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7" r:id="rId2"/>
    <p:sldMasterId id="2147483706" r:id="rId3"/>
    <p:sldMasterId id="2147483696" r:id="rId4"/>
    <p:sldMasterId id="2147483684" r:id="rId5"/>
    <p:sldMasterId id="2147483699" r:id="rId6"/>
    <p:sldMasterId id="2147483701" r:id="rId7"/>
    <p:sldMasterId id="2147483704" r:id="rId8"/>
    <p:sldMasterId id="2147484246" r:id="rId9"/>
  </p:sldMasterIdLst>
  <p:notesMasterIdLst>
    <p:notesMasterId r:id="rId52"/>
  </p:notesMasterIdLst>
  <p:handoutMasterIdLst>
    <p:handoutMasterId r:id="rId53"/>
  </p:handoutMasterIdLst>
  <p:sldIdLst>
    <p:sldId id="540" r:id="rId10"/>
    <p:sldId id="622" r:id="rId11"/>
    <p:sldId id="593" r:id="rId12"/>
    <p:sldId id="601" r:id="rId13"/>
    <p:sldId id="602" r:id="rId14"/>
    <p:sldId id="603" r:id="rId15"/>
    <p:sldId id="604" r:id="rId16"/>
    <p:sldId id="605" r:id="rId17"/>
    <p:sldId id="608" r:id="rId18"/>
    <p:sldId id="607" r:id="rId19"/>
    <p:sldId id="620" r:id="rId20"/>
    <p:sldId id="621" r:id="rId21"/>
    <p:sldId id="623" r:id="rId22"/>
    <p:sldId id="553" r:id="rId23"/>
    <p:sldId id="590" r:id="rId24"/>
    <p:sldId id="554" r:id="rId25"/>
    <p:sldId id="564" r:id="rId26"/>
    <p:sldId id="587" r:id="rId27"/>
    <p:sldId id="586" r:id="rId28"/>
    <p:sldId id="566" r:id="rId29"/>
    <p:sldId id="567" r:id="rId30"/>
    <p:sldId id="568" r:id="rId31"/>
    <p:sldId id="555" r:id="rId32"/>
    <p:sldId id="556" r:id="rId33"/>
    <p:sldId id="570" r:id="rId34"/>
    <p:sldId id="589" r:id="rId35"/>
    <p:sldId id="626" r:id="rId36"/>
    <p:sldId id="628" r:id="rId37"/>
    <p:sldId id="629" r:id="rId38"/>
    <p:sldId id="574" r:id="rId39"/>
    <p:sldId id="577" r:id="rId40"/>
    <p:sldId id="579" r:id="rId41"/>
    <p:sldId id="580" r:id="rId42"/>
    <p:sldId id="581" r:id="rId43"/>
    <p:sldId id="624" r:id="rId44"/>
    <p:sldId id="572" r:id="rId45"/>
    <p:sldId id="485" r:id="rId46"/>
    <p:sldId id="584" r:id="rId47"/>
    <p:sldId id="625" r:id="rId48"/>
    <p:sldId id="585" r:id="rId49"/>
    <p:sldId id="615" r:id="rId50"/>
    <p:sldId id="630" r:id="rId51"/>
  </p:sldIdLst>
  <p:sldSz cx="9144000" cy="6858000" type="screen4x3"/>
  <p:notesSz cx="6797675" cy="9926638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5400" kern="1200">
        <a:solidFill>
          <a:schemeClr val="tx1"/>
        </a:solidFill>
        <a:latin typeface="Arial" charset="0"/>
        <a:ea typeface="맑은 고딕" pitchFamily="34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5400" kern="1200">
        <a:solidFill>
          <a:schemeClr val="tx1"/>
        </a:solidFill>
        <a:latin typeface="Arial" charset="0"/>
        <a:ea typeface="맑은 고딕" pitchFamily="34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5400" kern="1200">
        <a:solidFill>
          <a:schemeClr val="tx1"/>
        </a:solidFill>
        <a:latin typeface="Arial" charset="0"/>
        <a:ea typeface="맑은 고딕" pitchFamily="34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5400" kern="1200">
        <a:solidFill>
          <a:schemeClr val="tx1"/>
        </a:solidFill>
        <a:latin typeface="Arial" charset="0"/>
        <a:ea typeface="맑은 고딕" pitchFamily="34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5400" kern="1200">
        <a:solidFill>
          <a:schemeClr val="tx1"/>
        </a:solidFill>
        <a:latin typeface="Arial" charset="0"/>
        <a:ea typeface="맑은 고딕" pitchFamily="34" charset="-127"/>
        <a:cs typeface="+mn-cs"/>
      </a:defRPr>
    </a:lvl5pPr>
    <a:lvl6pPr marL="2286000" algn="l" defTabSz="914400" rtl="0" eaLnBrk="1" latinLnBrk="0" hangingPunct="1">
      <a:defRPr kumimoji="1" sz="5400" kern="1200">
        <a:solidFill>
          <a:schemeClr val="tx1"/>
        </a:solidFill>
        <a:latin typeface="Arial" charset="0"/>
        <a:ea typeface="맑은 고딕" pitchFamily="34" charset="-127"/>
        <a:cs typeface="+mn-cs"/>
      </a:defRPr>
    </a:lvl6pPr>
    <a:lvl7pPr marL="2743200" algn="l" defTabSz="914400" rtl="0" eaLnBrk="1" latinLnBrk="0" hangingPunct="1">
      <a:defRPr kumimoji="1" sz="5400" kern="1200">
        <a:solidFill>
          <a:schemeClr val="tx1"/>
        </a:solidFill>
        <a:latin typeface="Arial" charset="0"/>
        <a:ea typeface="맑은 고딕" pitchFamily="34" charset="-127"/>
        <a:cs typeface="+mn-cs"/>
      </a:defRPr>
    </a:lvl7pPr>
    <a:lvl8pPr marL="3200400" algn="l" defTabSz="914400" rtl="0" eaLnBrk="1" latinLnBrk="0" hangingPunct="1">
      <a:defRPr kumimoji="1" sz="5400" kern="1200">
        <a:solidFill>
          <a:schemeClr val="tx1"/>
        </a:solidFill>
        <a:latin typeface="Arial" charset="0"/>
        <a:ea typeface="맑은 고딕" pitchFamily="34" charset="-127"/>
        <a:cs typeface="+mn-cs"/>
      </a:defRPr>
    </a:lvl8pPr>
    <a:lvl9pPr marL="3657600" algn="l" defTabSz="914400" rtl="0" eaLnBrk="1" latinLnBrk="0" hangingPunct="1">
      <a:defRPr kumimoji="1" sz="5400" kern="1200">
        <a:solidFill>
          <a:schemeClr val="tx1"/>
        </a:solidFill>
        <a:latin typeface="Arial" charset="0"/>
        <a:ea typeface="맑은 고딕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6600"/>
    <a:srgbClr val="FF9933"/>
    <a:srgbClr val="FF3300"/>
    <a:srgbClr val="800080"/>
    <a:srgbClr val="9900CC"/>
    <a:srgbClr val="FFFF66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7" autoAdjust="0"/>
    <p:restoredTop sz="86444" autoAdjust="0"/>
  </p:normalViewPr>
  <p:slideViewPr>
    <p:cSldViewPr>
      <p:cViewPr>
        <p:scale>
          <a:sx n="100" d="100"/>
          <a:sy n="100" d="100"/>
        </p:scale>
        <p:origin x="-1944" y="-66"/>
      </p:cViewPr>
      <p:guideLst>
        <p:guide orient="horz" pos="527"/>
        <p:guide orient="horz" pos="4020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8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6416D8-4998-4B29-A701-3681AD87754C}" type="datetimeFigureOut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DEB291-4A40-450E-A4DC-D76A5CD8A5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BD36E5-89EE-4B7E-A487-91E42851F6C7}" type="datetimeFigureOut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D3A89B-2C6B-41EE-9D0A-C4F8DE89BB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  <a:cs typeface="맑은 고딕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45B2F-B21E-45B9-85FD-B240BD501EFE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108D-0797-4943-91E1-44CD1E1254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86DC-BCF5-4D65-8822-ABE7F5C59E1F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8FF-92F9-4127-942C-55F336AE43A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84AC9-021B-4862-B3A2-2F27F2A584DF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0937E-46AC-4B86-AF25-46A9673633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F960B-A929-4881-AD74-B7106DC4E295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3DDA-2834-48C9-8AEE-61B65CD5A1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D7F0-1B1A-4A80-9F31-032C301FBBC0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C49F-AC21-4969-963A-0C03BBC2DB95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384F-2857-4B4F-A9B6-85F76DEAAB69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D4F0-B2F2-487F-BF68-95C4DD9EB7B5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7D549-93D3-44D5-9D36-EFE241ABBA55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BFCA8-84AD-48C2-A9D6-DF7204D5094F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4EC4C-F684-4ED6-8092-073E381C4261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0908-C18C-43FC-B805-21414375339D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20EE3-4771-41DA-B5AD-44BE584428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9405-A081-4367-A4C7-1735B6FC1D5C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2C6B2-A899-4E9F-98DC-DFFB42BE66B1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5C232-C48B-4AB8-803F-976E0F24A1F7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958B-E5C2-4229-BED5-7958084B8116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C93D-170D-4E4C-BDA9-D4409BAE58A6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0" y="2587625"/>
            <a:ext cx="9144000" cy="3505200"/>
            <a:chOff x="0" y="1113"/>
            <a:chExt cx="5760" cy="2208"/>
          </a:xfrm>
        </p:grpSpPr>
        <p:pic>
          <p:nvPicPr>
            <p:cNvPr id="5" name="Picture 17" descr="D:\데이터작업\고가\비지니스\b_034\png\sky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13"/>
              <a:ext cx="57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D:\데이터작업\고가\비지니스\b_034\png\ground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160"/>
              <a:ext cx="5760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D:\데이터작업\고가\비지니스\b_034\png\building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70" y="1701"/>
              <a:ext cx="2295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D:\데이터작업\고가\비지니스\b_034\png\tree2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" y="1902"/>
              <a:ext cx="169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D:\데이터작업\고가\비지니스\b_034\png\tree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95" y="1836"/>
              <a:ext cx="302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" descr="D:\데이터작업\고가\비지니스\b_034\png\balloon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65" y="1125"/>
              <a:ext cx="525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4" descr="D:\ppt책\예제자료\section2\p1\img\컴퓨터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3519488"/>
            <a:ext cx="248602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8604250" y="6524625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0473AE5-36F5-4A4D-9C60-8F199EAAB7D7}" type="slidenum">
              <a:rPr lang="zh-TW" altLang="en-US" sz="120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200" smtClean="0"/>
          </a:p>
        </p:txBody>
      </p:sp>
      <p:sp>
        <p:nvSpPr>
          <p:cNvPr id="339970" name="標題版面配置區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39971" name="文字版面配置區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AEFC-36F5-4133-82F0-05FD28D478E7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AE4A-C6E8-4AF3-9A6A-3E07724CCE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CEBC-104E-4715-9E8B-BAC4342061AB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C779-C1B3-4DAA-83BD-7B0C016718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20787-39A0-4F4E-84AD-F137F0CE4450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FA52-A2EB-40D0-A74C-0C61450FF5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86F6-1F25-4E49-B76C-5884F47054C0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DE68-A3FB-4545-ADB9-C86B825D57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57B7-7134-4F55-AE2C-E19917F92A71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7B0A4-5F5E-4BB9-8629-F11D9220A2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8867-EEDB-4574-8DF0-74F8F0568602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AFC11-2417-42F6-8FA8-C3A43ABDF1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B2DF-9552-4F2D-9CCF-1498D7049311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7060-DDD4-4D37-91AD-DC25771688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C562-56FB-4D71-A8DD-E076ED279FBB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C98D-5EE5-4F1B-8EDC-E3845629B2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3087-F673-4798-8A84-BDC0120E4F6B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1F7B-BC84-48A5-AB3A-6FFF14281F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5DF1-1088-4EB0-A504-2CD869AB5A91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69AB-C123-4FE8-AA9C-3F1513697A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AB69-0055-4B16-B370-E1C47AF01DC0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6DF6-6A37-460D-BE4D-2DA1697288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9DAF-B7A6-40EC-8923-24D51C42E524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0C98-3B20-499B-9672-84B438A056B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B94F-0FFB-420C-A556-330030CB091E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49C1-A913-405C-B35D-9C14085301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3107-03D9-444D-8F03-BE30EDE1A76E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5C2B-2D7E-4DCD-A605-24E52AA82C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E0D8-CCD7-4F86-B533-91A37B932376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CE51-C1F2-4170-81CF-C73F8E621D9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E70B-7B34-49C2-BE0F-CE9F47E273EE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9DA7-A48F-4313-9B41-21055BC417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52AD4-5FCE-4962-9026-6AB6B274EFFE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F734-34F0-4014-9DD1-8B694B1A58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2ABC-7AEE-4ECC-89FC-043913389F3F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06BB-F354-4190-BE51-F933557650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4422-AAC4-49C9-8F43-CDE8D5FA9F1A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F9F1-6936-4BC1-98B3-0AA1E26EB0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EFFC-B56D-459B-ABDB-42129EBF59A3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1D74-2715-4254-AC10-DB5F79B810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1595-67F7-4B06-BBC7-EA32C83434CE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680C-0E6B-40F7-BA16-CAFE0FB9BB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73D7-D8F2-4F82-A2D6-4777A028AEEF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65A1-1FE3-4C87-836B-3C1EB47879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ko-KR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689E-43AC-418A-9975-142D5232AC84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C4C0-76DB-4784-81A0-FFF9E3CD74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38E3-D895-43E6-B6F9-C058E0F50C18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F0A1-E4BA-4FE3-9EDD-86E8735565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00A4-0B58-43A1-8D3B-2867C867AEF8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42A1-B769-4677-A882-95D4154C07A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FB5C6-26EC-41D9-9D62-9C8B2185C3C5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43B8-3C88-4803-9582-7FC553F81DA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F5DF-935F-4A12-AA7D-4AB421F78748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C37D-18FF-4C69-A3EB-D6D334CF50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86288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78D5-524A-4A39-9EFE-B022D8B8E769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2567E-16FD-43BB-A546-BBEB663F79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B0B7-D293-4FFE-B9CE-47568FEC985A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DA82-92DF-4301-B9A1-847E05FC08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DAD0-A9C3-4CB4-843C-CF264F935709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917F-A3AD-456E-B070-3203ED8381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4B43-875B-4536-81FF-AC7C1CB72D53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9FB9-1A0A-4ABF-AA90-D8AC7F1477C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C8A3-1D01-418F-854B-86939394CF01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3744-DC4C-448C-9C8A-E38F06D4A8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DF9C-F925-4AEE-8BC8-AB6E885FF4ED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4B2A-A87B-4DD2-891B-AB61600175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22FF-B906-43B8-9636-500A52E7C713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3599-D9EB-4E06-8E25-469B9297B70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F0395-E284-4C64-818D-A096D27937BC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FBDA-9AE9-49FD-9EB2-868F45CC13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02F0-B318-4DE4-8DA0-1DEB32668A2F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70DAA-8814-4073-88AF-06A761EBB3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DB29-AE07-418A-A164-6EE8BD2244CB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AF7-2AB4-4B23-BCE9-B334D46F78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8743-4416-4D8E-AC18-506224B44FD1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B7AF-0D8B-42E9-BA31-1CEDDB4F4F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C3790-24DA-4AF1-9B7E-E350218F250E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35549-B36C-4934-BF5D-BE748F044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7AEE2-435B-4BB2-ACDD-D1592B819692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4E45B-106F-4A18-8E19-9B61203267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12732-7F58-426F-A28D-59BE398DCC7A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5D5C8-8648-45A9-96AB-30A50477CE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5CA54-0B65-4DFE-956F-63753933EFCC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C2EBA-C59B-4F0C-BFB3-48A8975417B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5272E-AC1D-402C-8036-FDEC6C56548B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5D47-9F52-4D0D-9E92-E8F8AD38AB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9933-3965-4278-A41C-8E5F0FC44812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7595D-33CE-4F75-B725-5AC6DA12B8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90DEC-5656-455E-85F8-F949F42E7806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43ED-7BDF-434A-B43A-6696451DCF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85DEC-4FC1-4392-B812-54E7C336F7BB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AD119-4814-4468-8A11-A2476B8D6C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C818F-4B8A-4A3E-BFB7-A51F9CDE2DE5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EF98E-D971-4D54-9473-AF73AD957E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8655-2E79-4E05-9C8A-9E4E61FB2539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F5F42-DC6E-446A-B8FE-352D175C48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FFFA5-FBBB-4A99-B33F-0019EFE9DEFB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F9AB8-347D-4057-A67E-6090D5038E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1B0C-0E31-43B3-A366-215782DBBEAB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8AA8D-E395-4D2C-B9FA-DADAB35DBF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EB3E-F443-401B-90DB-998B77206586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1D27E-F26E-4816-8908-63ED9F358C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D1EB-95C8-49A9-8579-A74E218C215C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885CA-7154-4AFC-AC01-B9EF1B96C8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72D5-ACE8-4080-A60B-17273FDF63BE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5721-CD5B-4B0D-94EB-2118FA43D88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F988-15ED-4606-80B7-9FA6DC0EF926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AD77-8793-419B-8B9A-D8EA3DB0EF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E853-0D24-4491-8E1F-796120EE0A58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8EC8-22CD-406A-8E4F-2E67A256CF0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5C6C-31F9-4212-AA38-2D22A4F5FE0A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4B9E-0CAF-449D-87D6-7C5444E5C0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993A1-9C44-4D36-9DAC-1DCB0BD5E104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7C25D-B056-465A-9D5E-47417A93A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F4BE2-BD1A-441E-836C-1E640F344035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0AEEB-F011-4578-B4F6-2B0DC5F9195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09D06-36A7-4A20-AD5F-1F3C6AEFA855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06DEE-C21D-4F7E-9065-A322FBC3C6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E895-0947-4887-912A-3CA41253E5ED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BC75-159C-4988-B695-30B6E394D38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C81A-EB68-4BE0-BFB8-C5E8AAC99330}" type="datetimeFigureOut">
              <a:rPr lang="zh-TW" altLang="en-US" smtClean="0"/>
              <a:pPr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11D5-56D9-43C4-9F3E-F733278EE0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6717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603D70A7-3A1E-47DF-AFC0-046CC4298973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5B3CC9EC-1DC7-4934-936B-32B22735D5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bg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圖片 8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7950" y="66675"/>
            <a:ext cx="1800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ic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892175"/>
            <a:ext cx="9144000" cy="77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19050">
            <a:solidFill>
              <a:srgbClr val="33CC33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053" name="Text Box 7"/>
          <p:cNvSpPr txBox="1">
            <a:spLocks noChangeArrowheads="1"/>
          </p:cNvSpPr>
          <p:nvPr userDrawn="1"/>
        </p:nvSpPr>
        <p:spPr bwMode="auto">
          <a:xfrm>
            <a:off x="8675688" y="6453188"/>
            <a:ext cx="4683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063FC641-F2EC-47C4-80B5-CF5C1BAC7FC3}" type="slidenum">
              <a:rPr lang="zh-TW" altLang="en-US" sz="1200" smtClean="0"/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200" smtClean="0"/>
          </a:p>
        </p:txBody>
      </p:sp>
      <p:pic>
        <p:nvPicPr>
          <p:cNvPr id="2054" name="圖片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7950" y="66675"/>
            <a:ext cx="1800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ic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-892175"/>
            <a:ext cx="9144000" cy="77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DBF6DE89-E78F-404D-A8E4-BC2CC55241DD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80" name="Text Box 13"/>
          <p:cNvSpPr txBox="1">
            <a:spLocks noChangeArrowheads="1"/>
          </p:cNvSpPr>
          <p:nvPr userDrawn="1"/>
        </p:nvSpPr>
        <p:spPr bwMode="auto">
          <a:xfrm>
            <a:off x="8675688" y="6453188"/>
            <a:ext cx="4683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4BD8A36C-0365-4F70-A417-D6113036DC09}" type="slidenum">
              <a:rPr lang="zh-TW" altLang="en-US" sz="1200" smtClean="0"/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200" smtClean="0"/>
          </a:p>
        </p:txBody>
      </p:sp>
      <p:pic>
        <p:nvPicPr>
          <p:cNvPr id="2" name="圖片 8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7950" y="66675"/>
            <a:ext cx="1800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0000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D:\데이터작업\고가\비지니스\b_034\png\sky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227638"/>
            <a:ext cx="9144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ko-KR" altLang="en-US" smtClean="0"/>
          </a:p>
        </p:txBody>
      </p:sp>
      <p:sp>
        <p:nvSpPr>
          <p:cNvPr id="410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357313"/>
            <a:ext cx="82296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65122E-9360-4C37-97AE-A3C8BD37E3A0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200">
                <a:solidFill>
                  <a:srgbClr val="898989"/>
                </a:solidFill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8096EA-DB0E-43EA-9E3A-2C802B9D4C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6" name="矩形 15"/>
          <p:cNvSpPr/>
          <p:nvPr/>
        </p:nvSpPr>
        <p:spPr>
          <a:xfrm>
            <a:off x="0" y="836613"/>
            <a:ext cx="9144000" cy="234950"/>
          </a:xfrm>
          <a:prstGeom prst="rect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5pPr>
            <a:lvl6pPr marL="2514600" indent="-2286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6pPr>
            <a:lvl7pPr marL="2971800" indent="-2286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7pPr>
            <a:lvl8pPr marL="3429000" indent="-2286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8pPr>
            <a:lvl9pPr marL="3886200" indent="-2286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9pPr>
          </a:lstStyle>
          <a:p>
            <a:pPr>
              <a:defRPr/>
            </a:pPr>
            <a:endParaRPr lang="ko-KR" altLang="en-US" sz="1800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105" name="Text Box 12"/>
          <p:cNvSpPr txBox="1">
            <a:spLocks noChangeArrowheads="1"/>
          </p:cNvSpPr>
          <p:nvPr userDrawn="1"/>
        </p:nvSpPr>
        <p:spPr bwMode="auto">
          <a:xfrm>
            <a:off x="8604250" y="6524625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CC5F126-9E6D-49E6-88F6-E3627B7897B3}" type="slidenum">
              <a:rPr lang="zh-TW" altLang="en-US" sz="120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200" smtClean="0"/>
          </a:p>
        </p:txBody>
      </p:sp>
      <p:grpSp>
        <p:nvGrpSpPr>
          <p:cNvPr id="4106" name="群組 23"/>
          <p:cNvGrpSpPr>
            <a:grpSpLocks/>
          </p:cNvGrpSpPr>
          <p:nvPr userDrawn="1"/>
        </p:nvGrpSpPr>
        <p:grpSpPr bwMode="auto">
          <a:xfrm>
            <a:off x="0" y="6162675"/>
            <a:ext cx="10086975" cy="1443038"/>
            <a:chOff x="0" y="6133717"/>
            <a:chExt cx="10086999" cy="1443441"/>
          </a:xfrm>
        </p:grpSpPr>
        <p:pic>
          <p:nvPicPr>
            <p:cNvPr id="4108" name="Picture 10" descr="D:\데이터작업\고가\비지니스\b_034\png\building.png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500662" y="6133717"/>
              <a:ext cx="3643338" cy="144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11" descr="D:\데이터작업\고가\비지니스\b_034\png\tree2.png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6452807"/>
              <a:ext cx="2693392" cy="408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2" descr="D:\데이터작업\고가\비지니스\b_034\png\tree.png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286380" y="6348031"/>
              <a:ext cx="4800619" cy="526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7" name="圖片 14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07950" y="66675"/>
            <a:ext cx="1800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00" b="1" kern="1200">
          <a:solidFill>
            <a:srgbClr val="FF0000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標楷體" pitchFamily="65" charset="-120"/>
          <a:ea typeface="標楷體" pitchFamily="65" charset="-12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標楷體" pitchFamily="65" charset="-120"/>
          <a:ea typeface="標楷體" pitchFamily="65" charset="-12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標楷體" pitchFamily="65" charset="-120"/>
          <a:ea typeface="標楷體" pitchFamily="65" charset="-12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標楷體" pitchFamily="65" charset="-120"/>
          <a:ea typeface="標楷體" pitchFamily="65" charset="-12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標楷體" pitchFamily="65" charset="-120"/>
          <a:ea typeface="標楷體" pitchFamily="65" charset="-12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標楷體" pitchFamily="65" charset="-120"/>
          <a:ea typeface="標楷體" pitchFamily="65" charset="-12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標楷體" pitchFamily="65" charset="-120"/>
          <a:ea typeface="標楷體" pitchFamily="65" charset="-12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9000">
              <a:srgbClr val="FFFFFF"/>
            </a:gs>
            <a:gs pos="50999">
              <a:srgbClr val="D1F2CC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ppt책\예제자료\section2\p1\img\건물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58063" y="5788025"/>
            <a:ext cx="2571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ko-KR" altLang="en-US" smtClean="0"/>
          </a:p>
        </p:txBody>
      </p:sp>
      <p:sp>
        <p:nvSpPr>
          <p:cNvPr id="5124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564EC0-46A9-4E8D-A722-CC0C52A07275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200">
                <a:solidFill>
                  <a:srgbClr val="898989"/>
                </a:solidFill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90131F-C5F7-45A5-89DF-0684A50C6D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5128" name="Picture 2" descr="D:\ppt책\예제자료\section2\p1\img\구름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143375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gradFill>
            <a:gsLst>
              <a:gs pos="0">
                <a:srgbClr val="D1F2CC"/>
              </a:gs>
              <a:gs pos="6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1800">
              <a:gradFill>
                <a:gsLst>
                  <a:gs pos="0">
                    <a:schemeClr val="bg1"/>
                  </a:gs>
                  <a:gs pos="50000">
                    <a:srgbClr val="B5D3ED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5130" name="Text Box 13"/>
          <p:cNvSpPr txBox="1">
            <a:spLocks noChangeArrowheads="1"/>
          </p:cNvSpPr>
          <p:nvPr userDrawn="1"/>
        </p:nvSpPr>
        <p:spPr bwMode="auto">
          <a:xfrm>
            <a:off x="8532813" y="6394450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1982F2A-78BD-48DD-A94D-579F6EEB05E4}" type="slidenum">
              <a:rPr lang="zh-TW" altLang="en-US" sz="120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2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ko-KR" altLang="en-US" sz="3000" kern="1200" dirty="0">
          <a:solidFill>
            <a:srgbClr val="008000"/>
          </a:solidFill>
          <a:latin typeface="微軟正黑體" pitchFamily="34" charset="-120"/>
          <a:ea typeface="+mj-ea"/>
          <a:cs typeface="맑은 고딕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008000"/>
          </a:solidFill>
          <a:latin typeface="微軟正黑體" pitchFamily="34" charset="-120"/>
          <a:ea typeface="맑은 고딕"/>
          <a:cs typeface="맑은 고딕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008000"/>
          </a:solidFill>
          <a:latin typeface="微軟正黑體" pitchFamily="34" charset="-120"/>
          <a:ea typeface="맑은 고딕"/>
          <a:cs typeface="맑은 고딕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008000"/>
          </a:solidFill>
          <a:latin typeface="微軟正黑體" pitchFamily="34" charset="-120"/>
          <a:ea typeface="맑은 고딕"/>
          <a:cs typeface="맑은 고딕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008000"/>
          </a:solidFill>
          <a:latin typeface="微軟正黑體" pitchFamily="34" charset="-120"/>
          <a:ea typeface="맑은 고딕"/>
          <a:cs typeface="맑은 고딕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008000"/>
          </a:solidFill>
          <a:latin typeface="微軟正黑體" pitchFamily="34" charset="-120"/>
          <a:ea typeface="맑은 고딕"/>
          <a:cs typeface="맑은 고딕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008000"/>
          </a:solidFill>
          <a:latin typeface="微軟正黑體" pitchFamily="34" charset="-120"/>
          <a:ea typeface="맑은 고딕"/>
          <a:cs typeface="맑은 고딕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008000"/>
          </a:solidFill>
          <a:latin typeface="微軟正黑體" pitchFamily="34" charset="-120"/>
          <a:ea typeface="맑은 고딕"/>
          <a:cs typeface="맑은 고딕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008000"/>
          </a:solidFill>
          <a:latin typeface="微軟正黑體" pitchFamily="34" charset="-120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33000">
              <a:srgbClr val="FFFFFF"/>
            </a:gs>
            <a:gs pos="78999">
              <a:srgbClr val="CCE1F2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pt책\예제자료\section2\p1\img\구름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143375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gradFill>
            <a:gsLst>
              <a:gs pos="0">
                <a:srgbClr val="CCE1F2"/>
              </a:gs>
              <a:gs pos="6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latinLnBrk="1" hangingPunct="1">
              <a:defRPr/>
            </a:pPr>
            <a:endParaRPr lang="ko-KR" altLang="en-US" sz="1800" smtClean="0">
              <a:latin typeface="맑은 고딕" pitchFamily="34" charset="-127"/>
              <a:ea typeface="맑은 고딕" pitchFamily="34" charset="-127"/>
            </a:endParaRPr>
          </a:p>
        </p:txBody>
      </p:sp>
      <p:pic>
        <p:nvPicPr>
          <p:cNvPr id="6148" name="Picture 5" descr="D:\ppt책\예제자료\section2\p1\img\화살표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5938838"/>
            <a:ext cx="16748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D:\ppt책\예제자료\section2\p1\img\건물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58063" y="5788025"/>
            <a:ext cx="2571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73926" y="6529384"/>
            <a:ext cx="1169103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700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64999"/>
                  </a:schemeClr>
                </a:solidFill>
                <a:latin typeface="Arial Black"/>
                <a:ea typeface="+mn-ea"/>
              </a:rPr>
              <a:t>PPTKOREA Co., Ltd.</a:t>
            </a:r>
            <a:endParaRPr kumimoji="0" lang="ko-KR" altLang="en-US" sz="700" kern="10" dirty="0">
              <a:ln w="9525">
                <a:noFill/>
                <a:round/>
                <a:headEnd/>
                <a:tailEnd/>
              </a:ln>
              <a:solidFill>
                <a:schemeClr val="tx1">
                  <a:alpha val="64999"/>
                </a:schemeClr>
              </a:solidFill>
              <a:latin typeface="Arial Black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4744" y="6502453"/>
            <a:ext cx="150663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latinLnBrk="1">
              <a:defRPr/>
            </a:pPr>
            <a:r>
              <a:rPr lang="en-US" altLang="ko-KR" sz="1050" kern="10" spc="-90" dirty="0">
                <a:ln w="9525">
                  <a:noFill/>
                  <a:round/>
                  <a:headEnd/>
                  <a:tailEnd/>
                </a:ln>
                <a:solidFill>
                  <a:srgbClr val="000000">
                    <a:alpha val="64999"/>
                  </a:srgbClr>
                </a:solidFill>
                <a:latin typeface="微軟正黑體" pitchFamily="34" charset="-120"/>
                <a:ea typeface="微軟正黑體" pitchFamily="34" charset="-120"/>
              </a:rPr>
              <a:t>PPTKOREA</a:t>
            </a:r>
            <a:r>
              <a:rPr lang="zh-TW" altLang="en-US" sz="1050" kern="10" spc="-90" dirty="0">
                <a:ln w="9525">
                  <a:noFill/>
                  <a:round/>
                  <a:headEnd/>
                  <a:tailEnd/>
                </a:ln>
                <a:solidFill>
                  <a:srgbClr val="000000">
                    <a:alpha val="64999"/>
                  </a:srgbClr>
                </a:solidFill>
                <a:latin typeface="微軟正黑體" pitchFamily="34" charset="-120"/>
                <a:ea typeface="微軟正黑體" pitchFamily="34" charset="-120"/>
              </a:rPr>
              <a:t>股份有限公司</a:t>
            </a:r>
            <a:endParaRPr lang="ko-KR" altLang="en-US" sz="1050" kern="10" spc="-90" dirty="0">
              <a:ln w="9525">
                <a:noFill/>
                <a:round/>
                <a:headEnd/>
                <a:tailEnd/>
              </a:ln>
              <a:solidFill>
                <a:srgbClr val="000000">
                  <a:alpha val="64999"/>
                </a:srgbClr>
              </a:solidFill>
              <a:latin typeface="微軟正黑體" pitchFamily="34" charset="-120"/>
              <a:ea typeface="HY헤드라인M"/>
            </a:endParaRPr>
          </a:p>
        </p:txBody>
      </p:sp>
      <p:sp>
        <p:nvSpPr>
          <p:cNvPr id="16" name="矩形 6"/>
          <p:cNvSpPr/>
          <p:nvPr userDrawn="1"/>
        </p:nvSpPr>
        <p:spPr>
          <a:xfrm>
            <a:off x="0" y="0"/>
            <a:ext cx="9163050" cy="4286250"/>
          </a:xfrm>
          <a:prstGeom prst="rect">
            <a:avLst/>
          </a:prstGeom>
          <a:gradFill>
            <a:gsLst>
              <a:gs pos="31000">
                <a:schemeClr val="bg1"/>
              </a:gs>
              <a:gs pos="85000">
                <a:srgbClr val="C2DBF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latinLnBrk="1" hangingPunct="1">
              <a:defRPr/>
            </a:pPr>
            <a:endParaRPr kumimoji="0" lang="ko-KR" altLang="en-US" sz="1800" smtClean="0">
              <a:latin typeface="맑은 고딕" pitchFamily="34" charset="-127"/>
              <a:ea typeface="맑은 고딕" pitchFamily="34" charset="-127"/>
            </a:endParaRPr>
          </a:p>
        </p:txBody>
      </p:sp>
      <p:pic>
        <p:nvPicPr>
          <p:cNvPr id="6153" name="Picture 2" descr="D:\ppt책\예제자료\section2\p1\img\구름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0"/>
            <a:ext cx="91440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8"/>
          <p:cNvSpPr/>
          <p:nvPr userDrawn="1"/>
        </p:nvSpPr>
        <p:spPr>
          <a:xfrm>
            <a:off x="0" y="4286250"/>
            <a:ext cx="9163050" cy="2571750"/>
          </a:xfrm>
          <a:prstGeom prst="rect">
            <a:avLst/>
          </a:prstGeom>
          <a:gradFill>
            <a:gsLst>
              <a:gs pos="0">
                <a:srgbClr val="C2DBF0"/>
              </a:gs>
              <a:gs pos="7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latinLnBrk="1" hangingPunct="1">
              <a:defRPr/>
            </a:pPr>
            <a:endParaRPr kumimoji="0" lang="ko-KR" altLang="en-US" sz="1800" smtClean="0">
              <a:latin typeface="맑은 고딕" pitchFamily="34" charset="-127"/>
              <a:ea typeface="맑은 고딕" pitchFamily="34" charset="-127"/>
            </a:endParaRPr>
          </a:p>
        </p:txBody>
      </p:sp>
      <p:pic>
        <p:nvPicPr>
          <p:cNvPr id="6155" name="Picture 3" descr="D:\ppt책\예제자료\section2\p1\img\건물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928938" y="2881313"/>
            <a:ext cx="60007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" descr="D:\ppt책\예제자료\section2\p1\img\컴퓨터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429250" y="2714625"/>
            <a:ext cx="3571875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6" descr="D:\ppt책\예제자료\section2\p1\img\나비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877050" y="3141663"/>
            <a:ext cx="142398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7" descr="D:\ppt책\예제자료\section2\p1\img\반짝이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143625" y="3000375"/>
            <a:ext cx="1651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標題版面配置區 1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ko-KR" altLang="en-US" smtClean="0"/>
          </a:p>
        </p:txBody>
      </p:sp>
      <p:sp>
        <p:nvSpPr>
          <p:cNvPr id="6160" name="文字版面配置區 18"/>
          <p:cNvSpPr>
            <a:spLocks noGrp="1"/>
          </p:cNvSpPr>
          <p:nvPr>
            <p:ph type="body" idx="1"/>
          </p:nvPr>
        </p:nvSpPr>
        <p:spPr bwMode="auto">
          <a:xfrm>
            <a:off x="395288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200">
                <a:solidFill>
                  <a:srgbClr val="898989"/>
                </a:solidFill>
                <a:latin typeface="맑은 고딕" pitchFamily="34" charset="-127"/>
              </a:defRPr>
            </a:lvl1pPr>
          </a:lstStyle>
          <a:p>
            <a:pPr>
              <a:defRPr/>
            </a:pPr>
            <a:fld id="{AB647DC8-BBEC-4E8F-99BF-241EF07AA168}" type="datetime1">
              <a:rPr lang="ko-KR" altLang="en-US"/>
              <a:pPr>
                <a:defRPr/>
              </a:pPr>
              <a:t>2020-08-24</a:t>
            </a:fld>
            <a:endParaRPr lang="ko-KR" altLang="en-US"/>
          </a:p>
        </p:txBody>
      </p:sp>
      <p:sp>
        <p:nvSpPr>
          <p:cNvPr id="2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200">
                <a:solidFill>
                  <a:srgbClr val="898989"/>
                </a:solidFill>
                <a:latin typeface="+mn-lt"/>
                <a:ea typeface="맑은 고딕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325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200">
                <a:solidFill>
                  <a:srgbClr val="898989"/>
                </a:solidFill>
                <a:latin typeface="맑은 고딕" pitchFamily="34" charset="-127"/>
              </a:defRPr>
            </a:lvl1pPr>
          </a:lstStyle>
          <a:p>
            <a:pPr>
              <a:defRPr/>
            </a:pPr>
            <a:fld id="{251739F7-5514-4CBE-B32C-98EBF9D572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grpSp>
        <p:nvGrpSpPr>
          <p:cNvPr id="6164" name="Group 20"/>
          <p:cNvGrpSpPr>
            <a:grpSpLocks/>
          </p:cNvGrpSpPr>
          <p:nvPr userDrawn="1"/>
        </p:nvGrpSpPr>
        <p:grpSpPr bwMode="auto">
          <a:xfrm>
            <a:off x="0" y="0"/>
            <a:ext cx="9144000" cy="836613"/>
            <a:chOff x="0" y="0"/>
            <a:chExt cx="5760" cy="734"/>
          </a:xfrm>
        </p:grpSpPr>
        <p:sp>
          <p:nvSpPr>
            <p:cNvPr id="13" name="矩形 12"/>
            <p:cNvSpPr/>
            <p:nvPr userDrawn="1"/>
          </p:nvSpPr>
          <p:spPr>
            <a:xfrm>
              <a:off x="0" y="0"/>
              <a:ext cx="5760" cy="734"/>
            </a:xfrm>
            <a:prstGeom prst="rect">
              <a:avLst/>
            </a:prstGeom>
            <a:solidFill>
              <a:srgbClr val="396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latinLnBrk="1"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9pPr>
            </a:lstStyle>
            <a:p>
              <a:pPr algn="ctr">
                <a:defRPr/>
              </a:pPr>
              <a:endParaRPr lang="ko-KR" altLang="en-US" sz="180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8" y="24"/>
              <a:ext cx="5714" cy="390"/>
            </a:xfrm>
            <a:prstGeom prst="rect">
              <a:avLst/>
            </a:pr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latinLnBrk="1"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/>
                  <a:ea typeface="맑은 고딕"/>
                  <a:cs typeface="맑은 고딕"/>
                </a:defRPr>
              </a:lvl9pPr>
            </a:lstStyle>
            <a:p>
              <a:pPr algn="ctr">
                <a:defRPr/>
              </a:pPr>
              <a:endParaRPr lang="ko-KR" altLang="en-US" sz="1800" smtClean="0">
                <a:solidFill>
                  <a:srgbClr val="FFFFFF"/>
                </a:solidFill>
                <a:latin typeface="Gulim" pitchFamily="34" charset="-127"/>
                <a:ea typeface="Gulim" pitchFamily="34" charset="-127"/>
              </a:endParaRPr>
            </a:p>
          </p:txBody>
        </p:sp>
      </p:grpSp>
      <p:pic>
        <p:nvPicPr>
          <p:cNvPr id="6165" name="Picture 16" descr="D:\데이터작업\고가\비지니스\b_034\png\balloon.png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8059738" y="4437063"/>
            <a:ext cx="8334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/>
          <a:ea typeface="新細明體" pitchFamily="18" charset="-120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/>
          <a:ea typeface="新細明體" pitchFamily="18" charset="-120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/>
          <a:ea typeface="新細明體" pitchFamily="18" charset="-120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/>
          <a:ea typeface="新細明體" pitchFamily="18" charset="-120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/>
          <a:ea typeface="新細明體" pitchFamily="18" charset="-120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/>
          <a:ea typeface="新細明體" pitchFamily="18" charset="-120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/>
          <a:ea typeface="新細明體" pitchFamily="18" charset="-120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맑은 고딕"/>
          <a:ea typeface="新細明體" pitchFamily="18" charset="-120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61EB8E5F-D5B3-4C06-B83B-4CA694B9021D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4B60EDC3-8568-4262-B3A1-CDD7F4BDE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175" name="Picture 7" descr="圖片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4463" y="144463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圖片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87338" y="287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圖片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323850" y="-1827213"/>
            <a:ext cx="12192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圖片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948488" y="47625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7787C862-CF6A-45BC-B267-C5A44D9C876C}" type="datetime1">
              <a:rPr lang="zh-TW" altLang="en-US"/>
              <a:pPr>
                <a:defRPr/>
              </a:pPr>
              <a:t>2020/8/24</a:t>
            </a:fld>
            <a:endParaRPr lang="en-US" altLang="zh-TW"/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맑은 고딕"/>
                <a:ea typeface="맑은 고딕"/>
                <a:cs typeface="맑은 고딕"/>
              </a:defRPr>
            </a:lvl1pPr>
          </a:lstStyle>
          <a:p>
            <a:pPr>
              <a:defRPr/>
            </a:pPr>
            <a:fld id="{F4190BD8-524F-4AA2-96BA-F352BFBAC6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199" name="Picture 7" descr="圖片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1755775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C81A-EB68-4BE0-BFB8-C5E8AAC99330}" type="datetimeFigureOut">
              <a:rPr lang="zh-TW" altLang="en-US" smtClean="0"/>
              <a:pPr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11D5-56D9-43C4-9F3E-F733278EE0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517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ersblog.edu.tw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google.com/mail/u/0/?pli=1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mag.udn.com/mag/edu/storypage.jsp?f_MAIN_ID=11&amp;f_SUB_ID=5212&amp;f_ART_ID=503639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7777162" cy="381635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bg1"/>
                </a:solidFill>
              </a:rPr>
              <a:t>國立關西高級中學</a:t>
            </a:r>
            <a:r>
              <a:rPr lang="en-US" altLang="zh-TW" dirty="0" smtClean="0">
                <a:solidFill>
                  <a:schemeClr val="bg1"/>
                </a:solidFill>
              </a:rPr>
              <a:t>109</a:t>
            </a:r>
            <a:r>
              <a:rPr lang="zh-TW" altLang="en-US" dirty="0" smtClean="0">
                <a:solidFill>
                  <a:schemeClr val="bg1"/>
                </a:solidFill>
              </a:rPr>
              <a:t>學年度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zh-TW" altLang="en-US" dirty="0" smtClean="0">
                <a:solidFill>
                  <a:schemeClr val="bg1"/>
                </a:solidFill>
              </a:rPr>
              <a:t>教師研習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000" dirty="0" smtClean="0">
                <a:solidFill>
                  <a:schemeClr val="bg1"/>
                </a:solidFill>
              </a:rPr>
              <a:t>教育理念與實務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835150" y="4941888"/>
            <a:ext cx="547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solidFill>
                  <a:srgbClr val="0000FF"/>
                </a:solidFill>
                <a:ea typeface="標楷體" pitchFamily="65" charset="-120"/>
              </a:rPr>
              <a:t>報告人：凃仲箎</a:t>
            </a:r>
          </a:p>
        </p:txBody>
      </p:sp>
      <p:pic>
        <p:nvPicPr>
          <p:cNvPr id="10245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6675"/>
            <a:ext cx="1800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/>
              <a:t>激發團隊動能</a:t>
            </a:r>
            <a:r>
              <a:rPr lang="en-US" altLang="zh-TW" sz="3600" b="1" dirty="0"/>
              <a:t>(Group Dynamic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的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b="1" dirty="0" smtClean="0"/>
              <a:t>引導</a:t>
            </a:r>
            <a:r>
              <a:rPr lang="zh-TW" altLang="en-US" sz="3600" b="1" dirty="0"/>
              <a:t>討論</a:t>
            </a:r>
            <a:r>
              <a:rPr lang="zh-TW" altLang="en-US" sz="3600" b="1" dirty="0" smtClean="0"/>
              <a:t>方式參考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zh-TW" altLang="en-US" sz="3600" b="1" dirty="0" smtClean="0"/>
              <a:t>毎</a:t>
            </a:r>
            <a:r>
              <a:rPr lang="zh-TW" altLang="en-US" sz="3600" b="1" dirty="0"/>
              <a:t>人</a:t>
            </a:r>
            <a:r>
              <a:rPr lang="zh-TW" altLang="en-US" sz="3600" b="1" dirty="0">
                <a:solidFill>
                  <a:srgbClr val="FF0000"/>
                </a:solidFill>
              </a:rPr>
              <a:t>輪流</a:t>
            </a:r>
            <a:r>
              <a:rPr lang="zh-TW" altLang="en-US" sz="3600" b="1" dirty="0"/>
              <a:t>發表─ </a:t>
            </a:r>
            <a:r>
              <a:rPr lang="en-US" altLang="zh-TW" sz="3600" b="1" dirty="0"/>
              <a:t>round robin</a:t>
            </a:r>
          </a:p>
          <a:p>
            <a:r>
              <a:rPr lang="zh-TW" altLang="en-US" sz="3600" b="1" dirty="0" smtClean="0"/>
              <a:t>個人</a:t>
            </a:r>
            <a:r>
              <a:rPr lang="zh-TW" altLang="en-US" sz="3600" b="1" dirty="0">
                <a:solidFill>
                  <a:srgbClr val="FF0000"/>
                </a:solidFill>
              </a:rPr>
              <a:t>反思</a:t>
            </a:r>
            <a:r>
              <a:rPr lang="zh-TW" altLang="en-US" sz="3600" b="1" dirty="0"/>
              <a:t>─ </a:t>
            </a:r>
            <a:r>
              <a:rPr lang="en-US" altLang="zh-TW" sz="3600" b="1" dirty="0"/>
              <a:t>personal brainstorm</a:t>
            </a:r>
          </a:p>
          <a:p>
            <a:r>
              <a:rPr lang="zh-TW" altLang="en-US" sz="3600" b="1" dirty="0" smtClean="0"/>
              <a:t>兩</a:t>
            </a:r>
            <a:r>
              <a:rPr lang="zh-TW" altLang="en-US" sz="3600" b="1" dirty="0"/>
              <a:t>人一組</a:t>
            </a:r>
            <a:r>
              <a:rPr lang="zh-TW" altLang="en-US" sz="3600" b="1" dirty="0">
                <a:solidFill>
                  <a:srgbClr val="FF0000"/>
                </a:solidFill>
              </a:rPr>
              <a:t>分享</a:t>
            </a:r>
            <a:r>
              <a:rPr lang="zh-TW" altLang="en-US" sz="3600" b="1" dirty="0"/>
              <a:t>─</a:t>
            </a:r>
            <a:r>
              <a:rPr lang="en-US" altLang="zh-TW" sz="3600" b="1" dirty="0"/>
              <a:t>pair sharing</a:t>
            </a:r>
          </a:p>
          <a:p>
            <a:r>
              <a:rPr lang="zh-TW" altLang="en-US" sz="3600" b="1" dirty="0" smtClean="0"/>
              <a:t>小組</a:t>
            </a:r>
            <a:r>
              <a:rPr lang="zh-TW" altLang="en-US" sz="3600" b="1" dirty="0"/>
              <a:t>內討論並</a:t>
            </a:r>
            <a:r>
              <a:rPr lang="zh-TW" altLang="en-US" sz="3600" b="1" dirty="0">
                <a:solidFill>
                  <a:srgbClr val="FF0000"/>
                </a:solidFill>
              </a:rPr>
              <a:t>聽取</a:t>
            </a:r>
            <a:r>
              <a:rPr lang="zh-TW" altLang="en-US" sz="3600" b="1" dirty="0"/>
              <a:t>幾組意見</a:t>
            </a:r>
            <a:r>
              <a:rPr lang="en-US" altLang="zh-TW" sz="3600" b="1" dirty="0"/>
              <a:t>–Group discussion</a:t>
            </a:r>
          </a:p>
          <a:p>
            <a:r>
              <a:rPr lang="zh-TW" altLang="en-US" sz="3600" b="1" dirty="0" smtClean="0"/>
              <a:t>以</a:t>
            </a:r>
            <a:r>
              <a:rPr lang="zh-TW" altLang="en-US" sz="3600" b="1" dirty="0">
                <a:solidFill>
                  <a:srgbClr val="FF0000"/>
                </a:solidFill>
              </a:rPr>
              <a:t>學習單</a:t>
            </a:r>
            <a:r>
              <a:rPr lang="zh-TW" altLang="en-US" sz="3600" b="1" dirty="0"/>
              <a:t>方式討論─</a:t>
            </a:r>
            <a:r>
              <a:rPr lang="en-US" altLang="zh-TW" sz="3600" b="1" dirty="0"/>
              <a:t>ORID</a:t>
            </a:r>
            <a:r>
              <a:rPr lang="zh-TW" altLang="en-US" sz="3600" b="1" dirty="0"/>
              <a:t>的學習單</a:t>
            </a:r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改變</a:t>
            </a:r>
            <a:r>
              <a:rPr lang="zh-TW" altLang="en-US" sz="3600" b="1" dirty="0">
                <a:solidFill>
                  <a:srgbClr val="FF0000"/>
                </a:solidFill>
              </a:rPr>
              <a:t>座位與空間</a:t>
            </a:r>
            <a:r>
              <a:rPr lang="zh-TW" altLang="en-US" sz="3600" b="1" dirty="0"/>
              <a:t>─ </a:t>
            </a:r>
            <a:r>
              <a:rPr lang="en-US" altLang="zh-TW" sz="3600" b="1" dirty="0"/>
              <a:t>Mix up. Standup. In </a:t>
            </a:r>
            <a:r>
              <a:rPr lang="en-US" altLang="zh-TW" sz="3600" b="1" dirty="0" smtClean="0"/>
              <a:t>circle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7064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5" r="13125"/>
          <a:stretch/>
        </p:blipFill>
        <p:spPr bwMode="auto">
          <a:xfrm>
            <a:off x="107504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220072" y="714356"/>
            <a:ext cx="3456384" cy="1922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9552" y="4149080"/>
            <a:ext cx="417646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72472" y="4005064"/>
            <a:ext cx="345638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42910" y="714356"/>
            <a:ext cx="3643338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14348" y="1357298"/>
            <a:ext cx="2500330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00364" y="0"/>
            <a:ext cx="3456384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海報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3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強化教師</a:t>
            </a:r>
            <a:r>
              <a:rPr lang="zh-TW" altLang="en-US" sz="2800" dirty="0" smtClean="0">
                <a:solidFill>
                  <a:srgbClr val="FF0000"/>
                </a:solidFill>
              </a:rPr>
              <a:t>教育理念</a:t>
            </a:r>
            <a:r>
              <a:rPr lang="zh-TW" altLang="en-US" sz="2800" dirty="0" smtClean="0"/>
              <a:t>，建立</a:t>
            </a:r>
            <a:r>
              <a:rPr lang="zh-TW" altLang="en-US" sz="2800" dirty="0" smtClean="0">
                <a:solidFill>
                  <a:srgbClr val="FF0000"/>
                </a:solidFill>
              </a:rPr>
              <a:t>優良教師</a:t>
            </a:r>
            <a:r>
              <a:rPr lang="zh-TW" altLang="en-US" sz="2800" dirty="0" smtClean="0"/>
              <a:t>圖像共識。</a:t>
            </a:r>
            <a:endParaRPr lang="en-US" altLang="zh-TW" sz="2800" dirty="0" smtClean="0"/>
          </a:p>
          <a:p>
            <a:r>
              <a:rPr lang="zh-TW" altLang="en-US" sz="2800" dirty="0" smtClean="0"/>
              <a:t>促進教師</a:t>
            </a:r>
            <a:r>
              <a:rPr lang="zh-TW" altLang="en-US" sz="2800" dirty="0" smtClean="0">
                <a:solidFill>
                  <a:srgbClr val="FF0000"/>
                </a:solidFill>
              </a:rPr>
              <a:t>專業成長</a:t>
            </a:r>
            <a:r>
              <a:rPr lang="zh-TW" altLang="en-US" sz="2800" dirty="0" smtClean="0"/>
              <a:t>，精進教學方法。</a:t>
            </a:r>
            <a:endParaRPr lang="en-US" altLang="zh-TW" sz="2800" dirty="0" smtClean="0"/>
          </a:p>
          <a:p>
            <a:pPr lvl="0"/>
            <a:r>
              <a:rPr lang="zh-TW" altLang="en-US" sz="2800" dirty="0" smtClean="0"/>
              <a:t>增進教師</a:t>
            </a:r>
            <a:r>
              <a:rPr lang="zh-TW" altLang="en-US" sz="2800" dirty="0" smtClean="0">
                <a:solidFill>
                  <a:srgbClr val="FF0000"/>
                </a:solidFill>
              </a:rPr>
              <a:t>團隊合作</a:t>
            </a:r>
            <a:r>
              <a:rPr lang="zh-TW" altLang="en-US" sz="2800" dirty="0" smtClean="0"/>
              <a:t>動能，提升</a:t>
            </a:r>
            <a:r>
              <a:rPr lang="zh-TW" altLang="en-US" sz="2800" dirty="0" smtClean="0">
                <a:solidFill>
                  <a:srgbClr val="FF0000"/>
                </a:solidFill>
              </a:rPr>
              <a:t>班級經營</a:t>
            </a:r>
            <a:r>
              <a:rPr lang="zh-TW" altLang="en-US" sz="2800" dirty="0" smtClean="0"/>
              <a:t>及</a:t>
            </a:r>
            <a:r>
              <a:rPr lang="zh-TW" altLang="en-US" sz="2800" dirty="0" smtClean="0">
                <a:solidFill>
                  <a:srgbClr val="FF0000"/>
                </a:solidFill>
              </a:rPr>
              <a:t>教學</a:t>
            </a:r>
            <a:r>
              <a:rPr lang="zh-TW" altLang="en-US" sz="2800" dirty="0" smtClean="0"/>
              <a:t>專業能力。</a:t>
            </a:r>
          </a:p>
          <a:p>
            <a:pPr lvl="0"/>
            <a:r>
              <a:rPr lang="zh-TW" altLang="en-US" sz="2800" dirty="0" smtClean="0"/>
              <a:t>協助教師</a:t>
            </a:r>
            <a:r>
              <a:rPr lang="zh-TW" altLang="en-US" sz="2800" dirty="0" smtClean="0">
                <a:solidFill>
                  <a:srgbClr val="FF0000"/>
                </a:solidFill>
              </a:rPr>
              <a:t>融入學校文化</a:t>
            </a:r>
            <a:r>
              <a:rPr lang="zh-TW" altLang="en-US" sz="2800" dirty="0" smtClean="0"/>
              <a:t>，奠定發展</a:t>
            </a:r>
            <a:r>
              <a:rPr lang="zh-TW" altLang="en-US" sz="2800" dirty="0" smtClean="0">
                <a:solidFill>
                  <a:srgbClr val="FF0000"/>
                </a:solidFill>
              </a:rPr>
              <a:t>教師專業社群</a:t>
            </a:r>
            <a:r>
              <a:rPr lang="zh-TW" altLang="en-US" sz="2800" dirty="0" smtClean="0"/>
              <a:t>基礎。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綱  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00108"/>
            <a:ext cx="8229600" cy="5715040"/>
          </a:xfrm>
        </p:spPr>
        <p:txBody>
          <a:bodyPr/>
          <a:lstStyle/>
          <a:p>
            <a:pPr eaLnBrk="1" hangingPunct="1"/>
            <a:r>
              <a:rPr lang="zh-TW" altLang="en-US" sz="2800" b="1" dirty="0" smtClean="0"/>
              <a:t>緣起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課程目標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一、教育是一種最有福報的工作</a:t>
            </a:r>
          </a:p>
          <a:p>
            <a:pPr eaLnBrk="1" hangingPunct="1"/>
            <a:r>
              <a:rPr lang="zh-TW" altLang="en-US" sz="2800" b="1" dirty="0" smtClean="0"/>
              <a:t>二、做孩子生命中的貴人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想辦法讓學生學得會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zh-TW" altLang="en-US" sz="2800" b="1" dirty="0" smtClean="0"/>
              <a:t>三、教育工作就是將愛化為有形的過程</a:t>
            </a:r>
            <a:endParaRPr lang="zh-TW" altLang="en-US" sz="2800" dirty="0" smtClean="0"/>
          </a:p>
          <a:p>
            <a:pPr eaLnBrk="1" hangingPunct="1"/>
            <a:r>
              <a:rPr lang="zh-TW" altLang="en-US" sz="2800" b="1" dirty="0" smtClean="0"/>
              <a:t>四、良師興國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教育成功的最重要因素在於傑出教師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sz="2800" b="1" dirty="0" smtClean="0"/>
              <a:t>五、重視品德教育              六、</a:t>
            </a:r>
            <a:r>
              <a:rPr lang="zh-TW" altLang="zh-TW" sz="2800" b="1" dirty="0" smtClean="0"/>
              <a:t>精進教學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七、</a:t>
            </a:r>
            <a:r>
              <a:rPr lang="zh-TW" altLang="zh-TW" sz="2800" b="1" dirty="0" smtClean="0"/>
              <a:t>教師專業成長</a:t>
            </a:r>
            <a:r>
              <a:rPr lang="en-US" altLang="zh-TW" sz="2800" b="1" dirty="0" smtClean="0"/>
              <a:t>              </a:t>
            </a:r>
            <a:r>
              <a:rPr lang="zh-TW" altLang="en-US" sz="2800" b="1" dirty="0" smtClean="0"/>
              <a:t>八、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有效</a:t>
            </a:r>
            <a:r>
              <a:rPr lang="zh-TW" altLang="zh-TW" sz="2800" b="1" dirty="0" smtClean="0"/>
              <a:t>教學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九、</a:t>
            </a:r>
            <a:r>
              <a:rPr lang="zh-TW" altLang="zh-TW" sz="2800" b="1" dirty="0" smtClean="0"/>
              <a:t>校長教育理念</a:t>
            </a:r>
            <a:r>
              <a:rPr lang="en-US" altLang="zh-TW" sz="2800" b="1" dirty="0" smtClean="0"/>
              <a:t>              </a:t>
            </a:r>
            <a:r>
              <a:rPr lang="zh-TW" altLang="en-US" sz="2800" b="1" dirty="0" smtClean="0"/>
              <a:t>十、本校學生圖像</a:t>
            </a:r>
            <a:endParaRPr lang="zh-TW" altLang="en-US" sz="2800" dirty="0" smtClean="0"/>
          </a:p>
          <a:p>
            <a:pPr eaLnBrk="1" hangingPunct="1"/>
            <a:r>
              <a:rPr lang="zh-TW" altLang="en-US" sz="2800" b="1" dirty="0" smtClean="0"/>
              <a:t>十一、</a:t>
            </a:r>
            <a:r>
              <a:rPr lang="zh-TW" altLang="zh-TW" sz="2800" b="1" dirty="0" smtClean="0"/>
              <a:t>校務經營願景</a:t>
            </a:r>
            <a:r>
              <a:rPr lang="zh-TW" altLang="en-US" sz="2800" b="1" dirty="0" smtClean="0"/>
              <a:t>、</a:t>
            </a:r>
            <a:r>
              <a:rPr lang="zh-TW" altLang="zh-TW" sz="2800" b="1" dirty="0" smtClean="0"/>
              <a:t>校務發展主軸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十二、結語：</a:t>
            </a:r>
            <a:r>
              <a:rPr lang="zh-TW" altLang="en-US" sz="2400" b="1" dirty="0" smtClean="0"/>
              <a:t>組織的成長需要全體成員的全心投入</a:t>
            </a:r>
            <a:endParaRPr lang="en-US" altLang="zh-TW" sz="2400" b="1" dirty="0" smtClean="0"/>
          </a:p>
          <a:p>
            <a:pPr eaLnBrk="1" hangingPunct="1"/>
            <a:endParaRPr lang="zh-TW" altLang="en-US" sz="2800" dirty="0" smtClean="0"/>
          </a:p>
        </p:txBody>
      </p:sp>
      <p:sp>
        <p:nvSpPr>
          <p:cNvPr id="4" name="圓角矩形 3"/>
          <p:cNvSpPr/>
          <p:nvPr/>
        </p:nvSpPr>
        <p:spPr>
          <a:xfrm>
            <a:off x="285720" y="2000240"/>
            <a:ext cx="8643998" cy="642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0" dirty="0" smtClean="0"/>
              <a:t>一、教育是一種最有福報的工作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zh-TW" altLang="en-US" smtClean="0">
                <a:solidFill>
                  <a:srgbClr val="FF0000"/>
                </a:solidFill>
              </a:rPr>
              <a:t>人在做，天在看</a:t>
            </a:r>
            <a:r>
              <a:rPr lang="zh-TW" altLang="en-US" smtClean="0"/>
              <a:t>。</a:t>
            </a:r>
          </a:p>
          <a:p>
            <a:pPr marL="609600" indent="-609600" eaLnBrk="1" hangingPunct="1"/>
            <a:r>
              <a:rPr lang="zh-TW" altLang="en-US" smtClean="0">
                <a:solidFill>
                  <a:srgbClr val="FF0000"/>
                </a:solidFill>
              </a:rPr>
              <a:t>善行是會蔓延的</a:t>
            </a:r>
            <a:r>
              <a:rPr lang="zh-TW" altLang="en-US" smtClean="0"/>
              <a:t>，今天你幫助別人，明天別人就會幫助你。</a:t>
            </a:r>
          </a:p>
          <a:p>
            <a:pPr marL="609600" indent="-609600" eaLnBrk="1" hangingPunct="1"/>
            <a:r>
              <a:rPr lang="zh-TW" altLang="en-US" smtClean="0"/>
              <a:t>工程師設計電腦，建築師設計房子，廚師烹調美食，教育家呢？教育家</a:t>
            </a:r>
            <a:r>
              <a:rPr lang="zh-TW" altLang="en-US" smtClean="0">
                <a:solidFill>
                  <a:srgbClr val="FF0000"/>
                </a:solidFill>
              </a:rPr>
              <a:t>啟發智慧</a:t>
            </a:r>
            <a:r>
              <a:rPr lang="zh-TW" altLang="en-US" smtClean="0"/>
              <a:t>。</a:t>
            </a:r>
          </a:p>
          <a:p>
            <a:pPr marL="609600" indent="-609600" eaLnBrk="1" hangingPunct="1"/>
            <a:r>
              <a:rPr lang="zh-TW" altLang="en-US" smtClean="0"/>
              <a:t>教育家將學生的才能轉變成</a:t>
            </a:r>
            <a:r>
              <a:rPr lang="zh-TW" altLang="en-US" smtClean="0">
                <a:solidFill>
                  <a:srgbClr val="FF0000"/>
                </a:solidFill>
              </a:rPr>
              <a:t>智慧及技術</a:t>
            </a:r>
            <a:r>
              <a:rPr lang="zh-TW" altLang="en-US" smtClean="0"/>
              <a:t>，並且塑造和</a:t>
            </a:r>
            <a:r>
              <a:rPr lang="zh-TW" altLang="en-US" smtClean="0">
                <a:solidFill>
                  <a:srgbClr val="FF0000"/>
                </a:solidFill>
              </a:rPr>
              <a:t>改變</a:t>
            </a:r>
            <a:r>
              <a:rPr lang="zh-TW" altLang="en-US" smtClean="0"/>
              <a:t>他們的</a:t>
            </a:r>
            <a:r>
              <a:rPr lang="zh-TW" altLang="en-US" smtClean="0">
                <a:solidFill>
                  <a:srgbClr val="FF0000"/>
                </a:solidFill>
              </a:rPr>
              <a:t>人生</a:t>
            </a:r>
            <a:r>
              <a:rPr lang="zh-TW" altLang="en-US" smtClean="0"/>
              <a:t>。</a:t>
            </a:r>
            <a:r>
              <a:rPr lang="zh-TW" alt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二、做孩子生命中的貴人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b="1" dirty="0" smtClean="0"/>
              <a:t>要想辦法讓學生學得會。</a:t>
            </a:r>
            <a:endParaRPr lang="zh-TW" altLang="en-US" dirty="0" smtClean="0"/>
          </a:p>
          <a:p>
            <a:pPr lvl="0"/>
            <a:r>
              <a:rPr lang="zh-TW" altLang="en-US" b="1" dirty="0" smtClean="0"/>
              <a:t>教養之道無它：「身教」而已，班級經營就是要「多陪」。</a:t>
            </a:r>
            <a:endParaRPr lang="zh-TW" altLang="en-US" dirty="0" smtClean="0"/>
          </a:p>
          <a:p>
            <a:pPr lvl="0"/>
            <a:r>
              <a:rPr lang="zh-TW" altLang="en-US" b="1" dirty="0" smtClean="0"/>
              <a:t>對學生要</a:t>
            </a:r>
            <a:r>
              <a:rPr lang="zh-TW" altLang="en-US" b="1" dirty="0" smtClean="0">
                <a:solidFill>
                  <a:srgbClr val="FF0000"/>
                </a:solidFill>
              </a:rPr>
              <a:t>關懷</a:t>
            </a:r>
            <a:r>
              <a:rPr lang="zh-TW" altLang="en-US" b="1" dirty="0" smtClean="0"/>
              <a:t>、溝通 引導、協助建立願景、目標、策略。兵隨將轉，</a:t>
            </a:r>
            <a:r>
              <a:rPr lang="zh-TW" altLang="en-US" b="1" dirty="0" smtClean="0">
                <a:solidFill>
                  <a:srgbClr val="FF0000"/>
                </a:solidFill>
              </a:rPr>
              <a:t>生隨師轉</a:t>
            </a:r>
            <a:r>
              <a:rPr lang="zh-TW" altLang="en-US" b="1" dirty="0" smtClean="0"/>
              <a:t>。</a:t>
            </a:r>
            <a:endParaRPr lang="zh-TW" altLang="en-US" dirty="0" smtClean="0"/>
          </a:p>
          <a:p>
            <a:pPr lvl="0"/>
            <a:r>
              <a:rPr lang="zh-TW" altLang="en-US" dirty="0" smtClean="0">
                <a:solidFill>
                  <a:srgbClr val="FF0000"/>
                </a:solidFill>
              </a:rPr>
              <a:t>幫學生創造舞台</a:t>
            </a:r>
            <a:r>
              <a:rPr lang="zh-TW" altLang="en-US" dirty="0" smtClean="0"/>
              <a:t>。</a:t>
            </a:r>
          </a:p>
          <a:p>
            <a:pPr lvl="0"/>
            <a:r>
              <a:rPr lang="zh-TW" altLang="en-US" b="1" dirty="0" smtClean="0"/>
              <a:t>經師、人師並重。</a:t>
            </a:r>
          </a:p>
          <a:p>
            <a:pPr lvl="0"/>
            <a:r>
              <a:rPr lang="zh-TW" altLang="en-US" b="1" dirty="0" smtClean="0"/>
              <a:t>教師並非只是職業，而是</a:t>
            </a:r>
            <a:r>
              <a:rPr lang="zh-TW" altLang="en-US" b="1" dirty="0" smtClean="0">
                <a:solidFill>
                  <a:srgbClr val="FF0000"/>
                </a:solidFill>
              </a:rPr>
              <a:t>志業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三、工作就是將愛化為有形的過程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3000" smtClean="0"/>
              <a:t>宇宙的基本元素 </a:t>
            </a:r>
            <a:r>
              <a:rPr lang="en-US" altLang="zh-TW" sz="3000" smtClean="0">
                <a:latin typeface="標楷體" pitchFamily="65" charset="-120"/>
              </a:rPr>
              <a:t>—</a:t>
            </a:r>
            <a:r>
              <a:rPr lang="en-US" altLang="zh-TW" sz="3000" smtClean="0"/>
              <a:t> </a:t>
            </a:r>
            <a:r>
              <a:rPr lang="zh-TW" altLang="en-US" sz="3000" smtClean="0">
                <a:solidFill>
                  <a:srgbClr val="FF0000"/>
                </a:solidFill>
              </a:rPr>
              <a:t>愛</a:t>
            </a:r>
            <a:r>
              <a:rPr lang="zh-TW" altLang="en-US" sz="3000" smtClean="0"/>
              <a:t>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3000" smtClean="0"/>
              <a:t>我們會影響學生嗎？是的，我們有這樣的影響力，但所憑藉的不是對學生了解的多寡，</a:t>
            </a:r>
            <a:r>
              <a:rPr lang="zh-TW" altLang="en-US" sz="3000" u="sng" smtClean="0">
                <a:solidFill>
                  <a:srgbClr val="FF3300"/>
                </a:solidFill>
              </a:rPr>
              <a:t>而是對學生的關懷</a:t>
            </a:r>
            <a:endParaRPr lang="zh-TW" altLang="en-US" sz="30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3000" smtClean="0">
                <a:solidFill>
                  <a:srgbClr val="FF0000"/>
                </a:solidFill>
              </a:rPr>
              <a:t>教育</a:t>
            </a:r>
            <a:r>
              <a:rPr lang="zh-TW" altLang="en-US" sz="3000" smtClean="0"/>
              <a:t>，是一種職業，一種專業，更</a:t>
            </a:r>
            <a:r>
              <a:rPr lang="zh-TW" altLang="en-US" sz="3000" smtClean="0">
                <a:solidFill>
                  <a:srgbClr val="FF0000"/>
                </a:solidFill>
              </a:rPr>
              <a:t>是一種志業</a:t>
            </a:r>
            <a:r>
              <a:rPr lang="zh-TW" altLang="en-US" sz="3000" smtClean="0"/>
              <a:t>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3000" smtClean="0"/>
              <a:t>在多元的社會裡，永遠存有挑戰教育工作者的難題，也永遠存有</a:t>
            </a:r>
            <a:r>
              <a:rPr lang="zh-TW" altLang="en-US" sz="3000" smtClean="0">
                <a:solidFill>
                  <a:srgbClr val="FF0000"/>
                </a:solidFill>
              </a:rPr>
              <a:t>需要</a:t>
            </a:r>
            <a:r>
              <a:rPr lang="zh-TW" altLang="en-US" sz="3000" smtClean="0"/>
              <a:t>教育工作者</a:t>
            </a:r>
            <a:r>
              <a:rPr lang="zh-TW" altLang="en-US" sz="3000" smtClean="0">
                <a:solidFill>
                  <a:srgbClr val="FF0000"/>
                </a:solidFill>
              </a:rPr>
              <a:t>多加關懷的學生</a:t>
            </a:r>
            <a:r>
              <a:rPr lang="zh-TW" altLang="en-US" sz="3000" smtClean="0"/>
              <a:t>。 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3000" smtClean="0">
                <a:solidFill>
                  <a:srgbClr val="FF3300"/>
                </a:solidFill>
              </a:rPr>
              <a:t>愛心</a:t>
            </a:r>
            <a:r>
              <a:rPr lang="zh-TW" altLang="en-US" sz="3000" smtClean="0"/>
              <a:t>與</a:t>
            </a:r>
            <a:r>
              <a:rPr lang="zh-TW" altLang="en-US" sz="3000" smtClean="0">
                <a:solidFill>
                  <a:srgbClr val="FF3300"/>
                </a:solidFill>
              </a:rPr>
              <a:t>耐心</a:t>
            </a:r>
            <a:r>
              <a:rPr lang="zh-TW" altLang="en-US" sz="3000" smtClean="0"/>
              <a:t>的付出仍不免讓我們時有挫折，但能善用智慧，恢宏氣度，知性兼感性地地營造和諧活潑的學習環境，正是教育工作者受人尊敬之處。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/>
              <a:t>四、</a:t>
            </a:r>
            <a:r>
              <a:rPr lang="zh-TW" altLang="zh-TW" sz="4400" dirty="0" smtClean="0"/>
              <a:t>良師興國</a:t>
            </a:r>
            <a:endParaRPr lang="zh-TW" altLang="en-US" sz="4400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 smtClean="0"/>
              <a:t>學校</a:t>
            </a:r>
            <a:r>
              <a:rPr lang="zh-TW" altLang="zh-TW" dirty="0" smtClean="0">
                <a:solidFill>
                  <a:srgbClr val="FF0000"/>
                </a:solidFill>
              </a:rPr>
              <a:t>成功</a:t>
            </a:r>
            <a:r>
              <a:rPr lang="zh-TW" altLang="zh-TW" dirty="0" smtClean="0"/>
              <a:t>的最重要因素在於</a:t>
            </a:r>
            <a:r>
              <a:rPr lang="zh-TW" altLang="en-US" dirty="0" smtClean="0"/>
              <a:t>有</a:t>
            </a:r>
            <a:r>
              <a:rPr lang="zh-TW" altLang="en-US" dirty="0" smtClean="0">
                <a:solidFill>
                  <a:srgbClr val="FF0000"/>
                </a:solidFill>
              </a:rPr>
              <a:t>好的老師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美國蓋茲基金會</a:t>
            </a:r>
            <a:r>
              <a:rPr lang="zh-TW" altLang="en-US" dirty="0" smtClean="0"/>
              <a:t>：</a:t>
            </a:r>
            <a:r>
              <a:rPr lang="zh-TW" altLang="zh-TW" dirty="0" smtClean="0"/>
              <a:t>更好教育的關鍵不見得是班級人數多或少，而是</a:t>
            </a:r>
            <a:r>
              <a:rPr lang="zh-TW" altLang="zh-TW" dirty="0" smtClean="0">
                <a:solidFill>
                  <a:srgbClr val="FF0000"/>
                </a:solidFill>
              </a:rPr>
              <a:t>更有效能的教師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dirty="0" smtClean="0">
                <a:solidFill>
                  <a:srgbClr val="FF0000"/>
                </a:solidFill>
              </a:rPr>
              <a:t>大學</a:t>
            </a:r>
            <a:r>
              <a:rPr lang="zh-TW" altLang="en-US" dirty="0" smtClean="0"/>
              <a:t>之所以大並不是在於建築，而是在於有</a:t>
            </a:r>
            <a:r>
              <a:rPr lang="zh-TW" altLang="en-US" dirty="0" smtClean="0">
                <a:solidFill>
                  <a:srgbClr val="FF0000"/>
                </a:solidFill>
              </a:rPr>
              <a:t>大師。如牛津、劍橋。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dirty="0" smtClean="0">
                <a:solidFill>
                  <a:srgbClr val="FF0000"/>
                </a:solidFill>
              </a:rPr>
              <a:t>好老師能改變孩子的人生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41388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好老師能改變孩子的人生</a:t>
            </a:r>
            <a:endParaRPr lang="zh-TW" altLang="en-US" b="0" dirty="0" smtClean="0">
              <a:solidFill>
                <a:srgbClr val="0000FF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</a:pPr>
            <a:r>
              <a:rPr lang="zh-TW" altLang="en-US" b="1" smtClean="0"/>
              <a:t>「教育家部落格」：</a:t>
            </a:r>
            <a:br>
              <a:rPr lang="zh-TW" altLang="en-US" b="1" smtClean="0"/>
            </a:br>
            <a:r>
              <a:rPr lang="zh-TW" altLang="en-US" b="1" smtClean="0"/>
              <a:t>提供教學互助與成長平臺</a:t>
            </a:r>
            <a:br>
              <a:rPr lang="zh-TW" altLang="en-US" b="1" smtClean="0"/>
            </a:br>
            <a:r>
              <a:rPr lang="zh-TW" altLang="en-US" b="1" smtClean="0"/>
              <a:t>（網址：</a:t>
            </a:r>
            <a:r>
              <a:rPr lang="en-US" altLang="zh-TW" b="1" smtClean="0">
                <a:hlinkClick r:id="rId2"/>
              </a:rPr>
              <a:t>http://teachersblog.edu.tw/</a:t>
            </a:r>
            <a:r>
              <a:rPr lang="zh-TW" altLang="en-US" b="1" smtClean="0"/>
              <a:t>）</a:t>
            </a:r>
          </a:p>
          <a:p>
            <a:pPr marL="812800" indent="-812800" eaLnBrk="1" hangingPunct="1">
              <a:lnSpc>
                <a:spcPct val="90000"/>
              </a:lnSpc>
            </a:pPr>
            <a:r>
              <a:rPr lang="zh-TW" altLang="en-US" b="1" smtClean="0">
                <a:solidFill>
                  <a:srgbClr val="FF0000"/>
                </a:solidFill>
              </a:rPr>
              <a:t>老師對孩子的未來影響很</a:t>
            </a:r>
            <a:r>
              <a:rPr lang="zh-TW" altLang="en-US" b="1" smtClean="0"/>
              <a:t>大，如果遇到好老師，人生可能從此不一樣</a:t>
            </a:r>
            <a:r>
              <a:rPr lang="zh-TW" altLang="en-US" smtClean="0"/>
              <a:t> </a:t>
            </a:r>
            <a:endParaRPr lang="zh-TW" altLang="en-US" b="1" smtClean="0"/>
          </a:p>
          <a:p>
            <a:pPr marL="812800" indent="-812800" eaLnBrk="1" hangingPunct="1">
              <a:lnSpc>
                <a:spcPct val="90000"/>
              </a:lnSpc>
            </a:pPr>
            <a:r>
              <a:rPr lang="zh-TW" altLang="en-US" b="1" smtClean="0"/>
              <a:t>陳彥博</a:t>
            </a:r>
            <a:r>
              <a:rPr lang="zh-TW" altLang="en-US" smtClean="0"/>
              <a:t> ：</a:t>
            </a:r>
            <a:r>
              <a:rPr lang="zh-TW" altLang="en-US" b="1" smtClean="0"/>
              <a:t>「影響我一生的老師」：</a:t>
            </a:r>
            <a:br>
              <a:rPr lang="zh-TW" altLang="en-US" b="1" smtClean="0"/>
            </a:br>
            <a:r>
              <a:rPr lang="zh-TW" altLang="en-US" b="1" smtClean="0">
                <a:solidFill>
                  <a:srgbClr val="FF0000"/>
                </a:solidFill>
              </a:rPr>
              <a:t>潘瑞根教練</a:t>
            </a:r>
            <a:r>
              <a:rPr lang="zh-TW" altLang="en-US" b="1" smtClean="0"/>
              <a:t>：規定學生寫訓練日記、作電腦簡報，要求學生公開演講。</a:t>
            </a:r>
            <a:br>
              <a:rPr lang="zh-TW" altLang="en-US" b="1" smtClean="0"/>
            </a:br>
            <a:r>
              <a:rPr lang="zh-TW" altLang="en-US" b="1" smtClean="0"/>
              <a:t>他強調：「</a:t>
            </a:r>
            <a:r>
              <a:rPr lang="zh-TW" altLang="en-US" b="1" smtClean="0">
                <a:solidFill>
                  <a:srgbClr val="FF0000"/>
                </a:solidFill>
              </a:rPr>
              <a:t>田徑隊學生不喜歡讀書，不表示就要停止學習</a:t>
            </a:r>
            <a:r>
              <a:rPr lang="zh-TW" altLang="en-US" b="1" smtClean="0"/>
              <a:t>。學會表達自己，這樣未來去工作才不會吃虧。」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b="0" smtClean="0"/>
              <a:t>教育家部落格</a:t>
            </a:r>
            <a:r>
              <a:rPr lang="en-US" altLang="zh-TW" sz="3200" b="0" smtClean="0"/>
              <a:t>--</a:t>
            </a:r>
            <a:r>
              <a:rPr lang="zh-TW" altLang="en-US" sz="3200" b="0" smtClean="0"/>
              <a:t>老師們如何鼓動熱情，增進專業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572000" y="2349500"/>
            <a:ext cx="4248150" cy="431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綱  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00108"/>
            <a:ext cx="8229600" cy="5715040"/>
          </a:xfrm>
        </p:spPr>
        <p:txBody>
          <a:bodyPr/>
          <a:lstStyle/>
          <a:p>
            <a:pPr eaLnBrk="1" hangingPunct="1"/>
            <a:r>
              <a:rPr lang="zh-TW" altLang="en-US" sz="2800" b="1" dirty="0" smtClean="0"/>
              <a:t>緣起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課程目標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一、教育是一種最有福報的工作</a:t>
            </a:r>
          </a:p>
          <a:p>
            <a:pPr eaLnBrk="1" hangingPunct="1"/>
            <a:r>
              <a:rPr lang="zh-TW" altLang="en-US" sz="2800" b="1" dirty="0" smtClean="0"/>
              <a:t>二、做孩子生命中的貴人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想辦法讓學生學得會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zh-TW" altLang="en-US" sz="2800" b="1" dirty="0" smtClean="0"/>
              <a:t>三、教育工作就是將愛化為有形的過程</a:t>
            </a:r>
            <a:endParaRPr lang="zh-TW" altLang="en-US" sz="2800" dirty="0" smtClean="0"/>
          </a:p>
          <a:p>
            <a:pPr eaLnBrk="1" hangingPunct="1"/>
            <a:r>
              <a:rPr lang="zh-TW" altLang="en-US" sz="2800" b="1" dirty="0" smtClean="0"/>
              <a:t>四、良師興國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教育成功的最重要因素在於傑出教師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en-US" sz="2800" b="1" dirty="0" smtClean="0"/>
              <a:t>五、重視品德教育              六、</a:t>
            </a:r>
            <a:r>
              <a:rPr lang="zh-TW" altLang="zh-TW" sz="2800" b="1" dirty="0" smtClean="0"/>
              <a:t>精進教學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七、</a:t>
            </a:r>
            <a:r>
              <a:rPr lang="zh-TW" altLang="zh-TW" sz="2800" b="1" dirty="0" smtClean="0"/>
              <a:t>教師專業成長</a:t>
            </a:r>
            <a:r>
              <a:rPr lang="en-US" altLang="zh-TW" sz="2800" b="1" dirty="0" smtClean="0"/>
              <a:t>              </a:t>
            </a:r>
            <a:r>
              <a:rPr lang="zh-TW" altLang="en-US" sz="2800" b="1" dirty="0" smtClean="0"/>
              <a:t>八、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有效</a:t>
            </a:r>
            <a:r>
              <a:rPr lang="zh-TW" altLang="zh-TW" sz="2800" b="1" dirty="0" smtClean="0"/>
              <a:t>教學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九、</a:t>
            </a:r>
            <a:r>
              <a:rPr lang="zh-TW" altLang="zh-TW" sz="2800" b="1" dirty="0" smtClean="0"/>
              <a:t>校長教育理念</a:t>
            </a:r>
            <a:r>
              <a:rPr lang="en-US" altLang="zh-TW" sz="2800" b="1" dirty="0" smtClean="0"/>
              <a:t>              </a:t>
            </a:r>
            <a:r>
              <a:rPr lang="zh-TW" altLang="en-US" sz="2800" b="1" dirty="0" smtClean="0"/>
              <a:t>十、本校學生圖像</a:t>
            </a:r>
            <a:endParaRPr lang="zh-TW" altLang="en-US" sz="2800" dirty="0" smtClean="0"/>
          </a:p>
          <a:p>
            <a:pPr eaLnBrk="1" hangingPunct="1"/>
            <a:r>
              <a:rPr lang="zh-TW" altLang="en-US" sz="2800" b="1" dirty="0" smtClean="0"/>
              <a:t>十一、</a:t>
            </a:r>
            <a:r>
              <a:rPr lang="zh-TW" altLang="zh-TW" sz="2800" b="1" dirty="0" smtClean="0"/>
              <a:t>校務經營願景</a:t>
            </a:r>
            <a:r>
              <a:rPr lang="zh-TW" altLang="en-US" sz="2800" b="1" dirty="0" smtClean="0"/>
              <a:t>、</a:t>
            </a:r>
            <a:r>
              <a:rPr lang="zh-TW" altLang="zh-TW" sz="2800" b="1" dirty="0" smtClean="0"/>
              <a:t>校務發展主軸</a:t>
            </a:r>
            <a:endParaRPr lang="en-US" altLang="zh-TW" sz="2800" b="1" dirty="0" smtClean="0"/>
          </a:p>
          <a:p>
            <a:pPr eaLnBrk="1" hangingPunct="1"/>
            <a:r>
              <a:rPr lang="zh-TW" altLang="en-US" sz="2800" b="1" dirty="0" smtClean="0"/>
              <a:t>十二、結語：</a:t>
            </a:r>
            <a:r>
              <a:rPr lang="zh-TW" altLang="en-US" sz="2400" b="1" dirty="0" smtClean="0"/>
              <a:t>組織的成長需要全體成員的全心投入</a:t>
            </a:r>
            <a:endParaRPr lang="en-US" altLang="zh-TW" sz="2400" b="1" dirty="0" smtClean="0"/>
          </a:p>
          <a:p>
            <a:pPr eaLnBrk="1" hangingPunct="1"/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五、</a:t>
            </a:r>
            <a:r>
              <a:rPr lang="zh-TW" altLang="zh-TW" dirty="0" smtClean="0"/>
              <a:t>重視品德教育</a:t>
            </a:r>
            <a:endParaRPr lang="zh-TW" altLang="en-US" dirty="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C</a:t>
            </a:r>
            <a:r>
              <a:rPr lang="zh-TW" altLang="zh-TW" b="1" smtClean="0"/>
              <a:t>能力</a:t>
            </a:r>
            <a:r>
              <a:rPr lang="en-US" altLang="zh-TW" b="1" smtClean="0"/>
              <a:t> = ( K</a:t>
            </a:r>
            <a:r>
              <a:rPr lang="zh-TW" altLang="zh-TW" b="1" smtClean="0"/>
              <a:t>知識</a:t>
            </a:r>
            <a:r>
              <a:rPr lang="en-US" altLang="zh-TW" b="1" smtClean="0"/>
              <a:t> + S</a:t>
            </a:r>
            <a:r>
              <a:rPr lang="zh-TW" altLang="zh-TW" b="1" smtClean="0"/>
              <a:t>技能</a:t>
            </a:r>
            <a:r>
              <a:rPr lang="en-US" altLang="zh-TW" b="1" smtClean="0"/>
              <a:t> ) </a:t>
            </a:r>
            <a:r>
              <a:rPr lang="en-US" altLang="zh-TW" b="1" baseline="30000" smtClean="0"/>
              <a:t>A </a:t>
            </a:r>
            <a:r>
              <a:rPr lang="zh-TW" altLang="zh-TW" b="1" baseline="30000" smtClean="0"/>
              <a:t>態度</a:t>
            </a:r>
            <a:r>
              <a:rPr lang="en-US" altLang="zh-TW" b="1" baseline="30000" smtClean="0"/>
              <a:t> </a:t>
            </a:r>
            <a:endParaRPr lang="en-US" altLang="zh-TW" b="1" smtClean="0">
              <a:hlinkClick r:id="rId2"/>
            </a:endParaRPr>
          </a:p>
          <a:p>
            <a:pPr eaLnBrk="1" hangingPunct="1"/>
            <a:r>
              <a:rPr lang="en-US" altLang="zh-TW" b="1" smtClean="0">
                <a:hlinkClick r:id="rId2"/>
              </a:rPr>
              <a:t>價值觀才是教育本質</a:t>
            </a:r>
            <a:br>
              <a:rPr lang="en-US" altLang="zh-TW" b="1" smtClean="0">
                <a:hlinkClick r:id="rId2"/>
              </a:rPr>
            </a:br>
            <a:r>
              <a:rPr lang="en-US" altLang="zh-TW" sz="1800" b="1" smtClean="0">
                <a:hlinkClick r:id="rId2"/>
              </a:rPr>
              <a:t>2015-04-09  聯合報 洪蘭</a:t>
            </a:r>
            <a:endParaRPr lang="zh-TW" altLang="zh-TW" sz="1800" smtClean="0"/>
          </a:p>
          <a:p>
            <a:pPr eaLnBrk="1" hangingPunct="1"/>
            <a:r>
              <a:rPr lang="zh-TW" altLang="zh-TW" smtClean="0"/>
              <a:t>學會</a:t>
            </a:r>
            <a:r>
              <a:rPr lang="zh-TW" altLang="zh-TW" smtClean="0">
                <a:solidFill>
                  <a:srgbClr val="FF0000"/>
                </a:solidFill>
              </a:rPr>
              <a:t>跟隊友相處</a:t>
            </a:r>
            <a:r>
              <a:rPr lang="zh-TW" altLang="zh-TW" smtClean="0"/>
              <a:t>／懂得面對比賽輸贏／認真</a:t>
            </a:r>
            <a:r>
              <a:rPr lang="zh-TW" altLang="zh-TW" smtClean="0">
                <a:solidFill>
                  <a:srgbClr val="FF0000"/>
                </a:solidFill>
              </a:rPr>
              <a:t>遵守團隊紀律</a:t>
            </a:r>
            <a:r>
              <a:rPr lang="zh-TW" altLang="zh-TW" smtClean="0"/>
              <a:t>，能夠帶給孩子一輩子的能量</a:t>
            </a:r>
            <a:endParaRPr lang="en-US" altLang="zh-TW" smtClean="0"/>
          </a:p>
          <a:p>
            <a:pPr eaLnBrk="1" hangingPunct="1"/>
            <a:r>
              <a:rPr lang="zh-TW" altLang="zh-TW" b="1" smtClean="0">
                <a:solidFill>
                  <a:srgbClr val="FF0000"/>
                </a:solidFill>
              </a:rPr>
              <a:t>正向語言</a:t>
            </a:r>
            <a:endParaRPr lang="zh-TW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六</a:t>
            </a:r>
            <a:r>
              <a:rPr lang="zh-TW" altLang="zh-TW" dirty="0" smtClean="0"/>
              <a:t>、精進教學</a:t>
            </a:r>
            <a:endParaRPr lang="zh-TW" altLang="en-US" dirty="0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1" smtClean="0"/>
              <a:t>為未來而教</a:t>
            </a:r>
            <a:endParaRPr lang="en-US" altLang="zh-TW" b="1" smtClean="0"/>
          </a:p>
          <a:p>
            <a:pPr eaLnBrk="1" hangingPunct="1"/>
            <a:r>
              <a:rPr lang="zh-TW" altLang="zh-TW" smtClean="0"/>
              <a:t>從</a:t>
            </a:r>
            <a:r>
              <a:rPr lang="en-US" altLang="zh-TW" smtClean="0"/>
              <a:t>NOKIA</a:t>
            </a:r>
            <a:r>
              <a:rPr lang="zh-TW" altLang="zh-TW" smtClean="0"/>
              <a:t>和聯發科看未來，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zh-TW" smtClean="0"/>
              <a:t>學歷重要還是能力重要</a:t>
            </a:r>
            <a:r>
              <a:rPr lang="zh-TW" altLang="en-US" smtClean="0"/>
              <a:t>？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z="2000" smtClean="0"/>
              <a:t>2015-05-29 15:17:37 </a:t>
            </a:r>
            <a:r>
              <a:rPr lang="zh-TW" altLang="zh-TW" sz="2000" smtClean="0"/>
              <a:t>聯合新聞網 文／葉丙成</a:t>
            </a:r>
            <a:endParaRPr lang="en-US" altLang="zh-TW" sz="2000" smtClean="0"/>
          </a:p>
          <a:p>
            <a:pPr eaLnBrk="1" hangingPunct="1"/>
            <a:r>
              <a:rPr lang="zh-TW" altLang="zh-TW" b="1" smtClean="0"/>
              <a:t>翻轉教育</a:t>
            </a:r>
            <a:r>
              <a:rPr lang="en-US" altLang="zh-TW" b="1" smtClean="0">
                <a:sym typeface="Wingdings" pitchFamily="2" charset="2"/>
              </a:rPr>
              <a:t></a:t>
            </a:r>
            <a:r>
              <a:rPr lang="zh-TW" altLang="en-US" b="1" smtClean="0">
                <a:solidFill>
                  <a:srgbClr val="FF0000"/>
                </a:solidFill>
                <a:sym typeface="Wingdings" pitchFamily="2" charset="2"/>
              </a:rPr>
              <a:t>有效教學</a:t>
            </a:r>
            <a:endParaRPr lang="en-US" altLang="zh-TW" b="1" smtClean="0">
              <a:solidFill>
                <a:srgbClr val="FF0000"/>
              </a:solidFill>
            </a:endParaRPr>
          </a:p>
          <a:p>
            <a:pPr eaLnBrk="1" hangingPunct="1"/>
            <a:r>
              <a:rPr lang="zh-TW" altLang="zh-TW" b="1" smtClean="0"/>
              <a:t>改變教育，就能改變世界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七</a:t>
            </a:r>
            <a:r>
              <a:rPr lang="zh-TW" altLang="zh-TW" dirty="0" smtClean="0"/>
              <a:t>、教師專業成長</a:t>
            </a:r>
            <a:endParaRPr lang="zh-TW" altLang="en-US" dirty="0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zh-TW" altLang="zh-TW" dirty="0" smtClean="0">
                <a:solidFill>
                  <a:srgbClr val="FF0000"/>
                </a:solidFill>
              </a:rPr>
              <a:t>同儕省思對話</a:t>
            </a:r>
            <a:r>
              <a:rPr lang="zh-TW" altLang="zh-TW" dirty="0" smtClean="0"/>
              <a:t>、新進教師輔導、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標竿楷模學習、案例分析、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專題講座、主題經驗分享、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主題探討</a:t>
            </a:r>
            <a:r>
              <a:rPr lang="en-US" altLang="zh-TW" dirty="0" smtClean="0"/>
              <a:t>(</a:t>
            </a:r>
            <a:r>
              <a:rPr lang="zh-TW" altLang="zh-TW" dirty="0" smtClean="0"/>
              <a:t>含影帶、專書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教學觀察與回饋、教學檔案製作、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教學媒材研發、新課程發展、</a:t>
            </a:r>
            <a:endParaRPr lang="en-US" altLang="zh-TW" dirty="0" smtClean="0"/>
          </a:p>
          <a:p>
            <a:pPr eaLnBrk="1" hangingPunct="1"/>
            <a:r>
              <a:rPr lang="zh-TW" altLang="zh-TW" dirty="0" smtClean="0"/>
              <a:t>教學方法創新、行動研究、</a:t>
            </a:r>
            <a:endParaRPr lang="en-US" altLang="zh-TW" dirty="0" smtClean="0"/>
          </a:p>
          <a:p>
            <a:pPr eaLnBrk="1" hangingPunct="1"/>
            <a:r>
              <a:rPr lang="zh-TW" altLang="zh-TW" dirty="0" smtClean="0">
                <a:solidFill>
                  <a:srgbClr val="FF0000"/>
                </a:solidFill>
              </a:rPr>
              <a:t>協同備課</a:t>
            </a:r>
            <a:r>
              <a:rPr lang="zh-TW" altLang="zh-TW" dirty="0" smtClean="0"/>
              <a:t>、協同教學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樂在工作的秘訣 </a:t>
            </a:r>
            <a:r>
              <a:rPr lang="en-US" altLang="zh-TW" smtClean="0">
                <a:latin typeface="標楷體" pitchFamily="65" charset="-120"/>
              </a:rPr>
              <a:t>—</a:t>
            </a:r>
            <a:r>
              <a:rPr lang="en-US" altLang="zh-TW" smtClean="0"/>
              <a:t> </a:t>
            </a:r>
            <a:r>
              <a:rPr lang="zh-TW" altLang="en-US" smtClean="0"/>
              <a:t>敬業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閒人無樂趣，忙人無是非。</a:t>
            </a:r>
          </a:p>
          <a:p>
            <a:pPr eaLnBrk="1" hangingPunct="1"/>
            <a:r>
              <a:rPr lang="zh-TW" altLang="en-US" smtClean="0"/>
              <a:t>大多數人的不快樂，都出在錯誤的認知上。</a:t>
            </a:r>
          </a:p>
          <a:p>
            <a:pPr eaLnBrk="1" hangingPunct="1"/>
            <a:r>
              <a:rPr lang="zh-TW" altLang="en-US" smtClean="0"/>
              <a:t>換工作不如換心情。</a:t>
            </a:r>
          </a:p>
          <a:p>
            <a:pPr eaLnBrk="1" hangingPunct="1"/>
            <a:r>
              <a:rPr lang="zh-TW" altLang="en-US" smtClean="0"/>
              <a:t>既然不能改變環境，就先改變自己。</a:t>
            </a:r>
          </a:p>
          <a:p>
            <a:pPr eaLnBrk="1" hangingPunct="1"/>
            <a:r>
              <a:rPr lang="zh-TW" altLang="en-US" smtClean="0"/>
              <a:t>快樂是身心平衡。快不快樂只是一種心理狀態</a:t>
            </a:r>
            <a:r>
              <a:rPr lang="zh-TW" alt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自我成長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要適時的</a:t>
            </a:r>
            <a:r>
              <a:rPr lang="zh-TW" altLang="en-US" sz="4000" smtClean="0">
                <a:solidFill>
                  <a:srgbClr val="FF0000"/>
                </a:solidFill>
              </a:rPr>
              <a:t>充電</a:t>
            </a:r>
            <a:r>
              <a:rPr lang="zh-TW" altLang="en-US" sz="4000" smtClean="0"/>
              <a:t>，重視本職學能，</a:t>
            </a:r>
            <a:r>
              <a:rPr lang="zh-TW" altLang="en-US" sz="4000" smtClean="0">
                <a:solidFill>
                  <a:srgbClr val="FF0000"/>
                </a:solidFill>
              </a:rPr>
              <a:t>改進教學方式</a:t>
            </a:r>
            <a:r>
              <a:rPr lang="zh-TW" altLang="en-US" sz="4000" smtClean="0"/>
              <a:t>。</a:t>
            </a:r>
          </a:p>
          <a:p>
            <a:pPr eaLnBrk="1" hangingPunct="1"/>
            <a:r>
              <a:rPr lang="zh-TW" altLang="en-US" sz="4000" smtClean="0"/>
              <a:t>每天要有自省</a:t>
            </a:r>
            <a:r>
              <a:rPr lang="en-US" altLang="zh-TW" sz="4000" smtClean="0"/>
              <a:t>(</a:t>
            </a:r>
            <a:r>
              <a:rPr lang="zh-TW" altLang="en-US" sz="4000" smtClean="0"/>
              <a:t>暝想</a:t>
            </a:r>
            <a:r>
              <a:rPr lang="en-US" altLang="zh-TW" sz="4000" smtClean="0"/>
              <a:t>)</a:t>
            </a:r>
            <a:r>
              <a:rPr lang="zh-TW" altLang="en-US" sz="4000" smtClean="0"/>
              <a:t>的時間。</a:t>
            </a:r>
          </a:p>
          <a:p>
            <a:pPr eaLnBrk="1" hangingPunct="1"/>
            <a:r>
              <a:rPr lang="zh-TW" altLang="en-US" sz="4000" smtClean="0"/>
              <a:t>從事休閒活動，適度放鬆。</a:t>
            </a:r>
          </a:p>
          <a:p>
            <a:pPr eaLnBrk="1" hangingPunct="1"/>
            <a:r>
              <a:rPr lang="zh-TW" altLang="en-US" sz="4000" smtClean="0"/>
              <a:t>閱讀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八、</a:t>
            </a:r>
            <a:r>
              <a:rPr lang="zh-TW" altLang="zh-TW" dirty="0" smtClean="0"/>
              <a:t>創新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有效</a:t>
            </a:r>
            <a:r>
              <a:rPr lang="en-US" altLang="zh-TW" dirty="0" smtClean="0"/>
              <a:t>)</a:t>
            </a:r>
            <a:r>
              <a:rPr lang="zh-TW" altLang="zh-TW" dirty="0" smtClean="0"/>
              <a:t>教學</a:t>
            </a:r>
            <a:endParaRPr lang="zh-TW" altLang="en-US" dirty="0" smtClean="0"/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國際教育</a:t>
            </a:r>
            <a:r>
              <a:rPr lang="en-US" altLang="zh-TW" smtClean="0"/>
              <a:t>:</a:t>
            </a:r>
          </a:p>
          <a:p>
            <a:pPr lvl="1" eaLnBrk="1" hangingPunct="1"/>
            <a:r>
              <a:rPr lang="zh-TW" altLang="zh-TW" smtClean="0"/>
              <a:t>運用「國際教育資源網」（</a:t>
            </a:r>
            <a:r>
              <a:rPr lang="en-US" altLang="zh-TW" smtClean="0"/>
              <a:t>iEARN</a:t>
            </a:r>
            <a:r>
              <a:rPr lang="zh-TW" altLang="zh-TW" smtClean="0"/>
              <a:t>）進行「交換泰迪熊」專案和國際學生做交流。</a:t>
            </a:r>
          </a:p>
          <a:p>
            <a:pPr eaLnBrk="1" hangingPunct="1"/>
            <a:r>
              <a:rPr lang="en-US" altLang="zh-TW" u="sng" smtClean="0">
                <a:hlinkClick r:id="rId2"/>
              </a:rPr>
              <a:t>高雄市福山國中生學英文--和50國互寄卡片 </a:t>
            </a:r>
            <a:endParaRPr lang="en-US" altLang="zh-TW" u="sng" smtClean="0"/>
          </a:p>
          <a:p>
            <a:pPr eaLnBrk="1" hangingPunct="1"/>
            <a:r>
              <a:rPr lang="zh-TW" altLang="en-US" smtClean="0"/>
              <a:t>板橋高中：</a:t>
            </a:r>
            <a:r>
              <a:rPr lang="en-US" altLang="zh-TW" b="1" smtClean="0"/>
              <a:t>101</a:t>
            </a:r>
            <a:r>
              <a:rPr lang="zh-TW" altLang="zh-TW" b="1" smtClean="0"/>
              <a:t>年「血手機」獲台灣微軟創意教師競賽優勝</a:t>
            </a:r>
            <a:endParaRPr lang="zh-TW" altLang="zh-TW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-1714500" y="500063"/>
            <a:ext cx="6858000" cy="1143000"/>
          </a:xfrm>
        </p:spPr>
        <p:txBody>
          <a:bodyPr/>
          <a:lstStyle/>
          <a:p>
            <a:r>
              <a:rPr lang="zh-TW" altLang="en-US" sz="2800" dirty="0" smtClean="0"/>
              <a:t>九、校長的基本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教育理念</a:t>
            </a:r>
          </a:p>
        </p:txBody>
      </p:sp>
      <p:grpSp>
        <p:nvGrpSpPr>
          <p:cNvPr id="25603" name="群組 3"/>
          <p:cNvGrpSpPr>
            <a:grpSpLocks/>
          </p:cNvGrpSpPr>
          <p:nvPr/>
        </p:nvGrpSpPr>
        <p:grpSpPr bwMode="auto">
          <a:xfrm>
            <a:off x="2720975" y="2205038"/>
            <a:ext cx="3722688" cy="4248150"/>
            <a:chOff x="304800" y="3043238"/>
            <a:chExt cx="1654175" cy="1749425"/>
          </a:xfrm>
        </p:grpSpPr>
        <p:grpSp>
          <p:nvGrpSpPr>
            <p:cNvPr id="25613" name="Group 102"/>
            <p:cNvGrpSpPr>
              <a:grpSpLocks/>
            </p:cNvGrpSpPr>
            <p:nvPr/>
          </p:nvGrpSpPr>
          <p:grpSpPr bwMode="auto">
            <a:xfrm>
              <a:off x="304802" y="3043238"/>
              <a:ext cx="1654175" cy="1749425"/>
              <a:chOff x="192" y="1917"/>
              <a:chExt cx="1042" cy="1102"/>
            </a:xfrm>
          </p:grpSpPr>
          <p:pic>
            <p:nvPicPr>
              <p:cNvPr id="25615" name="Picture 96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6" name="Picture 97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Oval 9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004B66">
                      <a:alpha val="89999"/>
                    </a:srgbClr>
                  </a:gs>
                  <a:gs pos="50000">
                    <a:srgbClr val="6AD9FC">
                      <a:alpha val="55000"/>
                    </a:srgbClr>
                  </a:gs>
                  <a:gs pos="100000">
                    <a:srgbClr val="004B66"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pic>
          <p:nvPicPr>
            <p:cNvPr id="25614" name="Picture 101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900" y="3043238"/>
              <a:ext cx="1306513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投影片編號版面配置區 3"/>
          <p:cNvSpPr txBox="1">
            <a:spLocks/>
          </p:cNvSpPr>
          <p:nvPr/>
        </p:nvSpPr>
        <p:spPr bwMode="auto">
          <a:xfrm>
            <a:off x="7981950" y="6492875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ADBBDF1-1696-4A5E-A89B-C676645C1FAB}" type="slidenum">
              <a:rPr lang="zh-TW" altLang="fr-FR"/>
              <a:pPr/>
              <a:t>26</a:t>
            </a:fld>
            <a:endParaRPr lang="fr-FR" altLang="zh-TW"/>
          </a:p>
        </p:txBody>
      </p:sp>
      <p:grpSp>
        <p:nvGrpSpPr>
          <p:cNvPr id="25605" name="群組 11"/>
          <p:cNvGrpSpPr>
            <a:grpSpLocks/>
          </p:cNvGrpSpPr>
          <p:nvPr/>
        </p:nvGrpSpPr>
        <p:grpSpPr bwMode="auto">
          <a:xfrm>
            <a:off x="1187450" y="333375"/>
            <a:ext cx="6902450" cy="6413500"/>
            <a:chOff x="1620838" y="549274"/>
            <a:chExt cx="5956695" cy="5407385"/>
          </a:xfrm>
        </p:grpSpPr>
        <p:sp>
          <p:nvSpPr>
            <p:cNvPr id="13" name="Oval 3"/>
            <p:cNvSpPr>
              <a:spLocks noChangeArrowheads="1"/>
            </p:cNvSpPr>
            <p:nvPr/>
          </p:nvSpPr>
          <p:spPr bwMode="gray">
            <a:xfrm>
              <a:off x="2944244" y="1885059"/>
              <a:ext cx="3212615" cy="3240416"/>
            </a:xfrm>
            <a:prstGeom prst="ellipse">
              <a:avLst/>
            </a:prstGeom>
            <a:noFill/>
            <a:ln>
              <a:noFill/>
            </a:ln>
            <a:extLst>
              <a:ext uri="{91240B29-F687-4F45-9708-019B960494DF}"/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sz="3200" dirty="0" smtClean="0">
                  <a:solidFill>
                    <a:srgbClr val="FF0000"/>
                  </a:solidFill>
                  <a:latin typeface="+mj-ea"/>
                  <a:ea typeface="+mj-ea"/>
                </a:rPr>
                <a:t>做孩子</a:t>
              </a:r>
              <a:endParaRPr lang="en-US" altLang="zh-TW" sz="3200" dirty="0" smtClean="0"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200" dirty="0" smtClean="0">
                  <a:solidFill>
                    <a:srgbClr val="FF0000"/>
                  </a:solidFill>
                  <a:latin typeface="+mj-ea"/>
                  <a:ea typeface="+mj-ea"/>
                </a:rPr>
                <a:t>生命中的貴人</a:t>
              </a:r>
              <a:endParaRPr lang="zh-TW" altLang="en-US" sz="32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25607" name="Oval 4"/>
            <p:cNvSpPr>
              <a:spLocks noChangeAspect="1" noChangeArrowheads="1"/>
            </p:cNvSpPr>
            <p:nvPr/>
          </p:nvSpPr>
          <p:spPr bwMode="auto">
            <a:xfrm>
              <a:off x="1620838" y="3953795"/>
              <a:ext cx="2050603" cy="2002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5526930" y="3953795"/>
              <a:ext cx="2050603" cy="2002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tIns="108000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5609" name="Oval 6"/>
            <p:cNvSpPr>
              <a:spLocks noChangeAspect="1" noChangeArrowheads="1"/>
            </p:cNvSpPr>
            <p:nvPr/>
          </p:nvSpPr>
          <p:spPr bwMode="auto">
            <a:xfrm>
              <a:off x="3600748" y="549274"/>
              <a:ext cx="2050605" cy="200286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" name="Oval 7"/>
            <p:cNvSpPr>
              <a:spLocks noChangeAspect="1" noChangeArrowheads="1"/>
            </p:cNvSpPr>
            <p:nvPr/>
          </p:nvSpPr>
          <p:spPr bwMode="gray">
            <a:xfrm>
              <a:off x="1870175" y="4191229"/>
              <a:ext cx="1553563" cy="1517815"/>
            </a:xfrm>
            <a:prstGeom prst="ellipse">
              <a:avLst/>
            </a:prstGeom>
            <a:solidFill>
              <a:srgbClr val="B1A35D"/>
            </a:solidFill>
            <a:ln w="38100" algn="ctr">
              <a:solidFill>
                <a:srgbClr val="969696"/>
              </a:solidFill>
              <a:round/>
              <a:headEnd/>
              <a:tailEnd/>
            </a:ln>
          </p:spPr>
          <p:txBody>
            <a:bodyPr lIns="45720" tIns="7200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zh-TW" altLang="en-US" sz="2800" dirty="0" smtClean="0">
                  <a:solidFill>
                    <a:srgbClr val="0000B0"/>
                  </a:solidFill>
                  <a:latin typeface="+mj-ea"/>
                  <a:ea typeface="+mj-ea"/>
                </a:rPr>
                <a:t>愛心</a:t>
              </a:r>
              <a:endParaRPr kumimoji="0" lang="en-US" altLang="zh-TW" sz="2800" dirty="0" smtClean="0">
                <a:solidFill>
                  <a:srgbClr val="0000B0"/>
                </a:solidFill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kumimoji="0" lang="zh-TW" altLang="en-US" sz="2800" dirty="0" smtClean="0">
                  <a:solidFill>
                    <a:srgbClr val="0000B0"/>
                  </a:solidFill>
                  <a:latin typeface="+mj-ea"/>
                  <a:ea typeface="+mj-ea"/>
                </a:rPr>
                <a:t>耐心</a:t>
              </a:r>
              <a:endParaRPr kumimoji="0" lang="en-US" altLang="zh-TW" sz="2800" dirty="0" smtClean="0">
                <a:solidFill>
                  <a:srgbClr val="0000B0"/>
                </a:solidFill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kumimoji="0" lang="zh-TW" altLang="en-US" sz="2800" dirty="0" smtClean="0">
                  <a:solidFill>
                    <a:srgbClr val="0000B0"/>
                  </a:solidFill>
                  <a:latin typeface="+mj-ea"/>
                  <a:ea typeface="+mj-ea"/>
                </a:rPr>
                <a:t>包容心</a:t>
              </a:r>
              <a:endParaRPr lang="zh-TW" altLang="en-US" sz="2800" dirty="0">
                <a:latin typeface="+mj-ea"/>
                <a:ea typeface="+mj-ea"/>
              </a:endParaRPr>
            </a:p>
          </p:txBody>
        </p:sp>
        <p:sp>
          <p:nvSpPr>
            <p:cNvPr id="18" name="Oval 8"/>
            <p:cNvSpPr>
              <a:spLocks noChangeAspect="1" noChangeArrowheads="1"/>
            </p:cNvSpPr>
            <p:nvPr/>
          </p:nvSpPr>
          <p:spPr bwMode="gray">
            <a:xfrm>
              <a:off x="5784223" y="4222013"/>
              <a:ext cx="1553563" cy="1517815"/>
            </a:xfrm>
            <a:prstGeom prst="ellipse">
              <a:avLst/>
            </a:prstGeom>
            <a:solidFill>
              <a:srgbClr val="A1A646"/>
            </a:solidFill>
            <a:ln w="38100" algn="ctr">
              <a:solidFill>
                <a:srgbClr val="969696"/>
              </a:solidFill>
              <a:round/>
              <a:headEnd/>
              <a:tailEnd/>
            </a:ln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2800" dirty="0" smtClean="0">
                  <a:solidFill>
                    <a:srgbClr val="0000B0"/>
                  </a:solidFill>
                  <a:latin typeface="+mj-ea"/>
                  <a:ea typeface="+mj-ea"/>
                </a:rPr>
                <a:t>平等</a:t>
              </a:r>
              <a:endParaRPr kumimoji="0" lang="en-US" altLang="zh-TW" sz="2800" dirty="0" smtClean="0">
                <a:solidFill>
                  <a:srgbClr val="0000B0"/>
                </a:solidFill>
                <a:latin typeface="+mj-ea"/>
                <a:ea typeface="+mj-ea"/>
              </a:endParaRPr>
            </a:p>
            <a:p>
              <a:pPr eaLnBrk="1" hangingPunct="1">
                <a:defRPr/>
              </a:pPr>
              <a:r>
                <a:rPr kumimoji="0" lang="zh-TW" altLang="en-US" sz="2800" dirty="0" smtClean="0">
                  <a:solidFill>
                    <a:srgbClr val="0000B0"/>
                  </a:solidFill>
                  <a:latin typeface="+mj-ea"/>
                  <a:ea typeface="+mj-ea"/>
                </a:rPr>
                <a:t>尊重</a:t>
              </a:r>
              <a:endParaRPr kumimoji="0" lang="en-US" altLang="zh-TW" sz="2800" dirty="0" smtClean="0">
                <a:solidFill>
                  <a:srgbClr val="0000B0"/>
                </a:solidFill>
                <a:latin typeface="+mj-ea"/>
                <a:ea typeface="+mj-ea"/>
              </a:endParaRPr>
            </a:p>
            <a:p>
              <a:pPr eaLnBrk="1" hangingPunct="1">
                <a:defRPr/>
              </a:pPr>
              <a:r>
                <a:rPr kumimoji="0" lang="zh-TW" altLang="en-US" sz="2800" dirty="0" smtClean="0">
                  <a:solidFill>
                    <a:srgbClr val="0000B0"/>
                  </a:solidFill>
                  <a:latin typeface="+mj-ea"/>
                  <a:ea typeface="+mj-ea"/>
                </a:rPr>
                <a:t>關懷</a:t>
              </a:r>
              <a:endParaRPr lang="zh-TW" altLang="en-US" sz="2800" dirty="0">
                <a:latin typeface="+mj-ea"/>
                <a:ea typeface="+mj-ea"/>
              </a:endParaRPr>
            </a:p>
          </p:txBody>
        </p:sp>
        <p:sp>
          <p:nvSpPr>
            <p:cNvPr id="19" name="Oval 9"/>
            <p:cNvSpPr>
              <a:spLocks noChangeAspect="1" noChangeArrowheads="1"/>
            </p:cNvSpPr>
            <p:nvPr/>
          </p:nvSpPr>
          <p:spPr bwMode="gray">
            <a:xfrm>
              <a:off x="3858024" y="798228"/>
              <a:ext cx="1553563" cy="1517815"/>
            </a:xfrm>
            <a:prstGeom prst="ellipse">
              <a:avLst/>
            </a:prstGeom>
            <a:solidFill>
              <a:srgbClr val="E0AD12"/>
            </a:solidFill>
            <a:ln w="38100" algn="ctr">
              <a:solidFill>
                <a:srgbClr val="969696"/>
              </a:solidFill>
              <a:round/>
              <a:headEnd/>
              <a:tailEnd/>
            </a:ln>
          </p:spPr>
          <p:txBody>
            <a:bodyPr lIns="45720" tIns="3600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en-US" altLang="zh-TW" sz="2400" dirty="0" smtClean="0">
                <a:solidFill>
                  <a:srgbClr val="0000B0"/>
                </a:solidFill>
                <a:latin typeface="+mj-ea"/>
                <a:ea typeface="+mj-ea"/>
              </a:endParaRPr>
            </a:p>
            <a:p>
              <a:pPr eaLnBrk="1" hangingPunct="1">
                <a:defRPr/>
              </a:pPr>
              <a:r>
                <a:rPr kumimoji="0" lang="zh-TW" altLang="en-US" sz="2400" dirty="0" smtClean="0">
                  <a:solidFill>
                    <a:srgbClr val="0000B0"/>
                  </a:solidFill>
                  <a:latin typeface="+mj-ea"/>
                  <a:ea typeface="+mj-ea"/>
                </a:rPr>
                <a:t>提供</a:t>
              </a:r>
              <a:r>
                <a:rPr kumimoji="0" lang="zh-TW" altLang="en-US" sz="2400" dirty="0">
                  <a:solidFill>
                    <a:srgbClr val="0000B0"/>
                  </a:solidFill>
                  <a:latin typeface="+mj-ea"/>
                  <a:ea typeface="+mj-ea"/>
                </a:rPr>
                <a:t>優質的適性學習</a:t>
              </a:r>
              <a:r>
                <a:rPr kumimoji="0" lang="zh-TW" altLang="en-US" sz="2400" dirty="0" smtClean="0">
                  <a:solidFill>
                    <a:srgbClr val="0000B0"/>
                  </a:solidFill>
                  <a:latin typeface="+mj-ea"/>
                  <a:ea typeface="+mj-ea"/>
                </a:rPr>
                <a:t>環境</a:t>
              </a:r>
              <a:endParaRPr kumimoji="0" lang="en-US" altLang="zh-TW" sz="2000" dirty="0" smtClean="0">
                <a:solidFill>
                  <a:srgbClr val="0000B0"/>
                </a:solidFill>
                <a:latin typeface="+mj-ea"/>
                <a:ea typeface="+mj-ea"/>
              </a:endParaRPr>
            </a:p>
            <a:p>
              <a:pPr eaLnBrk="1" hangingPunct="1">
                <a:defRPr/>
              </a:pPr>
              <a:endParaRPr lang="zh-TW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8675" name="內容版面配置區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251950" cy="6192838"/>
          </a:xfrm>
          <a:prstGeom prst="rect">
            <a:avLst/>
          </a:prstGeom>
          <a:solidFill>
            <a:schemeClr val="bg1"/>
          </a:solidFill>
          <a:ln w="19050">
            <a:solidFill>
              <a:srgbClr val="33CC33"/>
            </a:solidFill>
            <a:prstDash val="sysDot"/>
            <a:miter lim="800000"/>
            <a:headEnd/>
            <a:tailEnd/>
          </a:ln>
        </p:spPr>
      </p:pic>
      <p:sp>
        <p:nvSpPr>
          <p:cNvPr id="28676" name="標題 1"/>
          <p:cNvSpPr>
            <a:spLocks noGrp="1"/>
          </p:cNvSpPr>
          <p:nvPr>
            <p:ph type="title"/>
          </p:nvPr>
        </p:nvSpPr>
        <p:spPr>
          <a:xfrm>
            <a:off x="0" y="-315913"/>
            <a:ext cx="9251950" cy="1143001"/>
          </a:xfrm>
        </p:spPr>
        <p:txBody>
          <a:bodyPr/>
          <a:lstStyle/>
          <a:p>
            <a:r>
              <a:rPr lang="zh-TW" altLang="en-US" dirty="0" smtClean="0"/>
              <a:t>十、本校學生的圖像</a:t>
            </a:r>
          </a:p>
        </p:txBody>
      </p:sp>
      <p:sp>
        <p:nvSpPr>
          <p:cNvPr id="5" name="矩形 4"/>
          <p:cNvSpPr/>
          <p:nvPr/>
        </p:nvSpPr>
        <p:spPr>
          <a:xfrm>
            <a:off x="3959225" y="3573463"/>
            <a:ext cx="1765300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kern="0" dirty="0">
                <a:solidFill>
                  <a:srgbClr val="FF0000"/>
                </a:solidFill>
              </a:rPr>
              <a:t>學生圖像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8676" name="標題 1"/>
          <p:cNvSpPr>
            <a:spLocks noGrp="1"/>
          </p:cNvSpPr>
          <p:nvPr>
            <p:ph type="title"/>
          </p:nvPr>
        </p:nvSpPr>
        <p:spPr>
          <a:xfrm>
            <a:off x="0" y="-315913"/>
            <a:ext cx="9251950" cy="1143001"/>
          </a:xfrm>
        </p:spPr>
        <p:txBody>
          <a:bodyPr/>
          <a:lstStyle/>
          <a:p>
            <a:r>
              <a:rPr lang="zh-TW" altLang="en-US" dirty="0" smtClean="0"/>
              <a:t>十、本校學生的圖像</a:t>
            </a:r>
          </a:p>
        </p:txBody>
      </p:sp>
      <p:sp>
        <p:nvSpPr>
          <p:cNvPr id="5" name="矩形 4"/>
          <p:cNvSpPr/>
          <p:nvPr/>
        </p:nvSpPr>
        <p:spPr>
          <a:xfrm>
            <a:off x="3959225" y="3573463"/>
            <a:ext cx="1765300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kern="0" dirty="0">
                <a:solidFill>
                  <a:srgbClr val="FF0000"/>
                </a:solidFill>
              </a:rPr>
              <a:t>學生圖像</a:t>
            </a:r>
            <a:endParaRPr lang="zh-TW" altLang="en-US" sz="2800" dirty="0"/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 l="12833" r="12636"/>
          <a:stretch>
            <a:fillRect/>
          </a:stretch>
        </p:blipFill>
        <p:spPr bwMode="auto">
          <a:xfrm>
            <a:off x="428596" y="642918"/>
            <a:ext cx="850112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現代青年應具有的能力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zh-TW" altLang="en-US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15157" t="32153" r="28151" b="2754"/>
          <a:stretch>
            <a:fillRect/>
          </a:stretch>
        </p:blipFill>
        <p:spPr bwMode="auto">
          <a:xfrm>
            <a:off x="1116013" y="1628775"/>
            <a:ext cx="69119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圓角矩形 1"/>
          <p:cNvSpPr/>
          <p:nvPr/>
        </p:nvSpPr>
        <p:spPr>
          <a:xfrm>
            <a:off x="2195513" y="1773238"/>
            <a:ext cx="1728787" cy="503237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356100" y="1773238"/>
            <a:ext cx="1728788" cy="503237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195513" y="2492375"/>
            <a:ext cx="1728787" cy="504825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356100" y="2492375"/>
            <a:ext cx="1728788" cy="504825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2195513" y="3213100"/>
            <a:ext cx="1728787" cy="50323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356100" y="3213100"/>
            <a:ext cx="1728788" cy="50323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195513" y="3933825"/>
            <a:ext cx="1728787" cy="50323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356100" y="3933825"/>
            <a:ext cx="1728788" cy="50323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2195513" y="4724400"/>
            <a:ext cx="1728787" cy="504825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4356100" y="4724400"/>
            <a:ext cx="1728788" cy="504825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2195513" y="5445125"/>
            <a:ext cx="1728787" cy="504825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4356100" y="5445125"/>
            <a:ext cx="1728788" cy="504825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250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8680"/>
            <a:ext cx="8496944" cy="62944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713384" y="341784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緣起</a:t>
            </a:r>
            <a:r>
              <a:rPr lang="en-US" altLang="zh-TW" dirty="0" smtClean="0"/>
              <a:t>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3357554" y="5715016"/>
            <a:ext cx="928694" cy="571504"/>
          </a:xfrm>
          <a:prstGeom prst="roundRect">
            <a:avLst/>
          </a:prstGeom>
          <a:noFill/>
          <a:ln w="180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913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0000CC"/>
                </a:solidFill>
              </a:rPr>
              <a:t>多元智能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713788" cy="5029200"/>
          </a:xfrm>
        </p:spPr>
        <p:txBody>
          <a:bodyPr/>
          <a:lstStyle/>
          <a:p>
            <a:pPr marL="914400" indent="-914400" eaLnBrk="1" hangingPunct="1"/>
            <a:r>
              <a:rPr lang="zh-TW" altLang="en-US" sz="5400" smtClean="0"/>
              <a:t>語文、邏輯數理</a:t>
            </a:r>
          </a:p>
          <a:p>
            <a:pPr marL="914400" indent="-914400" eaLnBrk="1" hangingPunct="1"/>
            <a:r>
              <a:rPr lang="zh-TW" altLang="en-US" sz="5400" smtClean="0"/>
              <a:t>空間、</a:t>
            </a:r>
            <a:r>
              <a:rPr lang="zh-TW" altLang="en-US" sz="5400" b="1" smtClean="0"/>
              <a:t>肢體運作</a:t>
            </a:r>
            <a:r>
              <a:rPr lang="zh-TW" altLang="en-US" sz="5400" smtClean="0"/>
              <a:t>、音樂、</a:t>
            </a:r>
          </a:p>
          <a:p>
            <a:pPr marL="914400" indent="-914400" eaLnBrk="1" hangingPunct="1"/>
            <a:r>
              <a:rPr lang="zh-TW" altLang="en-US" sz="5400" smtClean="0"/>
              <a:t>人際、內省、自然探索</a:t>
            </a:r>
            <a:r>
              <a:rPr lang="en-US" altLang="zh-TW" sz="5400" smtClean="0">
                <a:latin typeface="標楷體" pitchFamily="65" charset="-120"/>
              </a:rPr>
              <a:t>…</a:t>
            </a:r>
            <a:endParaRPr lang="zh-TW" altLang="en-US" sz="5400" smtClean="0"/>
          </a:p>
          <a:p>
            <a:pPr marL="914400" indent="-914400" eaLnBrk="1" hangingPunct="1"/>
            <a:r>
              <a:rPr lang="zh-TW" altLang="en-US" sz="5400" smtClean="0"/>
              <a:t>你的學生</a:t>
            </a:r>
            <a:r>
              <a:rPr lang="zh-TW" altLang="en-US" sz="5400" smtClean="0">
                <a:solidFill>
                  <a:srgbClr val="0000CC"/>
                </a:solidFill>
              </a:rPr>
              <a:t>較擅長</a:t>
            </a:r>
            <a:r>
              <a:rPr lang="zh-TW" altLang="en-US" sz="5400" smtClean="0"/>
              <a:t>什麼？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smtClean="0"/>
              <a:t>請學生思考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71688"/>
            <a:ext cx="864235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4800" smtClean="0"/>
              <a:t>我怎麼規劃我的時間？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800" smtClean="0"/>
              <a:t>未來我想要做什麼？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800" smtClean="0"/>
              <a:t>如何在課業與活動中取得平衡？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4800" smtClean="0"/>
              <a:t>距大考還有多久？</a:t>
            </a:r>
          </a:p>
          <a:p>
            <a:pPr eaLnBrk="1" hangingPunct="1">
              <a:lnSpc>
                <a:spcPct val="90000"/>
              </a:lnSpc>
            </a:pPr>
            <a:endParaRPr lang="en-US" altLang="zh-TW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/>
              <a:t>有行動力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5257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zh-TW" altLang="en-US" sz="3600" b="1" smtClean="0"/>
              <a:t>重視「</a:t>
            </a:r>
            <a:r>
              <a:rPr lang="zh-TW" altLang="en-US" sz="3600" b="1" smtClean="0">
                <a:solidFill>
                  <a:srgbClr val="FF3300"/>
                </a:solidFill>
              </a:rPr>
              <a:t>實踐</a:t>
            </a:r>
            <a:r>
              <a:rPr lang="zh-TW" altLang="en-US" sz="3600" b="1" smtClean="0"/>
              <a:t>」與「</a:t>
            </a:r>
            <a:r>
              <a:rPr lang="zh-TW" altLang="en-US" sz="3600" b="1" smtClean="0">
                <a:solidFill>
                  <a:srgbClr val="FF3300"/>
                </a:solidFill>
              </a:rPr>
              <a:t>主動學習</a:t>
            </a:r>
            <a:r>
              <a:rPr lang="zh-TW" altLang="en-US" sz="3600" b="1" smtClean="0"/>
              <a:t>」：</a:t>
            </a:r>
          </a:p>
          <a:p>
            <a:pPr marL="609600" indent="-609600" eaLnBrk="1" hangingPunct="1">
              <a:buFontTx/>
              <a:buNone/>
            </a:pPr>
            <a:r>
              <a:rPr lang="zh-TW" altLang="en-US" sz="3600" b="1" smtClean="0"/>
              <a:t>      成功不會從天上掉下來，光有天賦還不夠，還需要有意識、有方向的操練，才能有所突破。像林書豪除了有不錯的天賦之外，深入瞭解後可以發現，</a:t>
            </a:r>
            <a:r>
              <a:rPr lang="zh-TW" altLang="en-US" sz="3600" b="1" smtClean="0">
                <a:solidFill>
                  <a:srgbClr val="FF3300"/>
                </a:solidFill>
              </a:rPr>
              <a:t>專注、學習</a:t>
            </a:r>
            <a:r>
              <a:rPr lang="zh-TW" altLang="en-US" sz="3600" b="1" smtClean="0"/>
              <a:t>、加上</a:t>
            </a:r>
            <a:r>
              <a:rPr lang="zh-TW" altLang="en-US" sz="3600" b="1" smtClean="0">
                <a:solidFill>
                  <a:srgbClr val="FF3300"/>
                </a:solidFill>
              </a:rPr>
              <a:t>堅持</a:t>
            </a:r>
            <a:r>
              <a:rPr lang="zh-TW" altLang="en-US" sz="3600" b="1" smtClean="0"/>
              <a:t>才是他今天成功的最大原因。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zh-TW" altLang="en-US" sz="3600" b="1" smtClean="0">
                <a:solidFill>
                  <a:srgbClr val="FF3300"/>
                </a:solidFill>
              </a:rPr>
              <a:t>好習慣</a:t>
            </a:r>
            <a:r>
              <a:rPr lang="zh-TW" altLang="en-US" sz="3600" b="1" smtClean="0"/>
              <a:t>使人終身受益</a:t>
            </a:r>
            <a:r>
              <a:rPr lang="zh-TW" altLang="en-US" b="1" smtClean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5400" smtClean="0">
                <a:solidFill>
                  <a:srgbClr val="0000CC"/>
                </a:solidFill>
              </a:rPr>
              <a:t>態度</a:t>
            </a:r>
            <a:r>
              <a:rPr lang="zh-TW" altLang="en-US" sz="5400" smtClean="0"/>
              <a:t>決定成就度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435975" cy="4525963"/>
          </a:xfrm>
        </p:spPr>
        <p:txBody>
          <a:bodyPr/>
          <a:lstStyle/>
          <a:p>
            <a:pPr eaLnBrk="1" hangingPunct="1"/>
            <a:r>
              <a:rPr lang="zh-TW" altLang="en-US" sz="5400" b="1" smtClean="0">
                <a:solidFill>
                  <a:srgbClr val="0000CC"/>
                </a:solidFill>
              </a:rPr>
              <a:t>成果</a:t>
            </a:r>
            <a:r>
              <a:rPr lang="zh-TW" altLang="en-US" sz="5400" b="1" smtClean="0"/>
              <a:t>是長期而持續</a:t>
            </a:r>
            <a:r>
              <a:rPr lang="zh-TW" altLang="en-US" sz="5400" smtClean="0"/>
              <a:t>的累積</a:t>
            </a:r>
          </a:p>
          <a:p>
            <a:pPr eaLnBrk="1" hangingPunct="1"/>
            <a:r>
              <a:rPr lang="zh-TW" altLang="en-US" sz="5400" b="1" smtClean="0">
                <a:solidFill>
                  <a:srgbClr val="FF3300"/>
                </a:solidFill>
              </a:rPr>
              <a:t>好習慣</a:t>
            </a:r>
            <a:r>
              <a:rPr lang="zh-TW" altLang="en-US" sz="5400" b="1" smtClean="0"/>
              <a:t>使人終身受益</a:t>
            </a:r>
            <a:endParaRPr lang="en-US" altLang="zh-TW" sz="5400" b="1" smtClean="0"/>
          </a:p>
          <a:p>
            <a:pPr eaLnBrk="1" hangingPunct="1"/>
            <a:r>
              <a:rPr lang="zh-TW" altLang="en-US" sz="5400" b="1" smtClean="0"/>
              <a:t>要怎麼收獲，先那麼栽</a:t>
            </a:r>
          </a:p>
          <a:p>
            <a:pPr eaLnBrk="1" hangingPunct="1"/>
            <a:r>
              <a:rPr lang="zh-TW" altLang="en-US" sz="5400" smtClean="0"/>
              <a:t>我盡力了沒？</a:t>
            </a:r>
            <a:endParaRPr lang="zh-TW" altLang="en-US" sz="5400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37525" cy="1511300"/>
          </a:xfrm>
        </p:spPr>
        <p:txBody>
          <a:bodyPr/>
          <a:lstStyle/>
          <a:p>
            <a:pPr eaLnBrk="1" hangingPunct="1"/>
            <a:r>
              <a:rPr lang="zh-TW" altLang="en-US" sz="5400" smtClean="0">
                <a:solidFill>
                  <a:srgbClr val="0000CC"/>
                </a:solidFill>
              </a:rPr>
              <a:t>自我期許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920037" cy="4321175"/>
          </a:xfrm>
        </p:spPr>
        <p:txBody>
          <a:bodyPr/>
          <a:lstStyle/>
          <a:p>
            <a:pPr eaLnBrk="1" hangingPunct="1"/>
            <a:r>
              <a:rPr kumimoji="0" lang="zh-TW" altLang="en-US" sz="5400" smtClean="0">
                <a:solidFill>
                  <a:srgbClr val="FF0066"/>
                </a:solidFill>
              </a:rPr>
              <a:t>自律</a:t>
            </a:r>
            <a:r>
              <a:rPr kumimoji="0" lang="zh-TW" altLang="en-US" sz="4400" smtClean="0">
                <a:solidFill>
                  <a:srgbClr val="0000CC"/>
                </a:solidFill>
              </a:rPr>
              <a:t>、自治</a:t>
            </a:r>
          </a:p>
          <a:p>
            <a:pPr eaLnBrk="1" hangingPunct="1"/>
            <a:r>
              <a:rPr kumimoji="0" lang="zh-TW" altLang="en-US" sz="4400" smtClean="0">
                <a:solidFill>
                  <a:srgbClr val="0000CC"/>
                </a:solidFill>
              </a:rPr>
              <a:t>認</a:t>
            </a:r>
            <a:r>
              <a:rPr lang="zh-TW" altLang="en-US" sz="4400" smtClean="0">
                <a:solidFill>
                  <a:srgbClr val="0000CC"/>
                </a:solidFill>
              </a:rPr>
              <a:t>真、負責</a:t>
            </a:r>
          </a:p>
          <a:p>
            <a:pPr eaLnBrk="1" hangingPunct="1"/>
            <a:r>
              <a:rPr lang="zh-TW" altLang="en-US" sz="4400" smtClean="0">
                <a:solidFill>
                  <a:srgbClr val="0000CC"/>
                </a:solidFill>
              </a:rPr>
              <a:t>求精、求善</a:t>
            </a:r>
          </a:p>
          <a:p>
            <a:pPr eaLnBrk="1" hangingPunct="1"/>
            <a:r>
              <a:rPr lang="zh-TW" altLang="en-US" sz="4400" smtClean="0">
                <a:solidFill>
                  <a:srgbClr val="0000CC"/>
                </a:solidFill>
              </a:rPr>
              <a:t>誠信、踏實</a:t>
            </a:r>
          </a:p>
          <a:p>
            <a:pPr eaLnBrk="1" hangingPunct="1"/>
            <a:r>
              <a:rPr lang="zh-TW" altLang="en-US" sz="4400" smtClean="0">
                <a:solidFill>
                  <a:srgbClr val="0000CC"/>
                </a:solidFill>
              </a:rPr>
              <a:t>守時、守法、守分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US" sz="4800" smtClean="0"/>
              <a:t>也期許：關高學生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zh-TW" altLang="en-US" sz="5400" b="1" smtClean="0">
                <a:solidFill>
                  <a:srgbClr val="0000FF"/>
                </a:solidFill>
              </a:rPr>
              <a:t>臉上有笑、目中有人</a:t>
            </a:r>
          </a:p>
          <a:p>
            <a:pPr marL="609600" indent="-609600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zh-TW" altLang="en-US" sz="5400" b="1" smtClean="0">
                <a:solidFill>
                  <a:srgbClr val="0000FF"/>
                </a:solidFill>
              </a:rPr>
              <a:t>手中有藝、腹中有墨</a:t>
            </a:r>
          </a:p>
          <a:p>
            <a:pPr marL="609600" indent="-609600"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zh-TW" altLang="en-US" sz="5400" b="1" smtClean="0">
                <a:solidFill>
                  <a:srgbClr val="0000FF"/>
                </a:solidFill>
              </a:rPr>
              <a:t>肩上有擔、心中有愛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十一、校務發展願景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6628" name="AutoShape 2"/>
          <p:cNvSpPr>
            <a:spLocks noChangeArrowheads="1"/>
          </p:cNvSpPr>
          <p:nvPr/>
        </p:nvSpPr>
        <p:spPr bwMode="gray">
          <a:xfrm flipV="1">
            <a:off x="0" y="5791200"/>
            <a:ext cx="9144000" cy="1066800"/>
          </a:xfrm>
          <a:custGeom>
            <a:avLst/>
            <a:gdLst>
              <a:gd name="T0" fmla="*/ 8819303 w 21600"/>
              <a:gd name="T1" fmla="*/ 533400 h 21600"/>
              <a:gd name="T2" fmla="*/ 4572000 w 21600"/>
              <a:gd name="T3" fmla="*/ 1066800 h 21600"/>
              <a:gd name="T4" fmla="*/ 324697 w 21600"/>
              <a:gd name="T5" fmla="*/ 533400 h 21600"/>
              <a:gd name="T6" fmla="*/ 4572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567 w 21600"/>
              <a:gd name="T13" fmla="*/ 2567 h 21600"/>
              <a:gd name="T14" fmla="*/ 19033 w 21600"/>
              <a:gd name="T15" fmla="*/ 190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533" y="21600"/>
                </a:lnTo>
                <a:lnTo>
                  <a:pt x="200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EBEBE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6629" name="Group 56"/>
          <p:cNvGrpSpPr>
            <a:grpSpLocks/>
          </p:cNvGrpSpPr>
          <p:nvPr/>
        </p:nvGrpSpPr>
        <p:grpSpPr bwMode="auto">
          <a:xfrm>
            <a:off x="3429000" y="1571625"/>
            <a:ext cx="2298700" cy="2298700"/>
            <a:chOff x="694" y="1082"/>
            <a:chExt cx="1677" cy="1677"/>
          </a:xfrm>
        </p:grpSpPr>
        <p:pic>
          <p:nvPicPr>
            <p:cNvPr id="26647" name="Picture 51" descr="worldmap_ani8"/>
            <p:cNvPicPr>
              <a:picLocks noChangeAspect="1" noChangeArrowheads="1" noCrop="1"/>
            </p:cNvPicPr>
            <p:nvPr/>
          </p:nvPicPr>
          <p:blipFill>
            <a:blip r:embed="rId2">
              <a:lum bright="6000" contrast="6000"/>
            </a:blip>
            <a:srcRect/>
            <a:stretch>
              <a:fillRect/>
            </a:stretch>
          </p:blipFill>
          <p:spPr bwMode="gray">
            <a:xfrm>
              <a:off x="788" y="1172"/>
              <a:ext cx="1510" cy="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8" name="AutoShape 52"/>
            <p:cNvSpPr>
              <a:spLocks noChangeArrowheads="1"/>
            </p:cNvSpPr>
            <p:nvPr/>
          </p:nvSpPr>
          <p:spPr bwMode="gray">
            <a:xfrm>
              <a:off x="694" y="1082"/>
              <a:ext cx="1677" cy="1677"/>
            </a:xfrm>
            <a:custGeom>
              <a:avLst/>
              <a:gdLst>
                <a:gd name="T0" fmla="*/ 839 w 21600"/>
                <a:gd name="T1" fmla="*/ 0 h 21600"/>
                <a:gd name="T2" fmla="*/ 246 w 21600"/>
                <a:gd name="T3" fmla="*/ 246 h 21600"/>
                <a:gd name="T4" fmla="*/ 0 w 21600"/>
                <a:gd name="T5" fmla="*/ 839 h 21600"/>
                <a:gd name="T6" fmla="*/ 246 w 21600"/>
                <a:gd name="T7" fmla="*/ 1431 h 21600"/>
                <a:gd name="T8" fmla="*/ 839 w 21600"/>
                <a:gd name="T9" fmla="*/ 1677 h 21600"/>
                <a:gd name="T10" fmla="*/ 1431 w 21600"/>
                <a:gd name="T11" fmla="*/ 1431 h 21600"/>
                <a:gd name="T12" fmla="*/ 1677 w 21600"/>
                <a:gd name="T13" fmla="*/ 839 h 21600"/>
                <a:gd name="T14" fmla="*/ 1431 w 21600"/>
                <a:gd name="T15" fmla="*/ 24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9 h 21600"/>
                <a:gd name="T26" fmla="*/ 18431 w 21600"/>
                <a:gd name="T27" fmla="*/ 18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59" y="10800"/>
                  </a:moveTo>
                  <a:cubicBezTo>
                    <a:pt x="1159" y="16125"/>
                    <a:pt x="5475" y="20441"/>
                    <a:pt x="10800" y="20441"/>
                  </a:cubicBezTo>
                  <a:cubicBezTo>
                    <a:pt x="16125" y="20441"/>
                    <a:pt x="20441" y="16125"/>
                    <a:pt x="20441" y="10800"/>
                  </a:cubicBezTo>
                  <a:cubicBezTo>
                    <a:pt x="20441" y="5475"/>
                    <a:pt x="16125" y="1159"/>
                    <a:pt x="10800" y="1159"/>
                  </a:cubicBezTo>
                  <a:cubicBezTo>
                    <a:pt x="5475" y="1159"/>
                    <a:pt x="1159" y="5475"/>
                    <a:pt x="115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  <a:effectLst>
              <a:prstShdw prst="shdw17" dist="25400" dir="5400000">
                <a:srgbClr val="999999"/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6630" name="AutoShape 58"/>
          <p:cNvSpPr>
            <a:spLocks noChangeArrowheads="1"/>
          </p:cNvSpPr>
          <p:nvPr/>
        </p:nvSpPr>
        <p:spPr bwMode="gray">
          <a:xfrm>
            <a:off x="371475" y="4191000"/>
            <a:ext cx="1885950" cy="2017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504D"/>
              </a:gs>
              <a:gs pos="100000">
                <a:srgbClr val="8C3A38"/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1" name="AutoShape 24"/>
          <p:cNvSpPr>
            <a:spLocks noChangeArrowheads="1"/>
          </p:cNvSpPr>
          <p:nvPr/>
        </p:nvSpPr>
        <p:spPr bwMode="gray">
          <a:xfrm>
            <a:off x="2555875" y="4191000"/>
            <a:ext cx="1885950" cy="2017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/>
              </a:gs>
              <a:gs pos="100000">
                <a:srgbClr val="718841"/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2" name="AutoShape 31"/>
          <p:cNvSpPr>
            <a:spLocks noChangeArrowheads="1"/>
          </p:cNvSpPr>
          <p:nvPr/>
        </p:nvSpPr>
        <p:spPr bwMode="gray">
          <a:xfrm>
            <a:off x="4706938" y="4191000"/>
            <a:ext cx="1885950" cy="2017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64A2"/>
              </a:gs>
              <a:gs pos="100000">
                <a:srgbClr val="5D4976"/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3" name="AutoShape 38"/>
          <p:cNvSpPr>
            <a:spLocks noChangeArrowheads="1"/>
          </p:cNvSpPr>
          <p:nvPr/>
        </p:nvSpPr>
        <p:spPr bwMode="gray">
          <a:xfrm>
            <a:off x="6858000" y="4191000"/>
            <a:ext cx="1885950" cy="2017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/>
              </a:gs>
              <a:gs pos="100000">
                <a:srgbClr val="398397"/>
              </a:gs>
            </a:gsLst>
            <a:lin ang="2700000" scaled="1"/>
          </a:gradFill>
          <a:ln w="28575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4" name="Line 39"/>
          <p:cNvSpPr>
            <a:spLocks noChangeShapeType="1"/>
          </p:cNvSpPr>
          <p:nvPr/>
        </p:nvSpPr>
        <p:spPr bwMode="gray">
          <a:xfrm>
            <a:off x="8721725" y="4473575"/>
            <a:ext cx="3175" cy="1463675"/>
          </a:xfrm>
          <a:prstGeom prst="line">
            <a:avLst/>
          </a:prstGeom>
          <a:noFill/>
          <a:ln w="19050">
            <a:solidFill>
              <a:srgbClr val="080808">
                <a:alpha val="2196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635" name="Text Box 43"/>
          <p:cNvSpPr txBox="1">
            <a:spLocks noChangeArrowheads="1"/>
          </p:cNvSpPr>
          <p:nvPr/>
        </p:nvSpPr>
        <p:spPr bwMode="gray">
          <a:xfrm>
            <a:off x="371475" y="5013325"/>
            <a:ext cx="1897063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>
                <a:solidFill>
                  <a:srgbClr val="FFFFFF"/>
                </a:solidFill>
                <a:ea typeface="新細明體" charset="-120"/>
              </a:rPr>
              <a:t> 優質教學</a:t>
            </a:r>
            <a:endParaRPr lang="en-US" altLang="zh-TW" sz="2000">
              <a:solidFill>
                <a:srgbClr val="FFFFFF"/>
              </a:solidFill>
              <a:ea typeface="新細明體" charset="-120"/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 b="1">
                <a:solidFill>
                  <a:srgbClr val="FFFFFF"/>
                </a:solidFill>
                <a:ea typeface="新細明體" charset="-120"/>
              </a:rPr>
              <a:t> 多元課程</a:t>
            </a:r>
            <a:endParaRPr lang="en-US" altLang="zh-TW" sz="2000" b="1">
              <a:solidFill>
                <a:srgbClr val="FFFFFF"/>
              </a:solidFill>
              <a:ea typeface="新細明體" charset="-120"/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>
                <a:solidFill>
                  <a:srgbClr val="FFFFFF"/>
                </a:solidFill>
                <a:ea typeface="新細明體" charset="-120"/>
              </a:rPr>
              <a:t> 優質表現</a:t>
            </a:r>
            <a:endParaRPr lang="en-US" altLang="zh-TW" sz="2000" b="1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6636" name="Text Box 44"/>
          <p:cNvSpPr txBox="1">
            <a:spLocks noChangeArrowheads="1"/>
          </p:cNvSpPr>
          <p:nvPr/>
        </p:nvSpPr>
        <p:spPr bwMode="gray">
          <a:xfrm>
            <a:off x="390525" y="4292600"/>
            <a:ext cx="1882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>
                <a:solidFill>
                  <a:srgbClr val="FFFFFF"/>
                </a:solidFill>
                <a:ea typeface="新細明體" charset="-120"/>
              </a:rPr>
              <a:t>優  質</a:t>
            </a:r>
            <a:endParaRPr lang="en-US" altLang="zh-TW" sz="2800" b="1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6637" name="Text Box 45"/>
          <p:cNvSpPr txBox="1">
            <a:spLocks noChangeArrowheads="1"/>
          </p:cNvSpPr>
          <p:nvPr/>
        </p:nvSpPr>
        <p:spPr bwMode="gray">
          <a:xfrm>
            <a:off x="2552700" y="4292600"/>
            <a:ext cx="1882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>
                <a:solidFill>
                  <a:srgbClr val="FFFFFF"/>
                </a:solidFill>
                <a:ea typeface="新細明體" charset="-120"/>
              </a:rPr>
              <a:t>適  性</a:t>
            </a:r>
            <a:endParaRPr lang="en-US" altLang="zh-TW" sz="280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6638" name="Text Box 46"/>
          <p:cNvSpPr txBox="1">
            <a:spLocks noChangeArrowheads="1"/>
          </p:cNvSpPr>
          <p:nvPr/>
        </p:nvSpPr>
        <p:spPr bwMode="gray">
          <a:xfrm>
            <a:off x="4694238" y="4292600"/>
            <a:ext cx="1882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>
                <a:solidFill>
                  <a:srgbClr val="FFFFFF"/>
                </a:solidFill>
                <a:ea typeface="新細明體" charset="-120"/>
              </a:rPr>
              <a:t>創   新</a:t>
            </a:r>
            <a:endParaRPr lang="en-US" altLang="zh-TW" sz="280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6639" name="Text Box 47"/>
          <p:cNvSpPr txBox="1">
            <a:spLocks noChangeArrowheads="1"/>
          </p:cNvSpPr>
          <p:nvPr/>
        </p:nvSpPr>
        <p:spPr bwMode="gray">
          <a:xfrm>
            <a:off x="6858000" y="4292600"/>
            <a:ext cx="18827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>
                <a:solidFill>
                  <a:srgbClr val="FFFFFF"/>
                </a:solidFill>
                <a:ea typeface="新細明體" charset="-120"/>
              </a:rPr>
              <a:t>永  續</a:t>
            </a:r>
            <a:endParaRPr lang="en-US" altLang="zh-TW" sz="280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6640" name="Text Box 48"/>
          <p:cNvSpPr txBox="1">
            <a:spLocks noChangeArrowheads="1"/>
          </p:cNvSpPr>
          <p:nvPr/>
        </p:nvSpPr>
        <p:spPr bwMode="gray">
          <a:xfrm>
            <a:off x="2643188" y="4941888"/>
            <a:ext cx="1666875" cy="116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 b="1">
                <a:solidFill>
                  <a:srgbClr val="FFFFFF"/>
                </a:solidFill>
                <a:ea typeface="新細明體" charset="-120"/>
              </a:rPr>
              <a:t> </a:t>
            </a:r>
            <a:r>
              <a:rPr lang="zh-TW" altLang="en-US" sz="2000">
                <a:solidFill>
                  <a:srgbClr val="FFFFFF"/>
                </a:solidFill>
                <a:ea typeface="新細明體" charset="-120"/>
              </a:rPr>
              <a:t>適性發展</a:t>
            </a:r>
            <a:endParaRPr lang="en-US" altLang="zh-TW" sz="2000">
              <a:solidFill>
                <a:srgbClr val="FFFFFF"/>
              </a:solidFill>
              <a:ea typeface="新細明體" charset="-120"/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>
                <a:solidFill>
                  <a:srgbClr val="FFFFFF"/>
                </a:solidFill>
                <a:ea typeface="新細明體" charset="-120"/>
              </a:rPr>
              <a:t> 潛能開發</a:t>
            </a:r>
            <a:endParaRPr lang="en-US" altLang="zh-TW" sz="2000">
              <a:solidFill>
                <a:srgbClr val="FFFFFF"/>
              </a:solidFill>
              <a:ea typeface="新細明體" charset="-120"/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>
                <a:solidFill>
                  <a:srgbClr val="FFFFFF"/>
                </a:solidFill>
                <a:ea typeface="新細明體" charset="-120"/>
              </a:rPr>
              <a:t> 多元探索</a:t>
            </a:r>
            <a:endParaRPr lang="en-US" altLang="zh-TW" sz="200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6641" name="Text Box 49"/>
          <p:cNvSpPr txBox="1">
            <a:spLocks noChangeArrowheads="1"/>
          </p:cNvSpPr>
          <p:nvPr/>
        </p:nvSpPr>
        <p:spPr bwMode="gray">
          <a:xfrm>
            <a:off x="4805363" y="4941888"/>
            <a:ext cx="1666875" cy="116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 b="1">
                <a:solidFill>
                  <a:srgbClr val="FFFFFF"/>
                </a:solidFill>
                <a:ea typeface="新細明體" charset="-120"/>
              </a:rPr>
              <a:t> 服務專業</a:t>
            </a:r>
            <a:endParaRPr lang="en-US" altLang="zh-TW" sz="2000" b="1">
              <a:solidFill>
                <a:srgbClr val="FFFFFF"/>
              </a:solidFill>
              <a:ea typeface="新細明體" charset="-120"/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 b="1">
                <a:solidFill>
                  <a:srgbClr val="FFFFFF"/>
                </a:solidFill>
                <a:ea typeface="新細明體" charset="-120"/>
              </a:rPr>
              <a:t> 創新教學</a:t>
            </a:r>
            <a:endParaRPr lang="en-US" altLang="zh-TW" sz="2000" b="1">
              <a:solidFill>
                <a:srgbClr val="FFFFFF"/>
              </a:solidFill>
              <a:ea typeface="新細明體" charset="-120"/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>
                <a:solidFill>
                  <a:srgbClr val="FFFFFF"/>
                </a:solidFill>
                <a:ea typeface="新細明體" charset="-120"/>
              </a:rPr>
              <a:t> 發展特色</a:t>
            </a:r>
            <a:endParaRPr lang="en-US" altLang="zh-TW" sz="2000" b="1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6642" name="Text Box 50"/>
          <p:cNvSpPr txBox="1">
            <a:spLocks noChangeArrowheads="1"/>
          </p:cNvSpPr>
          <p:nvPr/>
        </p:nvSpPr>
        <p:spPr bwMode="gray">
          <a:xfrm>
            <a:off x="6956425" y="4868863"/>
            <a:ext cx="1666875" cy="1169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>
                <a:solidFill>
                  <a:srgbClr val="FFFFFF"/>
                </a:solidFill>
                <a:ea typeface="新細明體" charset="-120"/>
              </a:rPr>
              <a:t> 統整規畫</a:t>
            </a:r>
            <a:endParaRPr lang="en-US" altLang="zh-TW" sz="2000">
              <a:solidFill>
                <a:srgbClr val="FFFFFF"/>
              </a:solidFill>
              <a:ea typeface="新細明體" charset="-120"/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 b="1">
                <a:solidFill>
                  <a:srgbClr val="FFFFFF"/>
                </a:solidFill>
                <a:ea typeface="新細明體" charset="-120"/>
              </a:rPr>
              <a:t> </a:t>
            </a:r>
            <a:r>
              <a:rPr lang="zh-TW" altLang="en-US" sz="2000">
                <a:solidFill>
                  <a:srgbClr val="FFFFFF"/>
                </a:solidFill>
                <a:ea typeface="新細明體" charset="-120"/>
              </a:rPr>
              <a:t>組織動能</a:t>
            </a:r>
            <a:endParaRPr lang="en-US" altLang="zh-TW" sz="2000">
              <a:solidFill>
                <a:srgbClr val="FFFFFF"/>
              </a:solidFill>
              <a:ea typeface="新細明體" charset="-120"/>
            </a:endParaRPr>
          </a:p>
          <a:p>
            <a:pPr algn="ctr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zh-TW" altLang="en-US" sz="2000">
                <a:solidFill>
                  <a:srgbClr val="FFFFFF"/>
                </a:solidFill>
                <a:ea typeface="新細明體" charset="-120"/>
              </a:rPr>
              <a:t> 自我管控</a:t>
            </a:r>
            <a:endParaRPr lang="en-US" altLang="zh-TW" sz="2000" b="1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gray">
          <a:xfrm>
            <a:off x="2300288" y="5005388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rgbClr val="C0504D"/>
          </a:solidFill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55" name="AutoShape 29"/>
          <p:cNvSpPr>
            <a:spLocks noChangeArrowheads="1"/>
          </p:cNvSpPr>
          <p:nvPr/>
        </p:nvSpPr>
        <p:spPr bwMode="gray">
          <a:xfrm>
            <a:off x="4441825" y="5005388"/>
            <a:ext cx="265113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rgbClr val="9BBB59"/>
          </a:solidFill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56" name="AutoShape 36"/>
          <p:cNvSpPr>
            <a:spLocks noChangeArrowheads="1"/>
          </p:cNvSpPr>
          <p:nvPr/>
        </p:nvSpPr>
        <p:spPr bwMode="gray">
          <a:xfrm>
            <a:off x="6592888" y="5005388"/>
            <a:ext cx="265112" cy="274637"/>
          </a:xfrm>
          <a:prstGeom prst="rightArrow">
            <a:avLst>
              <a:gd name="adj1" fmla="val 55833"/>
              <a:gd name="adj2" fmla="val 62718"/>
            </a:avLst>
          </a:prstGeom>
          <a:solidFill>
            <a:srgbClr val="8064A2"/>
          </a:solidFill>
          <a:ln w="19050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pic>
        <p:nvPicPr>
          <p:cNvPr id="26646" name="圖片 56" descr="535e70f0e080b6b27b21271262a72d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357438"/>
            <a:ext cx="7096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3"/>
          <p:cNvSpPr>
            <a:spLocks noGrp="1" noChangeArrowheads="1"/>
          </p:cNvSpPr>
          <p:nvPr>
            <p:ph type="title"/>
          </p:nvPr>
        </p:nvSpPr>
        <p:spPr>
          <a:xfrm>
            <a:off x="-32" y="23813"/>
            <a:ext cx="3071803" cy="404812"/>
          </a:xfr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0" scaled="1"/>
          </a:gradFill>
        </p:spPr>
        <p:txBody>
          <a:bodyPr/>
          <a:lstStyle/>
          <a:p>
            <a:pPr eaLnBrk="1" hangingPunct="1"/>
            <a:r>
              <a:rPr lang="zh-TW" altLang="en-US" sz="2400" dirty="0" smtClean="0"/>
              <a:t>十二、校務發展主軸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dirty="0" smtClean="0"/>
              <a:t>十三、結語</a:t>
            </a: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/>
              <a:t>組織的成長需要全體成員的</a:t>
            </a:r>
            <a:r>
              <a:rPr lang="zh-TW" altLang="zh-TW" smtClean="0">
                <a:solidFill>
                  <a:srgbClr val="FF0000"/>
                </a:solidFill>
              </a:rPr>
              <a:t>全心投入</a:t>
            </a:r>
            <a:r>
              <a:rPr lang="zh-TW" altLang="en-US" smtClean="0"/>
              <a:t>。</a:t>
            </a:r>
            <a:endParaRPr lang="en-US" altLang="zh-TW" smtClean="0"/>
          </a:p>
          <a:p>
            <a:pPr lvl="2" eaLnBrk="1" hangingPunct="1"/>
            <a:r>
              <a:rPr lang="zh-TW" altLang="zh-TW" b="1" smtClean="0"/>
              <a:t>找對問題</a:t>
            </a:r>
            <a:endParaRPr lang="en-US" altLang="zh-TW" b="1" smtClean="0"/>
          </a:p>
          <a:p>
            <a:pPr lvl="2" eaLnBrk="1" hangingPunct="1"/>
            <a:r>
              <a:rPr lang="zh-TW" altLang="zh-TW" b="1" smtClean="0"/>
              <a:t>指責永遠解決不了問題</a:t>
            </a:r>
            <a:endParaRPr lang="en-US" altLang="zh-TW" b="1" smtClean="0"/>
          </a:p>
          <a:p>
            <a:pPr lvl="2" eaLnBrk="1" hangingPunct="1"/>
            <a:r>
              <a:rPr lang="zh-TW" altLang="zh-TW" b="1" smtClean="0"/>
              <a:t>積極</a:t>
            </a:r>
            <a:r>
              <a:rPr lang="zh-TW" altLang="en-US" b="1" smtClean="0"/>
              <a:t>討論</a:t>
            </a:r>
            <a:r>
              <a:rPr lang="zh-TW" altLang="zh-TW" b="1" smtClean="0"/>
              <a:t>，需要</a:t>
            </a:r>
            <a:r>
              <a:rPr lang="zh-TW" altLang="en-US" b="1" smtClean="0"/>
              <a:t>進行</a:t>
            </a:r>
            <a:r>
              <a:rPr lang="zh-TW" altLang="zh-TW" b="1" smtClean="0"/>
              <a:t>什麼樣的</a:t>
            </a:r>
            <a:r>
              <a:rPr lang="zh-TW" altLang="en-US" b="1" smtClean="0"/>
              <a:t>作為</a:t>
            </a:r>
            <a:r>
              <a:rPr lang="zh-TW" altLang="zh-TW" b="1" smtClean="0"/>
              <a:t>可以讓品質提升</a:t>
            </a:r>
            <a:endParaRPr lang="en-US" altLang="zh-TW" b="1" smtClean="0"/>
          </a:p>
          <a:p>
            <a:pPr lvl="2" eaLnBrk="1" hangingPunct="1"/>
            <a:r>
              <a:rPr lang="zh-TW" altLang="zh-TW" b="1" smtClean="0"/>
              <a:t>凡事在於「</a:t>
            </a:r>
            <a:r>
              <a:rPr lang="zh-TW" altLang="zh-TW" b="1" smtClean="0">
                <a:solidFill>
                  <a:srgbClr val="FF0000"/>
                </a:solidFill>
              </a:rPr>
              <a:t>態度</a:t>
            </a:r>
            <a:r>
              <a:rPr lang="zh-TW" altLang="zh-TW" b="1" smtClean="0"/>
              <a:t>」</a:t>
            </a:r>
            <a:endParaRPr lang="en-US" altLang="zh-TW" b="1" smtClean="0"/>
          </a:p>
          <a:p>
            <a:pPr lvl="2" eaLnBrk="1" hangingPunct="1"/>
            <a:r>
              <a:rPr lang="zh-TW" altLang="zh-TW" smtClean="0"/>
              <a:t>「</a:t>
            </a:r>
            <a:r>
              <a:rPr lang="zh-TW" altLang="zh-TW" b="1" smtClean="0"/>
              <a:t>服務</a:t>
            </a:r>
            <a:r>
              <a:rPr lang="zh-TW" altLang="zh-TW" smtClean="0"/>
              <a:t>」：</a:t>
            </a:r>
            <a:r>
              <a:rPr lang="zh-TW" altLang="zh-TW" b="1" smtClean="0"/>
              <a:t>用「</a:t>
            </a:r>
            <a:r>
              <a:rPr lang="zh-TW" altLang="zh-TW" b="1" smtClean="0">
                <a:solidFill>
                  <a:srgbClr val="FF0000"/>
                </a:solidFill>
              </a:rPr>
              <a:t>心</a:t>
            </a:r>
            <a:r>
              <a:rPr lang="zh-TW" altLang="zh-TW" b="1" smtClean="0"/>
              <a:t>」服務才能製造感動</a:t>
            </a:r>
            <a:endParaRPr lang="zh-TW" altLang="en-US" smtClean="0"/>
          </a:p>
          <a:p>
            <a:pPr eaLnBrk="1" hangingPunct="1"/>
            <a:r>
              <a:rPr lang="zh-TW" altLang="en-US" smtClean="0">
                <a:solidFill>
                  <a:srgbClr val="FF0000"/>
                </a:solidFill>
              </a:rPr>
              <a:t>形塑文化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800" smtClean="0"/>
              <a:t>您希望關西高中有什麼樣的文化？</a:t>
            </a:r>
            <a:endParaRPr lang="en-US" altLang="zh-TW" sz="2800" smtClean="0"/>
          </a:p>
          <a:p>
            <a:pPr eaLnBrk="1" hangingPunct="1"/>
            <a:r>
              <a:rPr lang="zh-TW" altLang="en-US" smtClean="0"/>
              <a:t>建立</a:t>
            </a:r>
            <a:r>
              <a:rPr lang="zh-TW" altLang="en-US" smtClean="0">
                <a:solidFill>
                  <a:srgbClr val="FF0000"/>
                </a:solidFill>
              </a:rPr>
              <a:t>普世價值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4819" name="內容版面配置區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1341438"/>
            <a:ext cx="9251950" cy="554355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33"/>
            </a:solidFill>
            <a:prstDash val="sysDot"/>
            <a:miter lim="800000"/>
            <a:headEnd/>
            <a:tailEnd/>
          </a:ln>
        </p:spPr>
      </p:pic>
      <p:sp>
        <p:nvSpPr>
          <p:cNvPr id="34820" name="標題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714500"/>
          </a:xfrm>
        </p:spPr>
        <p:txBody>
          <a:bodyPr/>
          <a:lstStyle/>
          <a:p>
            <a:pPr eaLnBrk="1" hangingPunct="1"/>
            <a:r>
              <a:rPr lang="zh-TW" altLang="en-US" smtClean="0"/>
              <a:t>結語：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您想成為什麼樣的老師</a:t>
            </a:r>
          </a:p>
        </p:txBody>
      </p:sp>
      <p:sp>
        <p:nvSpPr>
          <p:cNvPr id="6" name="矩形 5"/>
          <p:cNvSpPr/>
          <p:nvPr/>
        </p:nvSpPr>
        <p:spPr>
          <a:xfrm>
            <a:off x="3924300" y="3933825"/>
            <a:ext cx="1763713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kern="0" dirty="0">
                <a:solidFill>
                  <a:srgbClr val="FF0000"/>
                </a:solidFill>
              </a:rPr>
              <a:t>您的圖像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焦點討論法簡介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焦點討論法（</a:t>
            </a:r>
            <a:r>
              <a:rPr lang="en-US" altLang="zh-TW" dirty="0" smtClean="0"/>
              <a:t>Focused Conversation</a:t>
            </a:r>
            <a:r>
              <a:rPr lang="zh-TW" altLang="en-US" dirty="0" smtClean="0"/>
              <a:t>，又稱為</a:t>
            </a:r>
            <a:r>
              <a:rPr lang="en-US" altLang="zh-TW" dirty="0" smtClean="0"/>
              <a:t>ORID</a:t>
            </a:r>
            <a:r>
              <a:rPr lang="zh-TW" altLang="en-US" dirty="0" smtClean="0"/>
              <a:t>）</a:t>
            </a:r>
          </a:p>
          <a:p>
            <a:r>
              <a:rPr lang="zh-TW" altLang="en-US" dirty="0" smtClean="0"/>
              <a:t>是一個</a:t>
            </a:r>
            <a:r>
              <a:rPr lang="zh-TW" altLang="en-US" dirty="0" smtClean="0">
                <a:solidFill>
                  <a:srgbClr val="FF0000"/>
                </a:solidFill>
              </a:rPr>
              <a:t>思考流程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是一種透過</a:t>
            </a:r>
            <a:r>
              <a:rPr lang="zh-TW" altLang="en-US" dirty="0" smtClean="0">
                <a:solidFill>
                  <a:srgbClr val="FF0000"/>
                </a:solidFill>
              </a:rPr>
              <a:t>引導性對話</a:t>
            </a:r>
            <a:r>
              <a:rPr lang="zh-TW" altLang="en-US" dirty="0" smtClean="0"/>
              <a:t>，以獲取團體真正的</a:t>
            </a:r>
            <a:r>
              <a:rPr lang="zh-TW" altLang="en-US" dirty="0" smtClean="0">
                <a:solidFill>
                  <a:srgbClr val="FF0000"/>
                </a:solidFill>
              </a:rPr>
              <a:t>想法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感受、需求或方案</a:t>
            </a:r>
            <a:r>
              <a:rPr lang="zh-TW" altLang="en-US" dirty="0" smtClean="0"/>
              <a:t>的一種方法，</a:t>
            </a:r>
          </a:p>
        </p:txBody>
      </p:sp>
    </p:spTree>
    <p:extLst>
      <p:ext uri="{BB962C8B-B14F-4D97-AF65-F5344CB8AC3E}">
        <p14:creationId xmlns:p14="http://schemas.microsoft.com/office/powerpoint/2010/main" xmlns="" val="675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圖片5"/>
          <p:cNvPicPr>
            <a:picLocks noChangeAspect="1" noChangeArrowheads="1"/>
          </p:cNvPicPr>
          <p:nvPr/>
        </p:nvPicPr>
        <p:blipFill>
          <a:blip r:embed="rId2">
            <a:lum bright="22000"/>
          </a:blip>
          <a:srcRect/>
          <a:stretch>
            <a:fillRect/>
          </a:stretch>
        </p:blipFill>
        <p:spPr bwMode="auto">
          <a:xfrm>
            <a:off x="-215900" y="-242888"/>
            <a:ext cx="94678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396875" y="5445125"/>
            <a:ext cx="9721850" cy="13684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TW" altLang="en-US" sz="6600" smtClean="0">
                <a:solidFill>
                  <a:schemeClr val="tx1"/>
                </a:solidFill>
                <a:latin typeface="標楷體" pitchFamily="65" charset="-120"/>
              </a:rPr>
              <a:t>祝  健康愉快！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-1404938" y="0"/>
            <a:ext cx="5761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 dirty="0" smtClean="0">
                <a:solidFill>
                  <a:srgbClr val="FF0000"/>
                </a:solidFill>
                <a:ea typeface="標楷體" pitchFamily="65" charset="-120"/>
              </a:rPr>
              <a:t>分享完畢</a:t>
            </a:r>
            <a:endParaRPr lang="zh-TW" altLang="en-US" sz="4000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1" r="12970"/>
          <a:stretch/>
        </p:blipFill>
        <p:spPr bwMode="auto">
          <a:xfrm>
            <a:off x="35496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42910" y="4199998"/>
            <a:ext cx="807249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關於如何，我有哪些新的發現與學習？</a:t>
            </a:r>
            <a:endParaRPr lang="en-US" altLang="zh-TW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我會如何運用今天的學習</a:t>
            </a:r>
            <a:endParaRPr lang="en-US" altLang="zh-TW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我是否達到了課程的目標？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3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5" r="13125"/>
          <a:stretch/>
        </p:blipFill>
        <p:spPr bwMode="auto">
          <a:xfrm>
            <a:off x="107504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220072" y="764704"/>
            <a:ext cx="345638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9552" y="4149080"/>
            <a:ext cx="417646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72472" y="4005064"/>
            <a:ext cx="345638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293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焦點討論法簡介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焦點討論法分成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四個層次</a:t>
            </a:r>
            <a:r>
              <a:rPr lang="zh-TW" altLang="en-US" b="1" dirty="0" smtClean="0">
                <a:latin typeface="+mj-ea"/>
                <a:ea typeface="+mj-ea"/>
              </a:rPr>
              <a:t>的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流程</a:t>
            </a:r>
            <a:r>
              <a:rPr lang="zh-TW" altLang="en-US" b="1" dirty="0" smtClean="0">
                <a:latin typeface="+mj-ea"/>
                <a:ea typeface="+mj-ea"/>
              </a:rPr>
              <a:t>來進行，這四個層次分別為：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  <a:r>
              <a:rPr lang="en-US" altLang="zh-TW" b="1" dirty="0" smtClean="0">
                <a:latin typeface="+mj-ea"/>
                <a:ea typeface="+mj-ea"/>
              </a:rPr>
              <a:t>bjective (</a:t>
            </a:r>
            <a:r>
              <a:rPr lang="zh-TW" altLang="en-US" b="1" dirty="0" smtClean="0">
                <a:latin typeface="+mj-ea"/>
                <a:ea typeface="+mj-ea"/>
              </a:rPr>
              <a:t>客觀性層次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en-US" altLang="zh-TW" b="1" dirty="0">
                <a:latin typeface="+mj-ea"/>
                <a:ea typeface="+mj-ea"/>
              </a:rPr>
              <a:t/>
            </a:r>
            <a:br>
              <a:rPr lang="en-US" altLang="zh-TW" b="1" dirty="0">
                <a:latin typeface="+mj-ea"/>
                <a:ea typeface="+mj-ea"/>
              </a:rPr>
            </a:br>
            <a:r>
              <a:rPr lang="en-US" altLang="zh-TW" b="1" dirty="0" smtClean="0">
                <a:latin typeface="+mj-ea"/>
                <a:ea typeface="+mj-ea"/>
              </a:rPr>
              <a:t> </a:t>
            </a:r>
            <a:r>
              <a:rPr lang="zh-TW" altLang="en-US" b="1" dirty="0" smtClean="0">
                <a:latin typeface="+mj-ea"/>
                <a:ea typeface="+mj-ea"/>
              </a:rPr>
              <a:t>討論議題或資料所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呈現的事實</a:t>
            </a:r>
            <a:r>
              <a:rPr lang="zh-TW" altLang="en-US" b="1" dirty="0" smtClean="0">
                <a:latin typeface="+mj-ea"/>
                <a:ea typeface="+mj-ea"/>
              </a:rPr>
              <a:t>和外在現況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R</a:t>
            </a:r>
            <a:r>
              <a:rPr lang="en-US" altLang="zh-TW" b="1" dirty="0" smtClean="0">
                <a:latin typeface="+mj-ea"/>
                <a:ea typeface="+mj-ea"/>
              </a:rPr>
              <a:t>eflective (</a:t>
            </a:r>
            <a:r>
              <a:rPr lang="zh-TW" altLang="en-US" b="1" dirty="0" smtClean="0">
                <a:latin typeface="+mj-ea"/>
                <a:ea typeface="+mj-ea"/>
              </a:rPr>
              <a:t>反應性層次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en-US" altLang="zh-TW" b="1" dirty="0">
                <a:latin typeface="+mj-ea"/>
                <a:ea typeface="+mj-ea"/>
              </a:rPr>
              <a:t/>
            </a:r>
            <a:br>
              <a:rPr lang="en-US" altLang="zh-TW" b="1" dirty="0">
                <a:latin typeface="+mj-ea"/>
                <a:ea typeface="+mj-ea"/>
              </a:rPr>
            </a:br>
            <a:r>
              <a:rPr lang="zh-TW" altLang="en-US" b="1" dirty="0" smtClean="0">
                <a:latin typeface="+mj-ea"/>
                <a:ea typeface="+mj-ea"/>
              </a:rPr>
              <a:t>對客觀資料的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直覺反應</a:t>
            </a:r>
            <a:r>
              <a:rPr lang="zh-TW" altLang="en-US" b="1" dirty="0" smtClean="0">
                <a:latin typeface="+mj-ea"/>
                <a:ea typeface="+mj-ea"/>
              </a:rPr>
              <a:t>和內在回應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I</a:t>
            </a:r>
            <a:r>
              <a:rPr lang="en-US" altLang="zh-TW" b="1" dirty="0" smtClean="0">
                <a:latin typeface="+mj-ea"/>
                <a:ea typeface="+mj-ea"/>
              </a:rPr>
              <a:t>nterpretive (</a:t>
            </a:r>
            <a:r>
              <a:rPr lang="zh-TW" altLang="en-US" b="1" dirty="0" smtClean="0">
                <a:latin typeface="+mj-ea"/>
                <a:ea typeface="+mj-ea"/>
              </a:rPr>
              <a:t>詮釋性層次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en-US" altLang="zh-TW" b="1" dirty="0">
                <a:latin typeface="+mj-ea"/>
                <a:ea typeface="+mj-ea"/>
              </a:rPr>
              <a:t/>
            </a:r>
            <a:br>
              <a:rPr lang="en-US" altLang="zh-TW" b="1" dirty="0">
                <a:latin typeface="+mj-ea"/>
                <a:ea typeface="+mj-ea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賦予</a:t>
            </a:r>
            <a:r>
              <a:rPr lang="zh-TW" altLang="en-US" b="1" dirty="0" smtClean="0">
                <a:latin typeface="+mj-ea"/>
                <a:ea typeface="+mj-ea"/>
              </a:rPr>
              <a:t>意義、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價值判斷</a:t>
            </a:r>
            <a:r>
              <a:rPr lang="zh-TW" altLang="en-US" b="1" dirty="0" smtClean="0">
                <a:latin typeface="+mj-ea"/>
                <a:ea typeface="+mj-ea"/>
              </a:rPr>
              <a:t>、重要性及涵意</a:t>
            </a:r>
          </a:p>
          <a:p>
            <a:r>
              <a:rPr lang="en-US" altLang="zh-TW" b="1" dirty="0" smtClean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r>
              <a:rPr lang="en-US" altLang="zh-TW" b="1" dirty="0" smtClean="0">
                <a:latin typeface="+mj-ea"/>
                <a:ea typeface="+mj-ea"/>
              </a:rPr>
              <a:t>ecisional (</a:t>
            </a:r>
            <a:r>
              <a:rPr lang="zh-TW" altLang="en-US" b="1" dirty="0" smtClean="0">
                <a:latin typeface="+mj-ea"/>
                <a:ea typeface="+mj-ea"/>
              </a:rPr>
              <a:t>決定性層次</a:t>
            </a:r>
            <a:r>
              <a:rPr lang="en-US" altLang="zh-TW" b="1" dirty="0" smtClean="0">
                <a:latin typeface="+mj-ea"/>
                <a:ea typeface="+mj-ea"/>
              </a:rPr>
              <a:t>)</a:t>
            </a:r>
            <a:r>
              <a:rPr lang="en-US" altLang="zh-TW" b="1" dirty="0">
                <a:latin typeface="+mj-ea"/>
                <a:ea typeface="+mj-ea"/>
              </a:rPr>
              <a:t/>
            </a:r>
            <a:br>
              <a:rPr lang="en-US" altLang="zh-TW" b="1" dirty="0">
                <a:latin typeface="+mj-ea"/>
                <a:ea typeface="+mj-ea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行動</a:t>
            </a:r>
            <a:r>
              <a:rPr lang="zh-TW" altLang="en-US" b="1" dirty="0" smtClean="0">
                <a:latin typeface="+mj-ea"/>
                <a:ea typeface="+mj-ea"/>
              </a:rPr>
              <a:t>、決定、實踐、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共識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015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4" t="6389" r="15920" b="7820"/>
          <a:stretch/>
        </p:blipFill>
        <p:spPr bwMode="auto">
          <a:xfrm>
            <a:off x="-39688" y="404664"/>
            <a:ext cx="9220200" cy="638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5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" t="-23115" r="-1173" b="51888"/>
          <a:stretch/>
        </p:blipFill>
        <p:spPr>
          <a:xfrm>
            <a:off x="1674" y="-3195736"/>
            <a:ext cx="9252520" cy="10053736"/>
          </a:xfrm>
        </p:spPr>
      </p:pic>
      <p:sp>
        <p:nvSpPr>
          <p:cNvPr id="4" name="圓角矩形 3"/>
          <p:cNvSpPr/>
          <p:nvPr/>
        </p:nvSpPr>
        <p:spPr>
          <a:xfrm>
            <a:off x="5508104" y="908720"/>
            <a:ext cx="3096344" cy="58326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894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13" b="4164"/>
          <a:stretch/>
        </p:blipFill>
        <p:spPr>
          <a:xfrm>
            <a:off x="-6436" y="116632"/>
            <a:ext cx="9252520" cy="6741368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5508104" y="116632"/>
            <a:ext cx="3384376" cy="66693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178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參與原則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是的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而且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尊重的</a:t>
            </a:r>
            <a:r>
              <a:rPr lang="zh-TW" altLang="en-US" dirty="0" smtClean="0">
                <a:solidFill>
                  <a:srgbClr val="FF0000"/>
                </a:solidFill>
              </a:rPr>
              <a:t>傾聽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探詢</a:t>
            </a:r>
            <a:r>
              <a:rPr lang="zh-TW" altLang="en-US" dirty="0" smtClean="0"/>
              <a:t>的勇氣</a:t>
            </a:r>
            <a:endParaRPr lang="en-US" altLang="zh-TW" dirty="0" smtClean="0"/>
          </a:p>
          <a:p>
            <a:r>
              <a:rPr lang="zh-TW" altLang="en-US" dirty="0" smtClean="0"/>
              <a:t>懸掛</a:t>
            </a:r>
            <a:r>
              <a:rPr lang="zh-TW" altLang="en-US" dirty="0" smtClean="0">
                <a:solidFill>
                  <a:srgbClr val="FF0000"/>
                </a:solidFill>
              </a:rPr>
              <a:t>假設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平等</a:t>
            </a:r>
            <a:r>
              <a:rPr lang="zh-TW" altLang="en-US" dirty="0" smtClean="0"/>
              <a:t>參與發</a:t>
            </a:r>
            <a:r>
              <a:rPr lang="zh-TW" altLang="en-US" dirty="0"/>
              <a:t>言</a:t>
            </a:r>
          </a:p>
        </p:txBody>
      </p:sp>
    </p:spTree>
    <p:extLst>
      <p:ext uri="{BB962C8B-B14F-4D97-AF65-F5344CB8AC3E}">
        <p14:creationId xmlns:p14="http://schemas.microsoft.com/office/powerpoint/2010/main" xmlns="" val="34243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">
  <a:themeElements>
    <a:clrScheme name="自訂設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自訂設計">
  <a:themeElements>
    <a:clrScheme name="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自訂版面配置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맑은 고딕"/>
        <a:ea typeface="新細明體"/>
        <a:cs typeface="맑은 고딕"/>
      </a:majorFont>
      <a:minorFont>
        <a:latin typeface="맑은 고딕"/>
        <a:ea typeface="新細明體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自訂設計">
  <a:themeElements>
    <a:clrScheme name="3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11762</TotalTime>
  <Words>1464</Words>
  <Application>Microsoft Office PowerPoint</Application>
  <PresentationFormat>如螢幕大小 (4:3)</PresentationFormat>
  <Paragraphs>199</Paragraphs>
  <Slides>42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9</vt:i4>
      </vt:variant>
      <vt:variant>
        <vt:lpstr>投影片標題</vt:lpstr>
      </vt:variant>
      <vt:variant>
        <vt:i4>42</vt:i4>
      </vt:variant>
    </vt:vector>
  </HeadingPairs>
  <TitlesOfParts>
    <vt:vector size="51" baseType="lpstr">
      <vt:lpstr>自訂設</vt:lpstr>
      <vt:lpstr>4_自訂設計</vt:lpstr>
      <vt:lpstr>2_自訂設計</vt:lpstr>
      <vt:lpstr>1_Office 佈景主題</vt:lpstr>
      <vt:lpstr>1_自訂版面配置</vt:lpstr>
      <vt:lpstr>2_Office 佈景主題</vt:lpstr>
      <vt:lpstr>1_自訂設計</vt:lpstr>
      <vt:lpstr>3_自訂設計</vt:lpstr>
      <vt:lpstr>Office 佈景主題</vt:lpstr>
      <vt:lpstr>國立關西高級中學109學年度 教師研習  教育理念與實務</vt:lpstr>
      <vt:lpstr>綱  要</vt:lpstr>
      <vt:lpstr>緣起—</vt:lpstr>
      <vt:lpstr>焦點討論法簡介1</vt:lpstr>
      <vt:lpstr>焦點討論法簡介2</vt:lpstr>
      <vt:lpstr>投影片 6</vt:lpstr>
      <vt:lpstr>投影片 7</vt:lpstr>
      <vt:lpstr>投影片 8</vt:lpstr>
      <vt:lpstr>參與原則</vt:lpstr>
      <vt:lpstr>激發團隊動能(Group Dynamic)的 引導討論方式參考</vt:lpstr>
      <vt:lpstr>投影片 11</vt:lpstr>
      <vt:lpstr>課程目標</vt:lpstr>
      <vt:lpstr>綱  要</vt:lpstr>
      <vt:lpstr>一、教育是一種最有福報的工作</vt:lpstr>
      <vt:lpstr>二、做孩子生命中的貴人</vt:lpstr>
      <vt:lpstr>三、工作就是將愛化為有形的過程 </vt:lpstr>
      <vt:lpstr>四、良師興國</vt:lpstr>
      <vt:lpstr>好老師能改變孩子的人生</vt:lpstr>
      <vt:lpstr>教育家部落格--老師們如何鼓動熱情，增進專業</vt:lpstr>
      <vt:lpstr>五、重視品德教育</vt:lpstr>
      <vt:lpstr>六、精進教學</vt:lpstr>
      <vt:lpstr>七、教師專業成長</vt:lpstr>
      <vt:lpstr>樂在工作的秘訣 — 敬業 </vt:lpstr>
      <vt:lpstr>自我成長 </vt:lpstr>
      <vt:lpstr>八、創新(有效)教學</vt:lpstr>
      <vt:lpstr>九、校長的基本 教育理念</vt:lpstr>
      <vt:lpstr>十、本校學生的圖像</vt:lpstr>
      <vt:lpstr>十、本校學生的圖像</vt:lpstr>
      <vt:lpstr>現代青年應具有的能力</vt:lpstr>
      <vt:lpstr>多元智能</vt:lpstr>
      <vt:lpstr>請學生思考</vt:lpstr>
      <vt:lpstr>有行動力</vt:lpstr>
      <vt:lpstr>態度決定成就度</vt:lpstr>
      <vt:lpstr>自我期許</vt:lpstr>
      <vt:lpstr>也期許：關高學生</vt:lpstr>
      <vt:lpstr>十一、校務發展願景</vt:lpstr>
      <vt:lpstr>十二、校務發展主軸</vt:lpstr>
      <vt:lpstr>十三、結語</vt:lpstr>
      <vt:lpstr>結語： 您想成為什麼樣的老師</vt:lpstr>
      <vt:lpstr>祝  健康愉快！</vt:lpstr>
      <vt:lpstr>投影片 41</vt:lpstr>
      <vt:lpstr>投影片 42</vt:lpstr>
    </vt:vector>
  </TitlesOfParts>
  <Company>mik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김희숙</dc:creator>
  <cp:lastModifiedBy>User</cp:lastModifiedBy>
  <cp:revision>1361</cp:revision>
  <dcterms:created xsi:type="dcterms:W3CDTF">2009-02-16T05:22:05Z</dcterms:created>
  <dcterms:modified xsi:type="dcterms:W3CDTF">2020-08-24T06:46:53Z</dcterms:modified>
</cp:coreProperties>
</file>