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3" r:id="rId18"/>
    <p:sldId id="275" r:id="rId19"/>
    <p:sldId id="272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4" autoAdjust="0"/>
    <p:restoredTop sz="94660"/>
  </p:normalViewPr>
  <p:slideViewPr>
    <p:cSldViewPr showGuides="1">
      <p:cViewPr varScale="1">
        <p:scale>
          <a:sx n="85" d="100"/>
          <a:sy n="85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橢圓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DA8D4-5352-4086-9377-C1D565A87530}" type="datetimeFigureOut">
              <a:rPr lang="zh-TW" altLang="en-US"/>
              <a:pPr>
                <a:defRPr/>
              </a:pPr>
              <a:t>2016/3/22</a:t>
            </a:fld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5DAE6-3BDE-458B-86FD-16D4E8C41F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DBD4-48E0-4E5A-B5AB-81FCF7041F8E}" type="datetimeFigureOut">
              <a:rPr lang="zh-TW" altLang="en-US"/>
              <a:pPr>
                <a:defRPr/>
              </a:pPr>
              <a:t>2016/3/22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676C-DDBC-4906-8506-171A30B53A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D07B-C800-4DCF-BC23-9634ED663BBB}" type="datetimeFigureOut">
              <a:rPr lang="zh-TW" altLang="en-US"/>
              <a:pPr>
                <a:defRPr/>
              </a:pPr>
              <a:t>2016/3/22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21CA-28F3-4F3D-BD15-CF24633A3F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6DF748-040D-49FC-A70A-30668ACCBD04}" type="datetimeFigureOut">
              <a:rPr lang="zh-TW" altLang="en-US"/>
              <a:pPr>
                <a:defRPr/>
              </a:pPr>
              <a:t>2016/3/22</a:t>
            </a:fld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FCAC5B-52DB-499C-BA52-C933332248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橢圓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橢圓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橢圓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92A4A-C907-4458-A2D3-40F17706DAB8}" type="datetimeFigureOut">
              <a:rPr lang="zh-TW" altLang="en-US"/>
              <a:pPr>
                <a:defRPr/>
              </a:pPr>
              <a:t>2016/3/22</a:t>
            </a:fld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EB82-DABE-40D4-BFD6-BB389B6771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17C9-57F9-4600-8A80-E4CB901BBD1C}" type="datetimeFigureOut">
              <a:rPr lang="zh-TW" altLang="en-US"/>
              <a:pPr>
                <a:defRPr/>
              </a:pPr>
              <a:t>2016/3/22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EDF0A-1D0B-49CD-A10E-E165DA0CB5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612E-F678-4C87-B5A2-91A346F49621}" type="datetimeFigureOut">
              <a:rPr lang="zh-TW" altLang="en-US"/>
              <a:pPr>
                <a:defRPr/>
              </a:pPr>
              <a:t>2016/3/22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1936-62BE-46FB-B72B-6D34EDCFB0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7FB0E7-FEC0-475F-9CFD-3DD1F0630C0F}" type="datetimeFigureOut">
              <a:rPr lang="zh-TW" altLang="en-US"/>
              <a:pPr>
                <a:defRPr/>
              </a:pPr>
              <a:t>2016/3/22</a:t>
            </a:fld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E8AE62-2DEC-4938-8CAB-04317F5DDA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D44D-226C-457E-944B-14CAF229AE00}" type="datetimeFigureOut">
              <a:rPr lang="zh-TW" altLang="en-US"/>
              <a:pPr>
                <a:defRPr/>
              </a:pPr>
              <a:t>2016/3/22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2183-F21B-4139-8F08-E9173A5006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接點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735002-4A2F-4CD9-AC08-517D4500D689}" type="datetimeFigureOut">
              <a:rPr lang="zh-TW" altLang="en-US"/>
              <a:pPr>
                <a:defRPr/>
              </a:pPr>
              <a:t>2016/3/22</a:t>
            </a:fld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43D785-669E-4C08-8CF4-7380382D44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C6954C-1CAD-4996-B00B-EA747939177A}" type="datetimeFigureOut">
              <a:rPr lang="zh-TW" altLang="en-US"/>
              <a:pPr>
                <a:defRPr/>
              </a:pPr>
              <a:t>2016/3/22</a:t>
            </a:fld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EA7115-5ED8-4563-A717-62C7D2A038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9025510-368A-48EC-BF2E-E6767937377C}" type="datetimeFigureOut">
              <a:rPr lang="zh-TW" altLang="en-US"/>
              <a:pPr>
                <a:defRPr/>
              </a:pPr>
              <a:t>2016/3/22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A4556A-12B8-422F-84B4-D87D4AB301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4" r:id="rId4"/>
    <p:sldLayoutId id="2147483693" r:id="rId5"/>
    <p:sldLayoutId id="2147483698" r:id="rId6"/>
    <p:sldLayoutId id="2147483692" r:id="rId7"/>
    <p:sldLayoutId id="2147483699" r:id="rId8"/>
    <p:sldLayoutId id="2147483700" r:id="rId9"/>
    <p:sldLayoutId id="2147483691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字方塊 3"/>
          <p:cNvSpPr txBox="1">
            <a:spLocks noChangeArrowheads="1"/>
          </p:cNvSpPr>
          <p:nvPr/>
        </p:nvSpPr>
        <p:spPr bwMode="auto">
          <a:xfrm>
            <a:off x="1258888" y="476250"/>
            <a:ext cx="734536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 dirty="0" smtClean="0">
                <a:latin typeface="Times New Roman" charset="0"/>
                <a:ea typeface="標楷體" pitchFamily="49" charset="-120"/>
                <a:cs typeface="Times New Roman" charset="0"/>
              </a:rPr>
              <a:t>關西高中</a:t>
            </a:r>
            <a:r>
              <a:rPr kumimoji="0" lang="zh-TW" altLang="en-US" sz="2800" dirty="0" smtClean="0">
                <a:latin typeface="Times New Roman" charset="0"/>
                <a:ea typeface="標楷體" pitchFamily="49" charset="-120"/>
                <a:cs typeface="Times New Roman" charset="0"/>
              </a:rPr>
              <a:t>畜產</a:t>
            </a:r>
            <a:r>
              <a:rPr kumimoji="0" lang="zh-TW" altLang="en-US" sz="2800" dirty="0">
                <a:latin typeface="Times New Roman" charset="0"/>
                <a:ea typeface="標楷體" pitchFamily="49" charset="-120"/>
                <a:cs typeface="Times New Roman" charset="0"/>
              </a:rPr>
              <a:t>保健科 </a:t>
            </a:r>
            <a:endParaRPr kumimoji="0" lang="en-US" altLang="zh-TW" sz="2800" dirty="0">
              <a:latin typeface="Times New Roman" charset="0"/>
              <a:ea typeface="標楷體" pitchFamily="49" charset="-120"/>
              <a:cs typeface="Times New Roman" charset="0"/>
            </a:endParaRPr>
          </a:p>
          <a:p>
            <a:pPr algn="ctr">
              <a:spcBef>
                <a:spcPts val="1200"/>
              </a:spcBef>
            </a:pPr>
            <a:r>
              <a:rPr kumimoji="0" lang="zh-TW" altLang="en-US" sz="4000" dirty="0">
                <a:latin typeface="Times New Roman" charset="0"/>
                <a:ea typeface="標楷體" pitchFamily="49" charset="-120"/>
                <a:cs typeface="Times New Roman" charset="0"/>
              </a:rPr>
              <a:t>牧場實習</a:t>
            </a:r>
            <a:r>
              <a:rPr kumimoji="0" lang="en-US" altLang="zh-TW" sz="4000" dirty="0">
                <a:latin typeface="Times New Roman" charset="0"/>
                <a:ea typeface="標楷體" pitchFamily="49" charset="-120"/>
                <a:cs typeface="Times New Roman" charset="0"/>
              </a:rPr>
              <a:t>I</a:t>
            </a:r>
            <a:endParaRPr kumimoji="0" lang="zh-TW" altLang="en-US" sz="4000" dirty="0">
              <a:latin typeface="Times New Roman" charset="0"/>
              <a:ea typeface="標楷體" pitchFamily="49" charset="-120"/>
              <a:cs typeface="Times New Roman" charset="0"/>
            </a:endParaRPr>
          </a:p>
        </p:txBody>
      </p:sp>
      <p:sp>
        <p:nvSpPr>
          <p:cNvPr id="8195" name="文字方塊 4"/>
          <p:cNvSpPr txBox="1">
            <a:spLocks noChangeArrowheads="1"/>
          </p:cNvSpPr>
          <p:nvPr/>
        </p:nvSpPr>
        <p:spPr bwMode="auto">
          <a:xfrm>
            <a:off x="2987675" y="2146300"/>
            <a:ext cx="43211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5400" dirty="0">
                <a:latin typeface="Times New Roman" charset="0"/>
                <a:ea typeface="標楷體" pitchFamily="49" charset="-120"/>
                <a:cs typeface="Times New Roman" charset="0"/>
              </a:rPr>
              <a:t>雞舍設計</a:t>
            </a:r>
          </a:p>
        </p:txBody>
      </p:sp>
      <p:pic>
        <p:nvPicPr>
          <p:cNvPr id="8197" name="Picture 2" descr="http://farm4.staticflickr.com/3738/9463507755_c7851b2d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163888"/>
            <a:ext cx="5761038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http://vector-magz.com/wp-content/uploads/2013/08/cartoon-chicken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D8D8D"/>
              </a:clrFrom>
              <a:clrTo>
                <a:srgbClr val="8D8D8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97413"/>
            <a:ext cx="14319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proxy.pimg.tw/resize?url=http%3A%2F%2Fs3-ec.buzzfed.com%2Fstatic%2Fenhanced%2Fwebdr03%2F2013%2F6%2F23%2F21%2Fenhanced-buzz-wide-31090-1372036296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50"/>
            <a:ext cx="50768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imageproxy.pimg.tw/resize?url=http%3A%2F%2Fs3-ec.buzzfed.com%2Fstatic%2Fenhanced%2Fwebdr02%2F2013%2F6%2F24%2F17%2Fgrid-cell-5254-1372109283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365500"/>
            <a:ext cx="48514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文字方塊 3"/>
          <p:cNvSpPr txBox="1">
            <a:spLocks noChangeArrowheads="1"/>
          </p:cNvSpPr>
          <p:nvPr/>
        </p:nvSpPr>
        <p:spPr bwMode="auto">
          <a:xfrm>
            <a:off x="5292725" y="115888"/>
            <a:ext cx="7381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3600">
                <a:latin typeface="標楷體" pitchFamily="49" charset="-120"/>
                <a:ea typeface="標楷體" pitchFamily="49" charset="-120"/>
              </a:rPr>
              <a:t>鐵道風格</a:t>
            </a:r>
          </a:p>
        </p:txBody>
      </p:sp>
      <p:sp>
        <p:nvSpPr>
          <p:cNvPr id="15365" name="文字方塊 4"/>
          <p:cNvSpPr txBox="1">
            <a:spLocks noChangeArrowheads="1"/>
          </p:cNvSpPr>
          <p:nvPr/>
        </p:nvSpPr>
        <p:spPr bwMode="auto">
          <a:xfrm>
            <a:off x="3203575" y="3429000"/>
            <a:ext cx="738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3600">
                <a:latin typeface="標楷體" pitchFamily="49" charset="-120"/>
                <a:ea typeface="標楷體" pitchFamily="49" charset="-120"/>
              </a:rPr>
              <a:t>嬉皮摩登的風格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proxy.pimg.tw/resize?url=http%3A%2F%2Fs3-ec.buzzfed.com%2Fstatic%2Fenhanced%2Fwebdr06%2F2013%2F6%2F24%2F13%2Fgrid-cell-7952-1372094791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6697663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文字方塊 2"/>
          <p:cNvSpPr txBox="1">
            <a:spLocks noChangeArrowheads="1"/>
          </p:cNvSpPr>
          <p:nvPr/>
        </p:nvSpPr>
        <p:spPr bwMode="auto">
          <a:xfrm>
            <a:off x="7434263" y="549275"/>
            <a:ext cx="7381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3600">
                <a:latin typeface="標楷體" pitchFamily="49" charset="-120"/>
                <a:ea typeface="標楷體" pitchFamily="49" charset="-120"/>
              </a:rPr>
              <a:t>帳棚風格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proxy.pimg.tw/resize?url=http%3A%2F%2Fs3-ec.buzzfed.com%2Fstatic%2Fenhanced%2Fwebdr03%2F2013%2F6%2F23%2F21%2Fenhanced-buzz-wide-25838-137203829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-53975"/>
            <a:ext cx="460851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imageproxy.pimg.tw/resize?url=http%3A%2F%2Fs3-ec.buzzfed.com%2Fstatic%2Fenhanced%2Fwebdr03%2F2013%2F6%2F24%2F13%2Fgrid-cell-10625-1372095563-9.jpg"/>
          <p:cNvPicPr>
            <a:picLocks noChangeAspect="1" noChangeArrowheads="1"/>
          </p:cNvPicPr>
          <p:nvPr/>
        </p:nvPicPr>
        <p:blipFill>
          <a:blip r:embed="rId3" cstate="print"/>
          <a:srcRect l="25040"/>
          <a:stretch>
            <a:fillRect/>
          </a:stretch>
        </p:blipFill>
        <p:spPr bwMode="auto">
          <a:xfrm>
            <a:off x="4859338" y="1314450"/>
            <a:ext cx="42846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文字方塊 3"/>
          <p:cNvSpPr txBox="1">
            <a:spLocks noChangeArrowheads="1"/>
          </p:cNvSpPr>
          <p:nvPr/>
        </p:nvSpPr>
        <p:spPr bwMode="auto">
          <a:xfrm>
            <a:off x="4859338" y="46038"/>
            <a:ext cx="252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>
                <a:latin typeface="標楷體" pitchFamily="49" charset="-120"/>
                <a:ea typeface="標楷體" pitchFamily="49" charset="-120"/>
              </a:rPr>
              <a:t>閣樓風格</a:t>
            </a:r>
          </a:p>
        </p:txBody>
      </p:sp>
      <p:sp>
        <p:nvSpPr>
          <p:cNvPr id="17413" name="文字方塊 4"/>
          <p:cNvSpPr txBox="1">
            <a:spLocks noChangeArrowheads="1"/>
          </p:cNvSpPr>
          <p:nvPr/>
        </p:nvSpPr>
        <p:spPr bwMode="auto">
          <a:xfrm>
            <a:off x="5364163" y="1343025"/>
            <a:ext cx="2520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>
                <a:latin typeface="標楷體" pitchFamily="49" charset="-120"/>
                <a:ea typeface="標楷體" pitchFamily="49" charset="-120"/>
              </a:rPr>
              <a:t>教堂風格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proxy.pimg.tw/resize?url=http%3A%2F%2Fs3-ec.buzzfed.com%2Fstatic%2Fenhanced%2Fwebdr02%2F2013%2F6%2F23%2F22%2Fenhanced-buzz-wide-29564-1372040015-21.jpg"/>
          <p:cNvPicPr>
            <a:picLocks noChangeAspect="1" noChangeArrowheads="1"/>
          </p:cNvPicPr>
          <p:nvPr/>
        </p:nvPicPr>
        <p:blipFill>
          <a:blip r:embed="rId2" cstate="print"/>
          <a:srcRect b="8240"/>
          <a:stretch>
            <a:fillRect/>
          </a:stretch>
        </p:blipFill>
        <p:spPr bwMode="auto">
          <a:xfrm>
            <a:off x="179388" y="0"/>
            <a:ext cx="550545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imageproxy.pimg.tw/resize?url=http%3A%2F%2Fs3-ec.buzzfed.com%2Fstatic%2Fenhanced%2Fwebdr05%2F2013%2F6%2F23%2F22%2Fenhanced-buzz-11486-137204054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1038" y="1255713"/>
            <a:ext cx="3348037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文字方塊 3"/>
          <p:cNvSpPr txBox="1">
            <a:spLocks noChangeArrowheads="1"/>
          </p:cNvSpPr>
          <p:nvPr/>
        </p:nvSpPr>
        <p:spPr bwMode="auto">
          <a:xfrm>
            <a:off x="179388" y="3789363"/>
            <a:ext cx="252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>
                <a:latin typeface="標楷體" pitchFamily="49" charset="-120"/>
                <a:ea typeface="標楷體" pitchFamily="49" charset="-120"/>
              </a:rPr>
              <a:t>別墅風格</a:t>
            </a:r>
          </a:p>
        </p:txBody>
      </p:sp>
      <p:sp>
        <p:nvSpPr>
          <p:cNvPr id="18437" name="文字方塊 4"/>
          <p:cNvSpPr txBox="1">
            <a:spLocks noChangeArrowheads="1"/>
          </p:cNvSpPr>
          <p:nvPr/>
        </p:nvSpPr>
        <p:spPr bwMode="auto">
          <a:xfrm>
            <a:off x="2627313" y="4508500"/>
            <a:ext cx="30241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zh-TW" altLang="en-US" sz="3600">
                <a:latin typeface="標楷體" pitchFamily="49" charset="-120"/>
                <a:ea typeface="標楷體" pitchFamily="49" charset="-120"/>
              </a:rPr>
              <a:t>恐怖古堡風格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proxy.pimg.tw/resize?url=http%3A%2F%2Fs3-ec.buzzfed.com%2Fstatic%2Fenhanced%2Fwebdr06%2F2013%2F6%2F24%2F12%2Fgrid-cell-28521-1372090500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439261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imageproxy.pimg.tw/resize?url=http%3A%2F%2Fs3-ec.buzzfed.com%2Fstatic%2Fenhanced%2Fwebdr06%2F2013%2F6%2F24%2F12%2Fgrid-cell-28521-1372090500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2525"/>
            <a:ext cx="45720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4"/>
          <p:cNvSpPr txBox="1">
            <a:spLocks noChangeArrowheads="1"/>
          </p:cNvSpPr>
          <p:nvPr/>
        </p:nvSpPr>
        <p:spPr bwMode="auto">
          <a:xfrm>
            <a:off x="251520" y="548680"/>
            <a:ext cx="84256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5400" dirty="0" smtClean="0">
                <a:latin typeface="Times New Roman" charset="0"/>
                <a:ea typeface="標楷體" pitchFamily="49" charset="-120"/>
                <a:cs typeface="Times New Roman" charset="0"/>
              </a:rPr>
              <a:t>肉雞之經營及生產成本</a:t>
            </a:r>
            <a:endParaRPr kumimoji="0" lang="zh-TW" altLang="en-US" sz="5400" dirty="0">
              <a:latin typeface="Times New Roman" charset="0"/>
              <a:ea typeface="標楷體" pitchFamily="49" charset="-120"/>
              <a:cs typeface="Times New Roman" charset="0"/>
            </a:endParaRPr>
          </a:p>
        </p:txBody>
      </p:sp>
      <p:pic>
        <p:nvPicPr>
          <p:cNvPr id="20485" name="Picture 5" descr="http://t1.gstatic.com/images?q=tbn:ANd9GcQ9B399-h9W4n-vlg0MR5YZktAhgfAkgTk2TojVOtW0GbGCgux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3600450" cy="4286250"/>
          </a:xfrm>
          <a:prstGeom prst="rect">
            <a:avLst/>
          </a:prstGeom>
          <a:noFill/>
        </p:spPr>
      </p:pic>
      <p:pic>
        <p:nvPicPr>
          <p:cNvPr id="20487" name="Picture 7" descr="http://t1.gstatic.com/images?q=tbn:ANd9GcT1Pq5vIVBrZspkYT345PQFCCWS1L6DTKOK5PpgSDbP3NG0l5NsQ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405966"/>
            <a:ext cx="3816424" cy="5452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512" y="332656"/>
            <a:ext cx="8568952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  <a:spcAft>
                <a:spcPts val="1200"/>
              </a:spcAft>
            </a:pP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（一）經營規模：以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年出售隻數為基準。</a:t>
            </a:r>
            <a:endParaRPr lang="en-US" altLang="zh-TW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457200">
              <a:lnSpc>
                <a:spcPts val="4400"/>
              </a:lnSpc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n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小規模：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萬隻以下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設施不完善，飼養成績不良。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900113" indent="-457200">
              <a:lnSpc>
                <a:spcPts val="4400"/>
              </a:lnSpc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n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中規模：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3-5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萬隻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 育成生產費最小，活體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公斤粗利益最高。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457200">
              <a:lnSpc>
                <a:spcPts val="4400"/>
              </a:lnSpc>
              <a:buClr>
                <a:schemeClr val="accent3">
                  <a:lumMod val="60000"/>
                  <a:lumOff val="40000"/>
                </a:schemeClr>
              </a:buClr>
              <a:buFont typeface="Wingdings" pitchFamily="2" charset="2"/>
              <a:buChar char="n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大規模：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5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萬隻以上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生產設施機機械化，投資額增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3717032"/>
            <a:ext cx="84969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（二）飼料</a:t>
            </a:r>
            <a:r>
              <a:rPr lang="zh-TW" altLang="en-US" sz="36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效率</a:t>
            </a:r>
            <a:endParaRPr lang="en-US" altLang="zh-TW" sz="36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 marL="1343025" indent="-1343025">
              <a:spcBef>
                <a:spcPts val="1200"/>
              </a:spcBef>
            </a:pPr>
            <a:r>
              <a:rPr lang="zh-TW" altLang="en-US" sz="36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（三）生產成本：雛雞、飼料、工資、水電、疫苗費用、雜支、設備折舊費</a:t>
            </a:r>
            <a:endParaRPr lang="en-US" altLang="zh-TW" sz="36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ts val="1200"/>
              </a:spcBef>
            </a:pP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othermoreexcitingself.files.wordpress.com/2013/07/adjusted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8" y="504624"/>
            <a:ext cx="9098207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othermoreexcitingself.files.wordpress.com/2013/07/adjusted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57614"/>
            <a:ext cx="6783040" cy="4542771"/>
          </a:xfrm>
          <a:prstGeom prst="rect">
            <a:avLst/>
          </a:prstGeom>
          <a:noFill/>
        </p:spPr>
      </p:pic>
      <p:cxnSp>
        <p:nvCxnSpPr>
          <p:cNvPr id="4" name="直線單箭頭接點 3"/>
          <p:cNvCxnSpPr/>
          <p:nvPr/>
        </p:nvCxnSpPr>
        <p:spPr>
          <a:xfrm>
            <a:off x="5508104" y="5661248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4860032" y="606367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雛雞費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467544" y="1988840"/>
            <a:ext cx="936104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7562" y="2060848"/>
            <a:ext cx="553998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水電費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9" name="直線單箭頭接點 8"/>
          <p:cNvCxnSpPr>
            <a:endCxn id="8" idx="2"/>
          </p:cNvCxnSpPr>
          <p:nvPr/>
        </p:nvCxnSpPr>
        <p:spPr>
          <a:xfrm flipH="1" flipV="1">
            <a:off x="334561" y="3140968"/>
            <a:ext cx="781055" cy="21602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3923928" y="908720"/>
            <a:ext cx="1008112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355976" y="5486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工資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3707904" y="5517232"/>
            <a:ext cx="57606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3059832" y="623731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雜項費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11560" y="2606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雞舍設備折舊費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H="1" flipV="1">
            <a:off x="1547664" y="692696"/>
            <a:ext cx="36004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2123728" y="620688"/>
            <a:ext cx="432048" cy="3600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https://encrypted-tbn1.gstatic.com/images?q=tbn:ANd9GcSXeaAFgbYfWQxCzKGNVrPuh9COQBGYrmCO0VU3pC9bcZSYXm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20688"/>
            <a:ext cx="2362200" cy="1933576"/>
          </a:xfrm>
          <a:prstGeom prst="rect">
            <a:avLst/>
          </a:prstGeom>
          <a:noFill/>
        </p:spPr>
      </p:pic>
      <p:cxnSp>
        <p:nvCxnSpPr>
          <p:cNvPr id="28" name="直線單箭頭接點 27"/>
          <p:cNvCxnSpPr/>
          <p:nvPr/>
        </p:nvCxnSpPr>
        <p:spPr>
          <a:xfrm>
            <a:off x="8316416" y="2564904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7668344" y="2967335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防疫用藥費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18864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50000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隻白肉雞經營成本分析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836712"/>
            <a:ext cx="8280920" cy="559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n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雛雞費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1463" indent="-271463">
              <a:lnSpc>
                <a:spcPts val="2880"/>
              </a:lnSpc>
              <a:spcAft>
                <a:spcPts val="600"/>
              </a:spcAft>
              <a:buAutoNum type="arabicPeriod"/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計算所需的雛雞隻數：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50000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÷95%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（育成率）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=52632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    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驗算：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52632 ×95%=50000.4≒50000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※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育成率（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%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）＝出雞隻數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÷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入雛隻數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×100</a:t>
            </a: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Ex: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95 ÷100 ×100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95(% 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1463" lvl="0" indent="-271463">
              <a:lnSpc>
                <a:spcPts val="288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計算雛雞成本：</a:t>
            </a:r>
            <a:endParaRPr lang="en-US" altLang="zh-TW" sz="24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1463" lvl="0" indent="-271463">
              <a:lnSpc>
                <a:spcPts val="2880"/>
              </a:lnSpc>
              <a:spcAft>
                <a:spcPts val="600"/>
              </a:spcAft>
            </a:pPr>
            <a:r>
              <a:rPr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隻雛雞 </a:t>
            </a:r>
            <a:r>
              <a:rPr lang="en-US" altLang="zh-TW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11.5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 52632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隻＝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605268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（元）</a:t>
            </a:r>
            <a:endParaRPr lang="en-US" altLang="zh-TW" sz="24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ts val="2880"/>
              </a:lnSpc>
              <a:spcAft>
                <a:spcPts val="60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飼養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50000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隻雞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所需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雛雞費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605268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元</a:t>
            </a:r>
            <a:endParaRPr lang="en-US" altLang="zh-TW" sz="32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388" y="182563"/>
            <a:ext cx="8424862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kumimoji="0" lang="zh-TW" altLang="en-US" sz="4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（一）雞舍設計原則</a:t>
            </a:r>
            <a:endParaRPr kumimoji="0" lang="en-US" altLang="zh-TW" sz="4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kumimoji="0" lang="en-US" altLang="zh-TW" sz="4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kumimoji="0" lang="zh-TW" altLang="en-US" sz="4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禽舍設計原則</a:t>
            </a:r>
            <a:endParaRPr kumimoji="0" lang="en-US" altLang="zh-TW" sz="4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通風、採光良好、舒適、保溫與合乎衛生條件。</a:t>
            </a: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建材經濟耐用，維持費用低。</a:t>
            </a: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管理作業方便，易於消毒。</a:t>
            </a: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安全性高、防火、防濕、防熱、乾燥且排水良好，並能防其他動物侵入。</a:t>
            </a: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符合環保要求。</a:t>
            </a:r>
          </a:p>
        </p:txBody>
      </p:sp>
      <p:pic>
        <p:nvPicPr>
          <p:cNvPr id="9219" name="Picture 8" descr="http://fe867b.medialib.glogster.com/media/cb/cb59077fe076f4dbd34fa534daa7ba3813a00d57ec0b3a887e3da85a8a5fe6b8/1048235-royalty-free-rf-clip-art-illustration-of-a-cartoon-fox-stealing-a-chick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54"/>
          <a:stretch>
            <a:fillRect/>
          </a:stretch>
        </p:blipFill>
        <p:spPr bwMode="auto">
          <a:xfrm>
            <a:off x="3635375" y="4324350"/>
            <a:ext cx="23050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http://image.shutterstock.com/display_pic_with_logo/70491/70491,1182093745,12/stock-vector-chicken-cartoon-emoticon-series-354168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297" r="50398" b="6708"/>
          <a:stretch>
            <a:fillRect/>
          </a:stretch>
        </p:blipFill>
        <p:spPr bwMode="auto">
          <a:xfrm>
            <a:off x="4759325" y="2643188"/>
            <a:ext cx="1655763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20" y="629515"/>
            <a:ext cx="8280920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n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飼料費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飼料換肉率為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1.9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，而上市體重為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公斤，則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隻肉雞所花的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1.9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÷2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公斤，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1.9</a:t>
            </a:r>
            <a:r>
              <a:rPr lang="zh-TW" altLang="en-US" sz="24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 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公斤，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3.8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公斤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隻雞養到體重達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公斤上市需要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3.8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公斤的飼料）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飼料費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公斤：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11.2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則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隻雞的飼料費為：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3.8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公斤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 11.2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元＝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42.56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42.56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 52632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2128000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※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飼料換肉率＝採食量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÷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增重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ts val="2880"/>
              </a:lnSpc>
              <a:spcAft>
                <a:spcPts val="60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飼養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50000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隻雞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所需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飼料費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2128000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元</a:t>
            </a:r>
            <a:endParaRPr lang="en-US" altLang="zh-TW" sz="32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122" name="Picture 2" descr="https://encrypted-tbn3.gstatic.com/images?q=tbn:ANd9GcSOWZOgiHmpd--8yJwRxdIarktOYb-PXSBcBkczQavgIBnBUYA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429000"/>
            <a:ext cx="1944216" cy="1810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512" y="116632"/>
            <a:ext cx="856895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n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工資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個工人一次可照顧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隻雞，則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隻雞需要：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50000 ÷25000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，所以需要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個人來照料。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若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個工人一個月需要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元，則 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人一個月共要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60000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元，而肉雞要養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2.5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個月：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2.5× 60000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150000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ts val="2880"/>
              </a:lnSpc>
              <a:spcAft>
                <a:spcPts val="60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飼養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50000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隻雞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所需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工資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150000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元</a:t>
            </a:r>
            <a:endParaRPr lang="en-US" altLang="zh-TW" sz="32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9512" y="3852237"/>
            <a:ext cx="8568952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n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水電費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公斤雞肉需要水電費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0.4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元，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0.4 × 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公斤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×50000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隻＝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400000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ts val="2880"/>
              </a:lnSpc>
              <a:spcAft>
                <a:spcPts val="60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飼養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50000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隻雞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所需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水電費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400000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元</a:t>
            </a:r>
            <a:endParaRPr lang="en-US" altLang="zh-TW" sz="32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098" name="Picture 2" descr="http://images.starpulse.com/Photos/Previews/Cow-chicken-tv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429000"/>
            <a:ext cx="850935" cy="2379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0664" y="332656"/>
            <a:ext cx="8568952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n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防疫用藥費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公斤雞肉需要防疫用藥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元，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 × 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公斤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×50000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隻＝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ts val="2880"/>
              </a:lnSpc>
              <a:spcAft>
                <a:spcPts val="60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飼養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50000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隻雞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所需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水電費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200000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元</a:t>
            </a:r>
            <a:endParaRPr lang="en-US" altLang="zh-TW" sz="32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80096" y="3429000"/>
            <a:ext cx="8568952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n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雜項支出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公斤雞肉需要所有雜項支出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0.3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元，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0.3 × 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公斤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×50000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隻＝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ts val="2880"/>
              </a:lnSpc>
              <a:spcAft>
                <a:spcPts val="60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飼養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50000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隻雞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所需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雜項支出費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30000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元</a:t>
            </a:r>
            <a:endParaRPr lang="en-US" altLang="zh-TW" sz="32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074" name="Picture 2" descr="http://vecto.rs/1024/vector-of-a-cartoon-crazy-rooster-coloring-page-outline-by-ron-leishman-209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636912"/>
            <a:ext cx="2771800" cy="2824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7524" y="107821"/>
            <a:ext cx="9757084" cy="290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n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雞舍、設備折舊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每一隻雞需以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2.8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元計算，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× 2.8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140000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ts val="2880"/>
              </a:lnSpc>
              <a:spcAft>
                <a:spcPts val="600"/>
              </a:spcAft>
            </a:pP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飼養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50000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隻雞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所需</a:t>
            </a:r>
            <a:endParaRPr lang="en-US" altLang="zh-TW" sz="32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雞舍、設備折舊費</a:t>
            </a:r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140000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元</a:t>
            </a:r>
            <a:endParaRPr lang="en-US" altLang="zh-TW" sz="32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0" name="Picture 2" descr="http://t1.gstatic.com/images?q=tbn:ANd9GcSDFhOsyx7K_HWUoJze_aO1usY4TQxs3NP6_fg4v1hIBLdpSoE_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47314"/>
            <a:ext cx="5617096" cy="3510685"/>
          </a:xfrm>
          <a:prstGeom prst="rect">
            <a:avLst/>
          </a:prstGeom>
          <a:noFill/>
        </p:spPr>
      </p:pic>
      <p:pic>
        <p:nvPicPr>
          <p:cNvPr id="2052" name="Picture 4" descr="https://encrypted-tbn3.gstatic.com/images?q=tbn:ANd9GcQQ4I_-olLKmmy3v1Tp_kCadduyrJVdL0z6qumkaYl5HKFj8Y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l="30122" t="18900" r="31488" b="9281"/>
          <a:stretch>
            <a:fillRect/>
          </a:stretch>
        </p:blipFill>
        <p:spPr bwMode="auto">
          <a:xfrm>
            <a:off x="1043608" y="38288"/>
            <a:ext cx="7056784" cy="68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79388" y="182563"/>
            <a:ext cx="7488237" cy="6416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kumimoji="0" lang="en-US" altLang="zh-TW" sz="4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0" lang="zh-TW" altLang="en-US" sz="4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雞隻飼養管理所需條件</a:t>
            </a:r>
            <a:endParaRPr kumimoji="0" lang="en-US" altLang="zh-TW" sz="4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空氣：</a:t>
            </a: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溫度：不耐熱、高溫易緊迫</a:t>
            </a: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/>
              </a:rPr>
              <a:t> 注意畜舍通風    灑水或安裝水簾。</a:t>
            </a: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濕度：高溫多濕易發生疾病 </a:t>
            </a: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/>
              </a:rPr>
              <a:t> 排水系統很重要。</a:t>
            </a: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光線：光線會刺激內分泌 </a:t>
            </a: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/>
              </a:rPr>
              <a:t> 影響產蛋。</a:t>
            </a:r>
            <a:endParaRPr kumimoji="0"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43" name="Picture 2" descr="http://image.shutterstock.com/display_pic_with_logo/70491/70491,1182093745,12/stock-vector-chicken-cartoon-emoticon-series-354168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22" t="47980" b="7594"/>
          <a:stretch>
            <a:fillRect/>
          </a:stretch>
        </p:blipFill>
        <p:spPr bwMode="auto">
          <a:xfrm>
            <a:off x="7235825" y="4149725"/>
            <a:ext cx="13081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s://encrypted-tbn2.gstatic.com/images?q=tbn:ANd9GcQm8lZtc-Lb92vqGF3k00XkY4ah8eB7rUlV-7gvepcigivuB__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9275" y="5661025"/>
            <a:ext cx="112871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23850" y="1668463"/>
            <a:ext cx="8569325" cy="1184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-1071563" fontAlgn="auto">
              <a:spcBef>
                <a:spcPts val="0"/>
              </a:spcBef>
              <a:spcAft>
                <a:spcPts val="1800"/>
              </a:spcAft>
              <a:buClr>
                <a:srgbClr val="FE8637">
                  <a:lumMod val="75000"/>
                </a:srgbClr>
              </a:buClr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靜</a:t>
            </a:r>
            <a:r>
              <a:rPr kumimoji="0" lang="zh-TW" altLang="en-US" sz="28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態</a:t>
            </a:r>
            <a:r>
              <a:rPr kumimoji="0" lang="zh-TW" altLang="en-US" sz="28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/>
              </a:rPr>
              <a:t>  </a:t>
            </a:r>
            <a:r>
              <a:rPr kumimoji="0"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0.7</a:t>
            </a:r>
            <a:r>
              <a:rPr kumimoji="0"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立方公尺 </a:t>
            </a:r>
            <a:r>
              <a:rPr kumimoji="0" lang="zh-TW" altLang="en-US" sz="28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/>
              </a:rPr>
              <a:t> 所需的空氣呼吸量（雞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/>
              </a:rPr>
              <a:t>/</a:t>
            </a:r>
            <a:r>
              <a:rPr kumimoji="0" lang="zh-TW" altLang="en-US" sz="28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/>
              </a:rPr>
              <a:t>天）。</a:t>
            </a:r>
            <a:endParaRPr kumimoji="0" lang="en-US" altLang="zh-TW" sz="28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Wingdings"/>
            </a:endParaRPr>
          </a:p>
          <a:p>
            <a:pPr marL="1257300" indent="-1257300" fontAlgn="auto">
              <a:spcBef>
                <a:spcPts val="0"/>
              </a:spcBef>
              <a:spcAft>
                <a:spcPts val="1800"/>
              </a:spcAft>
              <a:buClr>
                <a:srgbClr val="FE8637">
                  <a:lumMod val="75000"/>
                </a:srgbClr>
              </a:buClr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/>
              </a:rPr>
              <a:t>動</a:t>
            </a:r>
            <a:r>
              <a:rPr kumimoji="0" lang="zh-TW" altLang="en-US" sz="28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/>
              </a:rPr>
              <a:t>態 為靜態之 </a:t>
            </a:r>
            <a:r>
              <a:rPr kumimoji="0" lang="en-US" altLang="zh-TW" sz="28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/>
              </a:rPr>
              <a:t>2-3</a:t>
            </a:r>
            <a:r>
              <a:rPr kumimoji="0" lang="zh-TW" altLang="en-US" sz="28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/>
              </a:rPr>
              <a:t> 倍，氧氣減少時雞呼吸數會增加。</a:t>
            </a:r>
            <a:endParaRPr kumimoji="0" lang="en-US" altLang="zh-TW" sz="28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46" name="Picture 6" descr="http://st.depositphotos.com/1695366/1395/v/450/dep_13951083-Cartoon-Chicken-Race-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836613"/>
            <a:ext cx="151288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http://www.search-best-cartoon.com/cartoon-chicken/sitting-cartoon-chicke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0863" y="692150"/>
            <a:ext cx="12715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6" descr="http://st.depositphotos.com/1695366/1395/v/450/dep_13951083-Cartoon-Chicken-Race-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3213100"/>
            <a:ext cx="151288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79388" y="182563"/>
            <a:ext cx="8496300" cy="4000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kumimoji="0" lang="en-US" altLang="zh-TW" sz="4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0" lang="zh-TW" altLang="en-US" sz="4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畜舍種類</a:t>
            </a:r>
            <a:endParaRPr kumimoji="0" lang="en-US" altLang="zh-TW" sz="4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分類：</a:t>
            </a: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依用途區分：育雛舍、產卵舍、種雞舍、肉雞舍。</a:t>
            </a: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defRPr/>
            </a:pP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1267" name="Picture 6" descr="http://t0.gstatic.com/images?q=tbn:ANd9GcQRPEUjjy3wHyg2J51Pv9PXd9u1j0qKXxEseqGWt2EpQPUF8ZgP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132856"/>
            <a:ext cx="2692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http://t2.gstatic.com/images?q=tbn:ANd9GcRrRtOrXFNxjrnO21RhZB3xEt8pyozdeQG_uwECCEclcI-LicB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266382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4" descr="http://www.coa.gov.tw/htmlarea_graph/web_articles/coa/16877/2446298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857" y="4293096"/>
            <a:ext cx="3240087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29919" t="34965" r="46456" b="37631"/>
          <a:stretch>
            <a:fillRect/>
          </a:stretch>
        </p:blipFill>
        <p:spPr bwMode="auto">
          <a:xfrm>
            <a:off x="4211960" y="4221088"/>
            <a:ext cx="3528392" cy="255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50" y="3482975"/>
            <a:ext cx="84248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 fontAlgn="auto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依管理區分：籠飼雞舍、巴達利雞舍、平飼雞舍、高床雞舍。</a:t>
            </a:r>
            <a:endParaRPr kumimoji="0"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2291" name="Picture 2" descr="http://www.nonsheng.com.tw/images/02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79400"/>
            <a:ext cx="4103687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657725"/>
            <a:ext cx="3024187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photo"/>
          <p:cNvPicPr>
            <a:picLocks noChangeAspect="1" noChangeArrowheads="1"/>
          </p:cNvPicPr>
          <p:nvPr/>
        </p:nvPicPr>
        <p:blipFill>
          <a:blip r:embed="rId4" cstate="print"/>
          <a:srcRect t="14075"/>
          <a:stretch>
            <a:fillRect/>
          </a:stretch>
        </p:blipFill>
        <p:spPr bwMode="auto">
          <a:xfrm>
            <a:off x="107950" y="4462463"/>
            <a:ext cx="3887788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AutoShape 6" descr="data:image/jpeg;base64,/9j/4AAQSkZJRgABAQAAAQABAAD/2wCEAAkGBxQTEhQUExIWFBUXFxQYGBYXGBgXFxgVFxQWFhUXGBUYHSggGBolHBUVITEhJSkrLi4uFx8zODMsNygtLisBCgoKDg0OGxAQGywkHCQvLCwsLCwsLCwsLCwsLCwsLCwsLCw3LCwsLCwsLCwsLCwsLCwsLCwsLCwsLCwrLCwrLP/AABEIANsA5gMBIgACEQEDEQH/xAAbAAABBQEBAAAAAAAAAAAAAAAAAQIDBAUGB//EAEQQAAEDAgMDCAcFBgUFAQAAAAEAAhEDIQQSMQVBUQYTImFxgZHRMkJSU5KhwRQWI7HhM0NicqLwBxWCk9JUY3Pi8UT/xAAaAQEBAAMBAQAAAAAAAAAAAAAAAQIDBAUG/8QAKhEAAgIBAwQBAwQDAAAAAAAAAAECEQMSIVEEExUxQQUUkSJSYfFCgbH/2gAMAwEAAhEDEQA/APN0QgGLjULoOVumH3fgjS1zBK8ytj7qU6klyYPNOicpjjBjxQym4zAJjWATHbC7HFtBovAgVRh25qU9BrBfM0RGa3zTeTzYw9DKcrn1agnKHAkNfGYTpA+ay0bnP9y9Oqvk49jSTABJO4XKHAgwbHguk5P0gxuLLj0mDLIEkDMc2UdcLP5TUnDEPzEEnKRlECCLW4qadrNkc1z0mW1pNgJPAXPgn/Z3+w74T5KTA4l1Ko14HSbOvW0j6rocdjn08NhHgkktqAyTfM2DPHWUSss8koySS9nMtouIkNcRxAMeKR1NwElpA4kELf5J1y7ncO5xy1GOi+jgN3CxPgqG3HkOZSknmmNab+uRL/mY7krawskteiv6MxCELE3ghCEAIQhACEIQAhCEAIQhACEIQAhCEAIQhACEIQCtMf3PyVrGbQqVQ0VHB2UQ3otEDhLQLKohWzFxTLtTatVzcpdYtDSYbmLBo0uiSO9Jg9p1aQhj4Ek6AwSIJEixi1uKpoS2Ttx4LGFxr6ZJY6Mwh0gEEHUEHVK7HPNQVS6XggyY1GltI6lWQpZdC4J8binVXmo+7nQTaBYAadymxW031GNY7Llb6IDWjL2QqSEsmiO23olw2IdTe17DDmmQetJVqFzi4mSSST1kyVGglC0luCESklC2KhJKUILBCEqCxEJJSygtAhEoQAhCEAIQhCghCEAIQhACEIQAhCEAIQhACEJYQAAtPY/J/EYkgUKLnj2ohg/1my6jklsKm6lTqmm1zjmu+7RDiPRNty7ehjaoDRMW0bDWg9QXVj6e1bPF6v6qsbcYLdHPbC/wm0OLrRxp0hPcah+i7/ZPJjBYZuWnh2dZc3O49pdMrHZjK5EmofEIxOJrNpktqHNaCSN5611RxQj6R4WbrM+Z/ql/pejqRsygdaFKP/G3yTxsvD/9PS/22+S4AY3F9Ga513Ft7my6bZ+CqCi0169YvN3FpyhvULXCy0o59U+S7tSjh6TP2FHObNGRtz4LzrlHyWZiQXMDadZusCA7+EgW7CF0OKLmVgH1GvZYtc6Mwk6GdR2Ka5BJc1xuZaN9gLhTRFo2Ys+THLUnueV7E5GYitULajTRY0w5zhr1MHrdui9L2LsyhhG5WUWOgjMHZXuI1zPc7QxuFlbqmMpzcdx0m8JgcGBzszBxkWLRpPFYwwRidHUdflz+9lwjqcPgcM9oc2hSIIn0G+Sl/wApw/uKXwN8lkbGqAtDucyg+i1liRxPaodr18VTINOp0dOkRGmsnUyrSfo5tcuTcfsnDx+wpfA3yXJbb/wywWIk0mmg876foz1sNlE3a2OlvTZeZuOI0WjisZiBMOtu6SPGn7RlDPkxu1I802v/AIV42lJp5K7R7Bh0fylcbjsBUouy1ab6Z4PaW+E6r3UbWxIb6e83ls6cVRxuKq1QG1clVhMEVGsMCPmtE+mT9HqYPrGRbZFf/TxBIuu5V7Bp0aZqtbkOdrQB6MEE2HcuRXLODg6Z73T9RHPDVEEIQsDoBCEIAQhCAUpF6UOQVD2qnxfol+4WH9qp8X6Lf9vM8ry+D+fweawkXpZ5A4f2qnxfoj7gUONT4v0U+3mPL9P/AD+DzWEL0J3+HlP3z/BqhdyBb71/g1OxMz8p07+TT5N0wMJRgkdAHjckkrXOg/49ar7Pw7KdGmxrswDQA4iZgnhqrgdoSQAP4Su+CpJHzGfIpTk18snw4F9PAhVtoOzU3NaydO+460/nA4QIjf0TdWaYaBu3eqs5NKLb+DR7ewcl9kuIzljWgRBIBvJmLniLrfxeKqU4zOBExpYArPpYpwaQCQBoIsnUqxqMOa5kjTwXBDqoZnUTc8bj7MvbUOqAZHEti+UQQbwCTuUGFcaY9GJmxAAN+oqVtUm9SM0xGWQOscFYaALZQf8AQF3x9Gr5B+IYGBwbMzYfPUqlWqBwM03mJsMp3cJWgx3RuLTYZdLcAmugiwI6w1w+io9F7Z2Jy0w8NiA0AENkcbTqrrM1VlyI3Zmix4jvWFh3ObLTdtiJzalatWq5gaAbdi4ZS0Scm9kbaul8mLt7ZnNlryWuu0FwplxmdTGgMaq5VDHExB3kEGRPBS4+u7KBrIvLZVGu0gyBGl8jVvwdTHNdfBhPG4exr8HTiwi53O3jcsetTbABO8+qdYW62uHCCADf1LHuBsq2IpNOrQDJ9Q/MLeYI47loAMIIdP4rLER6rlwS9U5TbHFWg1mbL+IHS1saNOsrlH8kbWqyf5bLhz45OWx9D9N63DjxaZumcqhdH906ntt8Cj7p1PeN8CtHanwej5Dp/wBxziVbFXkziBo0O6wfNNHJrE+wPEKPHLg2rq8L/wAkZKFrHk3iPYHiEimiXA+7w/uX5PYXVt0FIK/8JVv7G6Dp3qN2AfrbxXqHxNkbcT/Cn/aOpDcE+dB4qVmz378vbOiULKWL2nTptJfruaPSPYFym09purWztY2fQkz3mLroeVmy/wAEVGj0DDjNy0/QFc1gtnF0Od6OoHH9EaFmxgWAUqRcRGW0E9LpHqsOtWRL4uABNg6w+ShylxFzaRrFpsAFs0qQa0X8T+iyIMp0Ib/7FFV1on5lTc/NreP6KhXwlUuLqZbfQE/lZa81uDUTLGlqVsvscMpv8ys3E7U5oGLydA4z17rKNzMYPVbG/pqrVo1Q9vOPa0EnR97aRbUyF5vTdJkxyTO3I4tezXwmBplocB6Qky5096snCsAkGO93mo8FgqjhLnEE3A5w6ddtVM7Zz/bPxlescF7kdOk2CCbTrdH2ekBqfFyUYKoei17gRckH5E8E8bOq76ju936ISzMx2EpNa5zRLgWkdJ8yDbRWMBjTVhzhB4EuJVbG52B7XvyusR0yAWkxYhuttEtDZ9drujVa4XN3u4dnWFzdTilkjpidGCUb/UzSxw6LdNDvcrDaLHN3G3F30Kx6uExhAk04G/O7yU2z6T2PJc5pm0ZnAdul1p6TBPDJ38mebS17Ex+EGWx/reFVpYoQG1CLSA7M+R5hbdZhLbH5k/RZ+Mwsi7odu6RAPyXo2chmbYBFNpDhGYmQSRERv/JUsFjGTlqdHg7d3q85h5tzC6L3El0fEFjuwbg4AidzTxJ+q1sqZ0P2Rh0MjcUv2Rg1Kt1MA9lNrWNJDWgER4wVSqMqFsZXeClMysXm2cR3pHUGk6hVwypvYUmV/sqbiyyaDRvHihQBjzqwoVolm3zZTWYZ06nsuk+8boH4Av1hIzlGXOymllEEzM6K0C0ynFz4X/NStn9FVpbXzGzZMSB/faq+P22BLWFucC5gkN46b1mYlvH1YaQW5p1ETbr4LmMSytJMgNmwtpwCG1JIJqm8STMuM9i09j4KpVL3h8MFp4XuBI4b1WEZmFw2IIlrrajt6rKR78T61UjqMXW5iqzmQBBBtN7dcdyqYvEl+racaFtwD1gxY9a5M2dQdG6ENSMipiaoOVzyXdRiLdSbiqtdgaS5zQTAbNx4+K1n18zWhjZLXBzmzL4HAx0gqPKDG842n0fWLp6tIPArfH0a3V0R1qeIaOlU+abQo1z0pnhO7r06lZxWM5yCWw3eOMBXmcpsrCBSBDA3fxAVbIU4xd4rEd8/RNczFnWt8yPor55Xej+ALideuEtblVlBPNA9QPXCllozzRxRN6t+MnyQ+li/fE95V+nyqcW5uZHZmCjbysdE/Z7dqliioMLij+814kn8xZV6dfElxHOOa4GCCTPaLaLXbytdE8wPiCo4va5ruY/m+beBZ0zI4FLFDK9bEsZnNYkTFifqFXbtStvqPkcRx03XVnaONLqOUi8gn5p+LxUCiQ3MWgkNtmf0bht7dqoG/acSCBzpBPy4TaysFuKInOT/AHusoQ4RNQgPI9CT0N/SInMVo7NqPLjDwRA0JgdgWmOZ69LNkse1mM6pXe6HSCONp+S0tktId+LdpiOp023WVnbdKqWBwfBG+TBG6RxWRQxb3B34wzCPWMa8J1XTRqOucSPWPjKq1KZdfMQeowD3LB2dtZ9M5XVGup/zEuae06jqWo/acxaQdHBwgpQFeHC0nx+qYSfaP1SVtpAD0ROpEi47FEzbVL3LvALW0UearvaKVQDb1D3bvAIQptt2V1N8U2rs3KM0N/RZba9cAl9cMa25cYgDzWBieU761VtJjzzRJBJHSqWO72epZUiGxi8cATTpNBGV2aoLXjRqxcONfwiBB3mXGE+gy4JaA24AyneO1GCwjqr/AERAEei6BbtWdEJNn4d1YyWFoH8TosbBdDTxlSmzKaQyyYhxPeqVCllLWgdEdRWjXxsUnUyxpnQkGRvXl9X1Eoz0p1sdOHGnG2iN9TOJykSJhZrtm1XC4aJzb3aFUtpbUdSbla28CHc29zRrYwrez8ZVfSa5xbJ1hrwOqxK6scY5EpPdmt6oehlTZhpBhjM7M1oPSEdYuott4gO4dF2UuFs3X+qnxmerDN2rjDxEaAEHVVtsA820ENsbQCLRvJ10XRsjXbe7LwpMMDnabYHrOaN2l1J/l9LK4c/Q6UfvG7u9Ui7NEtpuED0mNdfvTBRkfs6OvumrBsIvN2XRt+PRtp0xx7U6rs6kf31H4x5rNbg5N6dGP/EzyU42cz3dH/bZ5KFLI2VTj9vR+MeaVuzaURz9G38Q81QrbPbuZTH+hnkoRs9o9Wn/ALbPJRg03bNp/wDUUfiHmnO2fTAEV6Vh7Q81lNwYv0KX+03yS/Y/+3Rt/wBpvklgm2pRHNhwc3gQCE92ZzKLQPTDw4gmRAiJGllVxomncNGmghTPcWFtRpaIAkS8AWiQAFsMRlbZVaeiGEQNXPG5bmB/DYMzekG9KCSJjcYVF2Jfuc02kXqCbW3Kjgtsue9zH5QdwBfpF5JC15FGCcjapSnsbhx9R7T+DaPa3d4WdjcECxz2tdmtIBv0d9hqtOl6I7PaPkq7Xkh0OGvtHyXF0nUTnk0y9GeXGlHY56hXa9xGR4e3+rju1U2zsXzcgMeWXLm8IuS3o69SsY7BGS9rpsZGdw+mqq4epn39ODHTfe3ZYr1Pg5zoKeGbVaHsu02vYg9YhNdsl0RLVz7ca6kHVGHpAXaS8g3ANjaYWrs7aprtzMfEelTI6TT9R1rXJFsm/wAodwb4nyQp3tq7njvQsSnGbf2o+u8tLclNpMUusHV53lQbIpjnA8iQCO8nqW3yp2V+Jz2YBroz/wA26BwKzXVGNHRdMRYA8Ros0jE0MFSNR46Igfw6DxW9garabcjaZbOpjX5rCwO1KbBYEceiL9t1I/aVMuEHtlv6pKXBVRZr1y14dBI0jITbuNilxG0pkc27X3b/AM1TfigXDLUDQDP7KT45lpDa1P2v6D5rmn0kJu5HRHPpVUVaeEqVHMJYGtsSTnBsdAFouw9yGtF9dbfNQHarNzhMW6B81HRx1Nmjhx9A69sroxxjBUjTObmzfpYdjWgBgPj4rH5VBoY2ABfd2Jo2432u7KfNZ+2Nph7QAfWnRZMwKu0sDzWUCtmeQCWgGwOnaVeocnKxaCawaT6pBMfqq+zKUOD3CXbpv39q2W4x3FYFKR5N1R/+hvgUDk9W3YlvgVfZi3FL9p60sGcdh1x+/ae5O/yfEe/Z4HyV/wC1FNfiTKgKY2RiPfN+fkq+No4ikA41JG8jd2rT+2lNr1pF9+qtgx6/OOph7n5mzEbwY38F1uGAyNt6o1zcOpcVisOWHWxW3h9qMDQMwEAatcdOwqoFrGUiwuLZLTump0XdXUsuth6jH5w0us2SHvnS/RhW37UabS0/GPqoW45oPpN141bfNJxU1TMoT0uyRm1iGgFjh8fkm0KjnOmHNE8XAR4SVOzaVPe4DvqKI48HNLmR6sOqzHWeK0Q6WEHqj7Nks1qqNIVmkWJ0jV/ksnaGBjM5uaIv0n+Oie3G0x64+KofzUgx9P2wO3PbtHBdEZPg0tUY1Q85Te2+aBEl0EAgwc2+yxKJcHB7CWvGh/MELocS2nnlrwQeGax433KtXwLXEFr25iQOoyjIb2wtpGvTksyuaYPA9YKVSYXDCmwMbu1Nrk6lCUCV1QHVszxhT4TBU8ucsBJ3bgFSfh6zhNOoba9Ge9VKONeHBr6gcBvmD4LnfUxU9FG1Ym46iXF4FpMCGmdcsx4LPq7Ef6zmFu5wb5H5LSxeMa0FzngDjKXC43M0OY9rmOExuI7Fu0p+zFScTIxeAbTpui5tfhfdwVig0FjTlGgU+1Wg03lpGl28Ow8FWwDiabY4fVZJUYttjqlIR6IPcmil/CFYa4+Cbia+USSowVawaxslo7FUwuFzHO6w3BFImo7M70d3X2K88iwjRQtElNvXKmB6lWpFWWvjcoBTU4JrZ3/JPBabwnBg3FAMyngo3uKsuChe1ART1pHPTrJroQENRmYcVTjKb3CvkxoFDWYChGROaOFkMANlFTflOV2imBAIsVUCTmB/cKDE0gHAAHqE6q5nEafMKvUJNVkD6qvcl7kDGOOtIj5k/p1rV2bs0OE1G2PE3HZGqsNpZbuGY66jK0fxH6Kc13ASYNuru3rBRUdzY5XtRFU2RSG780lDZ9EX3g9aYcZWP7mesFv1KlzPI0A6uj9FMeeE3UWSWOUfZa51o1M+KFXzu6vkhbjAmwe0TBdSJAMiYbceKyNoD0rQY1yjWf5k4UnsDg2QDp0hHcCLKI4Ko8nM/LIPsO3LzftsryamdqljS2Zl09m1KzwXVBlbxbG7dldC38HhwxoYBZojT5qPDYbmxAd2khtz1wpmRPq+A816ME17OWck3sR4yn+G+3qlZ+zHfhCTxWhiQMroy6Hd1dqy9nuAp30BKrMC26oAJJWe53Ouk2YPmkANZ0CzBqf73q8WNaAALBYNmQmewAEAaJ9McSmBAKgJw4AaI50FRCUab0BKHhStk9SrSpGuQExqFMdXO+EHt7lG49SAfnHBDCEyOAQNLoB1UkKEkp4TTU7EBWxFORp2KvTrEdFxV11TiocQxrhOhGhVIPpP3fSU1pms28dem5Q0K023j5qWjPPCJ0O8zpxCyRC5icI2pTezWQR6UfkFk7Ka5juacBDQdHud2eqt6kx17u8X+SpvwT2uL2/nUnwWGVNxaRuxNemdBgcQ1lMt5tpneZkd8KrSy3aBJ4Q4lUKW0H6Fm4n0X+aZhGOe8VDa0eiR26ulef0uPJCX6kbskVpNJ9JvD+l3mlQR/dvNC9OzjK7trUvb+R8kjtqU/bH99yir4WnHoADq17lj82Kb8rwC13ouO7qV1FNZ20Gn12/LySfbme00+HkqRwrfZChcxu4QpqJRoPxDIN26Hhw7Fz4c89EXGtlJXEuyt7z+avYZgaIb/wDVJMpFRxNRjQ0M06oUv2x/uynvqkpaZKxKQHFv9gp4xNT3RUkpzXdaAiOKrH90U3nq3u/yVyk5PMoCi6tW9j5hI11Y+qPELQa5GZAUYrcG+KXm6x9nxV0FJVKAp5KvtNS8xV9sK4AjKgKPMP8Ab+SVuGd7z5K6QmFkoCq7CH2z4KLmOLirjhG9QE3QhFWw7QLEkpcBUl4Lom9/7IU0wq2IbYka8FUwbQIA9EX6x/ySsrDg3vc3zWCx0ifFJUhZ6iHQZ269D4mKaliGDU0x/qE/kufoUQRdSjDtUtFN/wC10/eM+L9ELFZhWbx80KWgXXDrVLF0w4EE9nar1XsVJ9JClCniCOg653FRV6xHRGv5J+03NFvW3JuEoxc3cUBLhqMdu9WGuANrop0zvEKSnSHaoBuu5BplTso8EOt1qAibTQ4dSmjimEoBGBWW7lCGqduiAWQmkKZscFHmQDS0FIQE5wUbggE03pwckc1PaxAKCmvEJzmprgUA1zZUBYrICRzJQFV1MqNlIq2WdaGsBQGTWpFpnUJaTcy0K1O2krPbLCeCpCwHKakVAL3Cs0aahSVrChStkaoQD8h4pr6R4qZrk6JG9ZEMmphQXXbJUjMJ3K/zZ3qRtLqQGc2lG9DZCuVmXEBQPEaqFGh5Ti1MaVPzcqAhcVECZVg0e1R1GX0QC86pJdlDi3oyRM2lFCkMzc3ozfjHYtVrG80OiTDn1Az+HMQJHC4t1IDOw5LiABJ3D++xP5skgZTJ9Hr7FNsmDWkiJnKG2AP0sD4rUpNccrnM6YnqA9n5g+KAwLz3x9E59B3SlpGWJ0tNwrlFsVtDq60Sbg2ga6qXC1pLZzWa7MYJmdHG50Ft6AzGAkgASSYjtVhtJ3sHUt49IahTbKaAXEn0RY2yzpN4nSykawVObbJLZfLpGYuILusRA1QGZVoPJzM0b6U7pKdc6SSrWCdFOpaSIcJuDfKARGgme1X6OFyOdeYLm6Afu513IDGAJBgTFzHBDXOIJAsLTwJ4rU2U7LTcSQBqJE36IJjh6KSuZpO6ehZ13Ga0i5niboDKdScQSGyBE9+ijbSeL5XADUwYv3LZ2cwc2QXek5oIAEiTABJBBRW6Tapi8sDhNmtaYAHFAZlOkXEAXJmBxsT9FA/BB2tx1fktuhTApF1zLX74IyuABBPown7QpANmb5oIFgIbIEcdLoDA/wAvLZAa7wKmp0HNAJBA3GI0XQVKQOactxT13saAXdkTqotoxDdCC55EREECEBj1KbnIVkPQgKYcpm1bRuXmzeUOJn9r/SzySnlHife/0s8lh3Ueg/ps+UenMI4IzHuXm33jxPvj4N8kz7yYr3x8G+Sd1E8dPlHo/OQdEkArzd3KPE+9Pws8k48pMTH7U/CzyUeVGXjZ8o9GIEWCY39IXnX3ixMH8U/C3yTaO3K7RIqHXg36hY95cE8dPlHpDnnjAUYqyV5+eUWJ97/SzyUbeUOI97/SzyTvLgvjp8o9JDpSiu4ODgTm4/Ts6l5wOUWJ96fhb5JTyjxPvT8LfJO8uCeOnyj0h1RxJO8zMCNeHBTNx9SInWLxe27gZ3rzL7x4n3p+Fvkj7yYmP2v9LPJO8uC+Onyj0ulWhwcIkEmIteZt3prKmUkiLgg23HVebDlJifen4WeSd95MT74+DfJO8uB46fKPRKby2csX3wCe4nRLTruaSWxJm5EkTqQV5z95cT74/CzyQeUmJ98fhb5J3lwTx0+Uei06jmyGmJEHs7dyko1S0kiJIIuJ1/8Aq84bylxXvj8LPJI3lLivfH4WeSd5Dx0+UejMkAgR0hlPZIKeyQ0tGhIPhp+a84+82K98fhZ5Jv3lxXvj8LfJXvIP6dNfKPTqVRzbCIkO03jS/BK+q6HadLWwG+f71XmB5T4r3x+Fnkl+9GK98fhZ/wAU7yJ4+fKPSuedlDdBcSLGHGSD3hLVrucADe5MxckiJK8z+82Kj9sfhZ5JPvRivfH4Wf8AFO8h4+fKPS6lVznSeAHcNLJ1R5LQ20NmIEa8V5keU+Kj9sfhb5J33lxUftj4N8le8ir6fPlHo2WNUi85+8mJ98fBvkhO8uB46fK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entury Schoolbook" pitchFamily="18" charset="0"/>
            </a:endParaRPr>
          </a:p>
        </p:txBody>
      </p:sp>
      <p:pic>
        <p:nvPicPr>
          <p:cNvPr id="12295" name="Picture 8" descr="https://encrypted-tbn0.gstatic.com/images?q=tbn:ANd9GcThhnRneIHfNUawhkH3sKiPUo0a7gWA22wbS7SL27UxFIghkQmJ"/>
          <p:cNvPicPr>
            <a:picLocks noChangeAspect="1" noChangeArrowheads="1"/>
          </p:cNvPicPr>
          <p:nvPr/>
        </p:nvPicPr>
        <p:blipFill>
          <a:blip r:embed="rId5" cstate="print"/>
          <a:srcRect r="50517"/>
          <a:stretch>
            <a:fillRect/>
          </a:stretch>
        </p:blipFill>
        <p:spPr bwMode="auto">
          <a:xfrm>
            <a:off x="7092950" y="4457700"/>
            <a:ext cx="16557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49275"/>
            <a:ext cx="85963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395536" y="76470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00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</a:t>
            </a:r>
            <a:r>
              <a:rPr lang="zh-TW" altLang="en-US" sz="4800" b="1" dirty="0" smtClean="0">
                <a:solidFill>
                  <a:srgbClr val="00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字型</a:t>
            </a:r>
            <a:endParaRPr lang="zh-TW" altLang="en-US" sz="4800" b="1" dirty="0">
              <a:solidFill>
                <a:srgbClr val="00FF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cancer.tlri.gov.tw/nutrition/images/%E8%9B%8B%E9%9B%9E%E8%88%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17032"/>
            <a:ext cx="4475395" cy="292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t3.gstatic.com/images?q=tbn:ANd9GcQBjd4AzzzJ-2xa2TUM9p_AVPibCb__t4NZWS_SyAT29tyhvZV-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325240" cy="3816424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395536" y="33265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00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</a:t>
            </a:r>
            <a:r>
              <a:rPr lang="zh-TW" altLang="en-US" sz="4800" b="1" dirty="0" smtClean="0">
                <a:solidFill>
                  <a:srgbClr val="00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字型</a:t>
            </a:r>
            <a:endParaRPr lang="zh-TW" altLang="en-US" sz="4800" b="1" dirty="0">
              <a:solidFill>
                <a:srgbClr val="00FF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arm9.staticflickr.com/8037/7975465145_d6b20721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13" y="44897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theme.coa.gov.tw/htmlarea_graph/web_articles/coa/16376/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25652" cy="3169239"/>
          </a:xfrm>
          <a:prstGeom prst="rect">
            <a:avLst/>
          </a:prstGeom>
          <a:noFill/>
        </p:spPr>
      </p:pic>
      <p:pic>
        <p:nvPicPr>
          <p:cNvPr id="7" name="Picture 8" descr="http://t2.gstatic.com/images?q=tbn:ANd9GcRREzlhKmpuFnAzMYuIzw-GJNAfi8fLnbtOfVjuy48Ww1A1eCM4-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16" y="3356992"/>
            <a:ext cx="43272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https://encrypted-tbn0.gstatic.com/images?q=tbn:ANd9GcQ28CKbDzeXB5fX1OqG5EymcWgorFtmoI2EE-qjxjkttoaFat4m"/>
          <p:cNvPicPr>
            <a:picLocks noChangeAspect="1" noChangeArrowheads="1"/>
          </p:cNvPicPr>
          <p:nvPr/>
        </p:nvPicPr>
        <p:blipFill>
          <a:blip r:embed="rId5" cstate="print"/>
          <a:srcRect r="18268"/>
          <a:stretch>
            <a:fillRect/>
          </a:stretch>
        </p:blipFill>
        <p:spPr bwMode="auto">
          <a:xfrm>
            <a:off x="4355976" y="0"/>
            <a:ext cx="453650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ageproxy.pimg.tw/crop?width=500&amp;height=315&amp;x=0&amp;y=0&amp;url=http%3A%2F%2Fpic.7headlines.net.s3.amazonaws.com%2F43_13722172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420049" cy="530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723</TotalTime>
  <Words>767</Words>
  <Application>Microsoft Office PowerPoint</Application>
  <PresentationFormat>如螢幕大小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壁窗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19</cp:revision>
  <dcterms:created xsi:type="dcterms:W3CDTF">2013-09-10T01:59:46Z</dcterms:created>
  <dcterms:modified xsi:type="dcterms:W3CDTF">2016-03-22T00:34:05Z</dcterms:modified>
</cp:coreProperties>
</file>