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6" r:id="rId2"/>
    <p:sldId id="281" r:id="rId3"/>
    <p:sldId id="282" r:id="rId4"/>
    <p:sldId id="283" r:id="rId5"/>
    <p:sldId id="284" r:id="rId6"/>
    <p:sldId id="285" r:id="rId7"/>
    <p:sldId id="286" r:id="rId8"/>
    <p:sldId id="290" r:id="rId9"/>
    <p:sldId id="288" r:id="rId10"/>
    <p:sldId id="289" r:id="rId11"/>
    <p:sldId id="291" r:id="rId12"/>
    <p:sldId id="259" r:id="rId13"/>
    <p:sldId id="257" r:id="rId14"/>
    <p:sldId id="258" r:id="rId15"/>
    <p:sldId id="293" r:id="rId16"/>
    <p:sldId id="262" r:id="rId17"/>
    <p:sldId id="260" r:id="rId18"/>
    <p:sldId id="261" r:id="rId19"/>
    <p:sldId id="263" r:id="rId20"/>
    <p:sldId id="275" r:id="rId21"/>
    <p:sldId id="267" r:id="rId22"/>
    <p:sldId id="287" r:id="rId23"/>
    <p:sldId id="268" r:id="rId24"/>
    <p:sldId id="280" r:id="rId25"/>
    <p:sldId id="266" r:id="rId26"/>
    <p:sldId id="264" r:id="rId27"/>
    <p:sldId id="271" r:id="rId28"/>
    <p:sldId id="269" r:id="rId29"/>
    <p:sldId id="294" r:id="rId30"/>
    <p:sldId id="270" r:id="rId31"/>
    <p:sldId id="295" r:id="rId32"/>
    <p:sldId id="296" r:id="rId33"/>
    <p:sldId id="299" r:id="rId34"/>
    <p:sldId id="300" r:id="rId35"/>
    <p:sldId id="301" r:id="rId36"/>
    <p:sldId id="297" r:id="rId37"/>
    <p:sldId id="298" r:id="rId38"/>
    <p:sldId id="302" r:id="rId39"/>
    <p:sldId id="303" r:id="rId40"/>
    <p:sldId id="306" r:id="rId41"/>
    <p:sldId id="311" r:id="rId42"/>
    <p:sldId id="292" r:id="rId43"/>
    <p:sldId id="304" r:id="rId44"/>
    <p:sldId id="308" r:id="rId45"/>
    <p:sldId id="307" r:id="rId46"/>
    <p:sldId id="310" r:id="rId47"/>
    <p:sldId id="309" r:id="rId48"/>
    <p:sldId id="305" r:id="rId4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E668"/>
    <a:srgbClr val="6600CC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17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554BB-FB34-4DA4-9633-1051F3374437}" type="datetimeFigureOut">
              <a:rPr lang="zh-TW" altLang="en-US" smtClean="0"/>
              <a:pPr/>
              <a:t>2013/10/22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E2E07-372A-4A8E-83EC-D73CA452293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zh-TW" altLang="zh-TW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雞的原種就是野雞。雉科鳥類體積比較大，且有華麗的羽毛引人注目。鳥類中色彩最美麗的全雞也屬於雉科。雉科鳥類不喜於飛行長距離。在地上築巢，大半天時間都在地面渡過， 因此與地面上活動的人類互相接觸的機會就會增多。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B8EA2-F482-4254-8B0B-7735417D754F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赤色野雞的分布，介在赤道上下，從熱帶、亞熱帶到溫帶很廣大的區域中，居住在二次林</a:t>
            </a:r>
            <a:r>
              <a:rPr lang="en-US" altLang="zh-TW" dirty="0" smtClean="0"/>
              <a:t>(</a:t>
            </a:r>
            <a:r>
              <a:rPr lang="zh-TW" altLang="en-US" dirty="0" smtClean="0"/>
              <a:t>落葉闊葉林</a:t>
            </a:r>
            <a:r>
              <a:rPr lang="en-US" altLang="zh-TW" dirty="0" smtClean="0"/>
              <a:t>)</a:t>
            </a:r>
            <a:r>
              <a:rPr lang="zh-TW" altLang="en-US" dirty="0" smtClean="0"/>
              <a:t>。在印度、 北邊沿著喜馬拉亞山脈分佈到喀什米爾</a:t>
            </a:r>
            <a:r>
              <a:rPr lang="en-US" altLang="zh-TW" dirty="0" smtClean="0"/>
              <a:t>(Kashmir)</a:t>
            </a:r>
            <a:r>
              <a:rPr lang="zh-TW" altLang="en-US" dirty="0" smtClean="0"/>
              <a:t>，往東生棲地區展開到尼泊爾</a:t>
            </a:r>
            <a:r>
              <a:rPr lang="en-US" altLang="zh-TW" dirty="0" smtClean="0"/>
              <a:t>(Nepal)</a:t>
            </a:r>
            <a:r>
              <a:rPr lang="zh-TW" altLang="en-US" dirty="0" smtClean="0"/>
              <a:t>、不丹</a:t>
            </a:r>
            <a:r>
              <a:rPr lang="en-US" altLang="zh-TW" dirty="0" smtClean="0"/>
              <a:t>(Bhutan)</a:t>
            </a:r>
            <a:r>
              <a:rPr lang="zh-TW" altLang="en-US" dirty="0" smtClean="0"/>
              <a:t>等的高地。</a:t>
            </a:r>
            <a:endParaRPr lang="en-US" altLang="zh-TW" dirty="0" smtClean="0"/>
          </a:p>
          <a:p>
            <a:r>
              <a:rPr lang="zh-TW" altLang="en-US" dirty="0" smtClean="0"/>
              <a:t>南邊即在印度半島中央 的格達瓦利河為界線與灰色野雞的分佈地區隔開。從印度延伸分布的國土計有緬甸</a:t>
            </a:r>
            <a:r>
              <a:rPr lang="en-US" altLang="zh-TW" dirty="0" smtClean="0"/>
              <a:t>(Burma)</a:t>
            </a:r>
            <a:r>
              <a:rPr lang="zh-TW" altLang="en-US" dirty="0" smtClean="0"/>
              <a:t>、泰國</a:t>
            </a:r>
            <a:r>
              <a:rPr lang="en-US" altLang="zh-TW" dirty="0" smtClean="0"/>
              <a:t>(Thailand)</a:t>
            </a:r>
            <a:r>
              <a:rPr lang="zh-TW" altLang="en-US" dirty="0" smtClean="0"/>
              <a:t>、中南半島</a:t>
            </a:r>
            <a:r>
              <a:rPr lang="en-US" altLang="zh-TW" dirty="0" smtClean="0"/>
              <a:t>(Indo- China)</a:t>
            </a:r>
            <a:r>
              <a:rPr lang="zh-TW" altLang="en-US" dirty="0" smtClean="0"/>
              <a:t>、中國四川和雲南兩省，廣西濟灣自治區和海南島、菲立賓、馬來半島</a:t>
            </a:r>
            <a:r>
              <a:rPr lang="en-US" altLang="zh-TW" dirty="0" smtClean="0"/>
              <a:t>(Malay)</a:t>
            </a:r>
            <a:r>
              <a:rPr lang="zh-TW" altLang="en-US" dirty="0" smtClean="0"/>
              <a:t>、蘇門答拉、爪哇、峇里島</a:t>
            </a:r>
            <a:r>
              <a:rPr lang="en-US" altLang="zh-TW" dirty="0" smtClean="0"/>
              <a:t>(Bali)</a:t>
            </a:r>
            <a:r>
              <a:rPr lang="zh-TW" altLang="en-US" dirty="0" smtClean="0"/>
              <a:t>、籠布克、沙拉瓦、哈 魯馬拉、廣達南太平洋諸島嶼。 </a:t>
            </a:r>
          </a:p>
          <a:p>
            <a:r>
              <a:rPr lang="zh-TW" altLang="en-US" dirty="0" smtClean="0"/>
              <a:t>　　</a:t>
            </a:r>
            <a:endParaRPr lang="en-US" altLang="zh-TW" dirty="0" smtClean="0"/>
          </a:p>
          <a:p>
            <a:r>
              <a:rPr lang="zh-TW" altLang="en-US" dirty="0" smtClean="0"/>
              <a:t>至於其他三種野雞的分佈較小，灰色野雞分佈於印度半島中南端，即以格達瓦利河南邊為生棲地區。鍚蘭野雞 僅在斯里蘭卡</a:t>
            </a:r>
            <a:r>
              <a:rPr lang="en-US" altLang="zh-TW" dirty="0" smtClean="0"/>
              <a:t>(Sri Lanka)</a:t>
            </a:r>
            <a:r>
              <a:rPr lang="zh-TW" altLang="en-US" dirty="0" smtClean="0"/>
              <a:t>為棲身之地。綠襟野雞的分佈是從爪哇島到阿魯路島的小遜達列島，其中爪哇、峇里及籠布克三島與赤色野雞</a:t>
            </a:r>
            <a:r>
              <a:rPr lang="en-US" altLang="zh-TW" dirty="0" smtClean="0"/>
              <a:t>(</a:t>
            </a:r>
            <a:r>
              <a:rPr lang="zh-TW" altLang="en-US" dirty="0" smtClean="0"/>
              <a:t>亞種名為</a:t>
            </a:r>
            <a:r>
              <a:rPr lang="en-US" altLang="zh-TW" dirty="0" smtClean="0"/>
              <a:t>Gallus </a:t>
            </a:r>
            <a:r>
              <a:rPr lang="en-US" altLang="zh-TW" dirty="0" err="1" smtClean="0"/>
              <a:t>gallus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bankiva</a:t>
            </a:r>
            <a:r>
              <a:rPr lang="en-US" altLang="zh-TW" dirty="0" smtClean="0"/>
              <a:t>)</a:t>
            </a:r>
            <a:r>
              <a:rPr lang="zh-TW" altLang="en-US" dirty="0" smtClean="0"/>
              <a:t>分佈重疊。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不過，赤色野雞棲息地在離村莊較遠的二次森林。</a:t>
            </a:r>
            <a:endParaRPr lang="en-US" altLang="zh-TW" dirty="0" smtClean="0"/>
          </a:p>
          <a:p>
            <a:r>
              <a:rPr lang="zh-TW" altLang="en-US" dirty="0" smtClean="0"/>
              <a:t>而綠襟野雞即生棲在離村莊較近的叢林或田園草地築巢活動。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en-US" altLang="zh-TW" dirty="0" smtClean="0"/>
          </a:p>
          <a:p>
            <a:r>
              <a:rPr lang="zh-TW" altLang="en-US" dirty="0" smtClean="0"/>
              <a:t>換句話說，兩者之間生 態上有明顯的隔離。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B8EA2-F482-4254-8B0B-7735417D754F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紅色叢林原雞：</a:t>
            </a:r>
            <a:r>
              <a:rPr lang="zh-TW" altLang="en-US" dirty="0" smtClean="0"/>
              <a:t>笹為一種細矮竹子</a:t>
            </a:r>
            <a:endParaRPr lang="en-US" altLang="zh-TW" dirty="0" smtClean="0"/>
          </a:p>
          <a:p>
            <a:r>
              <a:rPr lang="zh-TW" altLang="en-US" dirty="0" smtClean="0"/>
              <a:t>日本雞的羽毛多屬這一型，台灣土雞羽色亦有此型。</a:t>
            </a:r>
            <a:endParaRPr lang="en-US" altLang="zh-TW" dirty="0" smtClean="0"/>
          </a:p>
          <a:p>
            <a:r>
              <a:rPr lang="zh-TW" altLang="en-US" dirty="0" smtClean="0"/>
              <a:t>胸、腹、尾及翼端呈黑 色，頸為橙黃色，岬羽從頭根部伸長到背，背部到尾呈紅褐色。尾羽有七對，其中一對謠羽如弧伸長雞冠呈鋸狀。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B8EA2-F482-4254-8B0B-7735417D754F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一般說野雞是在乾季築巢於地面上，一個繁殖期的平均產蛋數為</a:t>
            </a:r>
            <a:r>
              <a:rPr lang="en-US" altLang="zh-TW" dirty="0" smtClean="0"/>
              <a:t>4-8</a:t>
            </a:r>
            <a:r>
              <a:rPr lang="zh-TW" altLang="en-US" dirty="0" smtClean="0"/>
              <a:t>個。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四種原雞公雞的鳴啼聲錄音以分光描記分析（</a:t>
            </a:r>
            <a:r>
              <a:rPr lang="en-US" altLang="zh-TW" dirty="0" err="1" smtClean="0"/>
              <a:t>Spectogram</a:t>
            </a:r>
            <a:r>
              <a:rPr lang="zh-TW" altLang="en-US" dirty="0" smtClean="0"/>
              <a:t>）結果也得到相同的結論。</a:t>
            </a: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赤色野雞的叫聲和雞完全相同。為四音節清晰，高低連續成為整體並 且在最後音節突然</a:t>
            </a:r>
            <a:r>
              <a:rPr lang="zh-TW" altLang="en-US" smtClean="0"/>
              <a:t>終止。雞的學名所表示的定雞由赤色野雞演化而來。</a:t>
            </a: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灰色野雞叫聲分為兩音節，其中間斷掉部分時間長。</a:t>
            </a: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鍚蘭野雞叫聲為三音節，和雞比較更不相同，第一音節與後面兩個音節間的時間更長。</a:t>
            </a: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 綠襟野雞的叫聲，不像歌曲反而和雉</a:t>
            </a:r>
            <a:r>
              <a:rPr lang="en-US" altLang="zh-TW" dirty="0" smtClean="0"/>
              <a:t>(Pheasant)</a:t>
            </a:r>
            <a:r>
              <a:rPr lang="zh-TW" altLang="en-US" dirty="0" smtClean="0"/>
              <a:t>的叫聲相似，比雉的二音節更短，形成尖銳的一音節「古哇」一聲。 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B8EA2-F482-4254-8B0B-7735417D754F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A14B684-BBEB-4FB1-9466-2E612A609A93}" type="datetimeFigureOut">
              <a:rPr lang="zh-TW" altLang="en-US" smtClean="0"/>
              <a:pPr/>
              <a:t>2013/10/22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0" name="矩形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矩形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矩形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直線接點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直線接點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矩形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橢圓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橢圓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橢圓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橢圓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橢圓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E35CDFE1-6103-4E1A-AA77-E917E7F3EF1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4B684-BBEB-4FB1-9466-2E612A609A93}" type="datetimeFigureOut">
              <a:rPr lang="zh-TW" altLang="en-US" smtClean="0"/>
              <a:pPr/>
              <a:t>2013/10/22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CDFE1-6103-4E1A-AA77-E917E7F3EF1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4B684-BBEB-4FB1-9466-2E612A609A93}" type="datetimeFigureOut">
              <a:rPr lang="zh-TW" altLang="en-US" smtClean="0"/>
              <a:pPr/>
              <a:t>2013/10/22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CDFE1-6103-4E1A-AA77-E917E7F3EF1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A14B684-BBEB-4FB1-9466-2E612A609A93}" type="datetimeFigureOut">
              <a:rPr lang="zh-TW" altLang="en-US" smtClean="0"/>
              <a:pPr/>
              <a:t>2013/10/22</a:t>
            </a:fld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35CDFE1-6103-4E1A-AA77-E917E7F3EF1A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EA14B684-BBEB-4FB1-9466-2E612A609A93}" type="datetimeFigureOut">
              <a:rPr lang="zh-TW" altLang="en-US" smtClean="0"/>
              <a:pPr/>
              <a:t>2013/10/22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9" name="矩形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線接點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直線接點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矩形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橢圓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橢圓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橢圓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橢圓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橢圓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直線接點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E35CDFE1-6103-4E1A-AA77-E917E7F3EF1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4B684-BBEB-4FB1-9466-2E612A609A93}" type="datetimeFigureOut">
              <a:rPr lang="zh-TW" altLang="en-US" smtClean="0"/>
              <a:pPr/>
              <a:t>2013/10/22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CDFE1-6103-4E1A-AA77-E917E7F3EF1A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4B684-BBEB-4FB1-9466-2E612A609A93}" type="datetimeFigureOut">
              <a:rPr lang="zh-TW" altLang="en-US" smtClean="0"/>
              <a:pPr/>
              <a:t>2013/10/22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CDFE1-6103-4E1A-AA77-E917E7F3EF1A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4" name="文字版面配置區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A14B684-BBEB-4FB1-9466-2E612A609A93}" type="datetimeFigureOut">
              <a:rPr lang="zh-TW" altLang="en-US" smtClean="0"/>
              <a:pPr/>
              <a:t>2013/10/22</a:t>
            </a:fld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35CDFE1-6103-4E1A-AA77-E917E7F3EF1A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4B684-BBEB-4FB1-9466-2E612A609A93}" type="datetimeFigureOut">
              <a:rPr lang="zh-TW" altLang="en-US" smtClean="0"/>
              <a:pPr/>
              <a:t>2013/10/22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CDFE1-6103-4E1A-AA77-E917E7F3EF1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內容版面配置區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A14B684-BBEB-4FB1-9466-2E612A609A93}" type="datetimeFigureOut">
              <a:rPr lang="zh-TW" altLang="en-US" smtClean="0"/>
              <a:pPr/>
              <a:t>2013/10/22</a:t>
            </a:fld>
            <a:endParaRPr lang="zh-TW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35CDFE1-6103-4E1A-AA77-E917E7F3EF1A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3" name="頁尾版面配置區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橢圓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直線接點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日期版面配置區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A14B684-BBEB-4FB1-9466-2E612A609A93}" type="datetimeFigureOut">
              <a:rPr lang="zh-TW" altLang="en-US" smtClean="0"/>
              <a:pPr/>
              <a:t>2013/10/22</a:t>
            </a:fld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35CDFE1-6103-4E1A-AA77-E917E7F3EF1A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A14B684-BBEB-4FB1-9466-2E612A609A93}" type="datetimeFigureOut">
              <a:rPr lang="zh-TW" altLang="en-US" smtClean="0"/>
              <a:pPr/>
              <a:t>2013/10/22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橢圓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35CDFE1-6103-4E1A-AA77-E917E7F3EF1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691680" y="2276872"/>
            <a:ext cx="5832648" cy="132343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8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雞品種介紹</a:t>
            </a:r>
            <a:endParaRPr lang="zh-TW" altLang="en-US" sz="80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4" name="圖片 3" descr="funny chicken cartoon 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56176" y="2780928"/>
            <a:ext cx="2949792" cy="3933056"/>
          </a:xfrm>
          <a:prstGeom prst="rect">
            <a:avLst/>
          </a:prstGeom>
        </p:spPr>
      </p:pic>
      <p:pic>
        <p:nvPicPr>
          <p:cNvPr id="5" name="圖片 4" descr="image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475656" y="692696"/>
            <a:ext cx="2016224" cy="2016224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987824" y="5374957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zh-TW" altLang="en-US" sz="3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陳茵茵</a:t>
            </a:r>
            <a:endParaRPr lang="zh-TW" altLang="en-US" sz="36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Nei-Mong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512" y="188640"/>
            <a:ext cx="3960440" cy="4514902"/>
          </a:xfrm>
          <a:prstGeom prst="rect">
            <a:avLst/>
          </a:prstGeom>
        </p:spPr>
      </p:pic>
      <p:pic>
        <p:nvPicPr>
          <p:cNvPr id="3" name="圖片 2" descr="Theen-Yee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572000" y="260648"/>
            <a:ext cx="3703452" cy="461774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67544" y="4739079"/>
            <a:ext cx="374441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fontAlgn="base">
              <a:spcBef>
                <a:spcPts val="12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Blip>
                <a:blip r:embed="rId4"/>
              </a:buBlip>
            </a:pPr>
            <a:r>
              <a:rPr lang="zh-TW" altLang="en-US" sz="24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內門土雞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體型較小。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357188" indent="-357188" fontAlgn="base">
              <a:spcBef>
                <a:spcPts val="12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Blip>
                <a:blip r:embed="rId4"/>
              </a:buBlip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腳脛較長，其羽毛為淺紅黃帶灰藍色。</a:t>
            </a:r>
          </a:p>
        </p:txBody>
      </p:sp>
      <p:sp>
        <p:nvSpPr>
          <p:cNvPr id="5" name="矩形 4"/>
          <p:cNvSpPr/>
          <p:nvPr/>
        </p:nvSpPr>
        <p:spPr>
          <a:xfrm>
            <a:off x="4788024" y="4653136"/>
            <a:ext cx="388843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fontAlgn="base">
              <a:spcBef>
                <a:spcPts val="12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Blip>
                <a:blip r:embed="rId4"/>
              </a:buBlip>
            </a:pPr>
            <a:r>
              <a:rPr lang="zh-TW" altLang="en-US" sz="24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信義土雞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可能攙雜較多不同血緣。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357188" indent="-357188" fontAlgn="base">
              <a:spcBef>
                <a:spcPts val="12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Blip>
                <a:blip r:embed="rId4"/>
              </a:buBlip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各種羽色、腳脛顏色都有。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Chin-Men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572000" y="0"/>
            <a:ext cx="3809524" cy="4126984"/>
          </a:xfrm>
          <a:prstGeom prst="rect">
            <a:avLst/>
          </a:prstGeom>
        </p:spPr>
      </p:pic>
      <p:pic>
        <p:nvPicPr>
          <p:cNvPr id="3" name="圖片 2" descr="Hualien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188640"/>
            <a:ext cx="4177778" cy="380952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95536" y="4077072"/>
            <a:ext cx="388843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fontAlgn="base">
              <a:spcBef>
                <a:spcPts val="12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Blip>
                <a:blip r:embed="rId4"/>
              </a:buBlip>
            </a:pPr>
            <a:r>
              <a:rPr lang="zh-TW" altLang="en-US" sz="24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花蓮土雞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主要分佈於東部地區花蓮台東一帶。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357188" indent="-357188" fontAlgn="base">
              <a:spcBef>
                <a:spcPts val="12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Blip>
                <a:blip r:embed="rId4"/>
              </a:buBlip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常見者為黑色羽毛、黑色腳脛，頭小腳細且具有小鬥雞的體型。</a:t>
            </a:r>
          </a:p>
        </p:txBody>
      </p:sp>
      <p:sp>
        <p:nvSpPr>
          <p:cNvPr id="5" name="矩形 4"/>
          <p:cNvSpPr/>
          <p:nvPr/>
        </p:nvSpPr>
        <p:spPr>
          <a:xfrm>
            <a:off x="4860032" y="4077072"/>
            <a:ext cx="374441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fontAlgn="base">
              <a:spcBef>
                <a:spcPts val="12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Blip>
                <a:blip r:embed="rId4"/>
              </a:buBlip>
            </a:pPr>
            <a:r>
              <a:rPr lang="zh-TW" altLang="en-US" sz="24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金門土雞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年幼時為黑羽頭部帶有小白花斑。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357188" indent="-357188" fontAlgn="base">
              <a:spcBef>
                <a:spcPts val="12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Blip>
                <a:blip r:embed="rId4"/>
              </a:buBlip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成長換羽後就變成全身黑羽，腳脛也全黑。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938184" y="1412776"/>
            <a:ext cx="5256584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latin typeface="標楷體" pitchFamily="65" charset="-120"/>
                <a:ea typeface="標楷體" pitchFamily="65" charset="-120"/>
              </a:rPr>
              <a:t>蛋用</a:t>
            </a:r>
            <a:r>
              <a:rPr lang="zh-TW" altLang="en-US" sz="9600" dirty="0" smtClean="0">
                <a:latin typeface="標楷體" pitchFamily="65" charset="-120"/>
                <a:ea typeface="標楷體" pitchFamily="65" charset="-120"/>
              </a:rPr>
              <a:t>雞種</a:t>
            </a:r>
            <a:endParaRPr lang="zh-TW" altLang="en-US" sz="96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 descr="stock-illustration-7595351-chicken-holding-egg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23528" y="3429000"/>
            <a:ext cx="30861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張聰賢\投影片\雞品種\來亨雞.jpg"/>
          <p:cNvPicPr>
            <a:picLocks noChangeAspect="1" noChangeArrowheads="1"/>
          </p:cNvPicPr>
          <p:nvPr/>
        </p:nvPicPr>
        <p:blipFill>
          <a:blip r:embed="rId2" cstate="print"/>
          <a:srcRect l="19942" r="12827" b="9105"/>
          <a:stretch>
            <a:fillRect/>
          </a:stretch>
        </p:blipFill>
        <p:spPr bwMode="auto">
          <a:xfrm>
            <a:off x="3635896" y="0"/>
            <a:ext cx="4232920" cy="3961579"/>
          </a:xfrm>
          <a:prstGeom prst="rect">
            <a:avLst/>
          </a:prstGeom>
          <a:noFill/>
        </p:spPr>
      </p:pic>
      <p:sp>
        <p:nvSpPr>
          <p:cNvPr id="6" name="文字方塊 5"/>
          <p:cNvSpPr txBox="1"/>
          <p:nvPr/>
        </p:nvSpPr>
        <p:spPr>
          <a:xfrm>
            <a:off x="395536" y="260648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來亨雞</a:t>
            </a:r>
            <a:endParaRPr lang="zh-TW" alt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9512" y="3576206"/>
            <a:ext cx="8352928" cy="2811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3"/>
              </a:buClr>
              <a:buFont typeface="Wingdings" pitchFamily="2" charset="2"/>
              <a:buChar char="p"/>
            </a:pP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原產地：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義大利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3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當地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已飼養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2000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年以上，是相當古老的品種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3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當地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原產的羽色原來有白色、褐色和土黃色等品系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，美國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偏好白色來亨雞生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的蛋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，台灣和日本也以白色來亨雞為主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3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歐洲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國家、韓國、中國卻偏好生褐色的蛋的雞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3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產卵：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280~350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個、蛋殼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白色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3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體重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：雄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(2.4kg)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雌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(1.8kg)</a:t>
            </a:r>
            <a:endParaRPr lang="zh-TW" altLang="en-US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520" y="4653136"/>
            <a:ext cx="7560840" cy="1656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3"/>
              </a:buClr>
              <a:buFont typeface="Wingdings" pitchFamily="2" charset="2"/>
              <a:buChar char="p"/>
            </a:pP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原產於西班牙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Minorca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米諾克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島。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3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紅色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單冠，毛黑色嘴和腳黑色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3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年產卵：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130~150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個、蛋殼白色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3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體重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：雄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(4.0kg)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雌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(2.95kg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endParaRPr lang="zh-TW" altLang="en-US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95536" y="260648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米諾克</a:t>
            </a:r>
            <a:endParaRPr lang="zh-TW" alt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10" name="圖片 9" descr="米諾克雞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116632"/>
            <a:ext cx="3600400" cy="2592288"/>
          </a:xfrm>
          <a:prstGeom prst="rect">
            <a:avLst/>
          </a:prstGeom>
        </p:spPr>
      </p:pic>
      <p:pic>
        <p:nvPicPr>
          <p:cNvPr id="11" name="圖片 10" descr="米諾克雞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268760"/>
            <a:ext cx="4859733" cy="309634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95536" y="57398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安得魯遜雞</a:t>
            </a:r>
            <a:endParaRPr lang="zh-TW" alt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1028" name="Picture 4" descr="http://i592.photobucket.com/albums/tt4/manddteach2/chickens4sale004.jpg"/>
          <p:cNvPicPr>
            <a:picLocks noChangeAspect="1" noChangeArrowheads="1"/>
          </p:cNvPicPr>
          <p:nvPr/>
        </p:nvPicPr>
        <p:blipFill>
          <a:blip r:embed="rId2" cstate="print"/>
          <a:srcRect l="27176" t="10536" b="4282"/>
          <a:stretch>
            <a:fillRect/>
          </a:stretch>
        </p:blipFill>
        <p:spPr bwMode="auto">
          <a:xfrm flipH="1">
            <a:off x="5364088" y="0"/>
            <a:ext cx="3309020" cy="4041311"/>
          </a:xfrm>
          <a:prstGeom prst="rect">
            <a:avLst/>
          </a:prstGeom>
          <a:noFill/>
        </p:spPr>
      </p:pic>
      <p:pic>
        <p:nvPicPr>
          <p:cNvPr id="1030" name="Picture 6" descr="http://cdn.backyardchickens.com/1/1f/800x600px-LL-1f7b63e5_andalusian-4593-364398.jpeg"/>
          <p:cNvPicPr>
            <a:picLocks noChangeAspect="1" noChangeArrowheads="1"/>
          </p:cNvPicPr>
          <p:nvPr/>
        </p:nvPicPr>
        <p:blipFill>
          <a:blip r:embed="rId3" cstate="print"/>
          <a:srcRect r="31897"/>
          <a:stretch>
            <a:fillRect/>
          </a:stretch>
        </p:blipFill>
        <p:spPr bwMode="auto">
          <a:xfrm>
            <a:off x="1691680" y="1124744"/>
            <a:ext cx="3596214" cy="3960440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0" y="5201136"/>
            <a:ext cx="7560840" cy="1656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3"/>
              </a:buClr>
              <a:buFont typeface="Wingdings" pitchFamily="2" charset="2"/>
              <a:buChar char="p"/>
            </a:pP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原產於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西班牙安得魯遜洲。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3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羽毛呈藍黑色，狀略似來航雞，白皮膚。</a:t>
            </a: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3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蛋殼白色。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3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體重：雄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(3.2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kg)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雌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(2. 5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kg)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zh-TW" altLang="en-US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95536" y="260648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安科納雞</a:t>
            </a:r>
            <a:endParaRPr lang="zh-TW" alt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1520" y="5157192"/>
            <a:ext cx="8208912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3"/>
              </a:buClr>
              <a:buFont typeface="Wingdings" pitchFamily="2" charset="2"/>
              <a:buChar char="p"/>
            </a:pP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原產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於義大利的安科納市，為歐洲最早使用之蛋用雞。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3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本品種之特徵為耳朵白色，腳、脛為黃色，體羽黑色，其變種包括單冠與玫瑰冠。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3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公雞成年體重約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2.7 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公斤，母雞約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2.0 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公斤。</a:t>
            </a:r>
            <a:endParaRPr lang="zh-TW" altLang="en-US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5" name="圖片 4" descr="Ancona01.jpg"/>
          <p:cNvPicPr>
            <a:picLocks noChangeAspect="1"/>
          </p:cNvPicPr>
          <p:nvPr/>
        </p:nvPicPr>
        <p:blipFill>
          <a:blip r:embed="rId2" cstate="print"/>
          <a:srcRect l="15304" r="3073"/>
          <a:stretch>
            <a:fillRect/>
          </a:stretch>
        </p:blipFill>
        <p:spPr>
          <a:xfrm>
            <a:off x="251520" y="1196752"/>
            <a:ext cx="4608512" cy="3749388"/>
          </a:xfrm>
          <a:prstGeom prst="rect">
            <a:avLst/>
          </a:prstGeom>
        </p:spPr>
      </p:pic>
      <p:pic>
        <p:nvPicPr>
          <p:cNvPr id="6" name="圖片 5" descr="Anco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32656"/>
            <a:ext cx="4189464" cy="381918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5536" y="4725144"/>
            <a:ext cx="7560840" cy="1990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3"/>
              </a:buClr>
              <a:buFont typeface="Wingdings" pitchFamily="2" charset="2"/>
              <a:buChar char="p"/>
            </a:pP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原產於比利時，屬於地中海雞種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3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紅色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單冠，嘴和腳藍灰色，頸羽白色、身體羽毛呈灰黑色橫斑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3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產卵：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180~200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個、蛋殼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白色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3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體重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：雄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(2.7kg)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雌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(1.8kg)</a:t>
            </a:r>
            <a:endParaRPr lang="zh-TW" altLang="en-US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95536" y="260648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香賓雞</a:t>
            </a:r>
            <a:endParaRPr lang="zh-TW" alt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4" name="圖片 3" descr="f-campi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764704"/>
            <a:ext cx="3960440" cy="351166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95736" y="1715324"/>
            <a:ext cx="5256584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9600" dirty="0" smtClean="0">
                <a:latin typeface="標楷體" pitchFamily="65" charset="-120"/>
                <a:ea typeface="標楷體" pitchFamily="65" charset="-120"/>
              </a:rPr>
              <a:t>肉用雞種</a:t>
            </a:r>
            <a:endParaRPr lang="zh-TW" altLang="en-US" sz="96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 descr="images0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80528" y="4365104"/>
            <a:ext cx="2376264" cy="2429783"/>
          </a:xfrm>
          <a:prstGeom prst="rect">
            <a:avLst/>
          </a:prstGeom>
        </p:spPr>
      </p:pic>
      <p:pic>
        <p:nvPicPr>
          <p:cNvPr id="4" name="圖片 3" descr="images0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43608" y="4365104"/>
            <a:ext cx="2376264" cy="2429783"/>
          </a:xfrm>
          <a:prstGeom prst="rect">
            <a:avLst/>
          </a:prstGeom>
        </p:spPr>
      </p:pic>
      <p:pic>
        <p:nvPicPr>
          <p:cNvPr id="5" name="圖片 4" descr="images0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69493" y="4941168"/>
            <a:ext cx="1742467" cy="1781711"/>
          </a:xfrm>
          <a:prstGeom prst="rect">
            <a:avLst/>
          </a:prstGeom>
        </p:spPr>
      </p:pic>
      <p:pic>
        <p:nvPicPr>
          <p:cNvPr id="6" name="圖片 5" descr="images0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419872" y="4941168"/>
            <a:ext cx="1742467" cy="178171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7504" y="44624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可尼秀雞</a:t>
            </a:r>
            <a:endParaRPr lang="zh-TW" altLang="en-US" sz="5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3528" y="3858334"/>
            <a:ext cx="7704856" cy="2811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原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產地：印度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在美國選育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紅色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豆冠，羽毛白色，嘴和腳黃色，皮膚黃色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白色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可尼秀屬於鬥雞，出生後初期的生長速度是快，但是產卵少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所以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多半用來作為生產白色肉雞的父系品種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產卵：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90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個、蛋殼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褐色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體重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雄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)(5.5kg)(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雌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)(4.5kg)</a:t>
            </a:r>
            <a:endParaRPr lang="zh-TW" altLang="en-US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4" name="圖片 3" descr="cornis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188640"/>
            <a:ext cx="3475465" cy="3672408"/>
          </a:xfrm>
          <a:prstGeom prst="rect">
            <a:avLst/>
          </a:prstGeom>
        </p:spPr>
      </p:pic>
      <p:pic>
        <p:nvPicPr>
          <p:cNvPr id="5" name="圖片 4" descr="Cornish01.jpg"/>
          <p:cNvPicPr>
            <a:picLocks noChangeAspect="1"/>
          </p:cNvPicPr>
          <p:nvPr/>
        </p:nvPicPr>
        <p:blipFill>
          <a:blip r:embed="rId3" cstate="print"/>
          <a:srcRect l="14823" t="5929" b="11060"/>
          <a:stretch>
            <a:fillRect/>
          </a:stretch>
        </p:blipFill>
        <p:spPr>
          <a:xfrm>
            <a:off x="2195736" y="980728"/>
            <a:ext cx="2880320" cy="280707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827584" y="2348880"/>
            <a:ext cx="4896544" cy="1015663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雞隻起源</a:t>
            </a:r>
            <a:endParaRPr lang="zh-TW" altLang="en-US" sz="60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3" name="圖片 2" descr="chickens-in-easter-eggs-cartoon-vector-1158027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2602" b="34796"/>
          <a:stretch>
            <a:fillRect/>
          </a:stretch>
        </p:blipFill>
        <p:spPr>
          <a:xfrm>
            <a:off x="683568" y="908720"/>
            <a:ext cx="4406348" cy="1512168"/>
          </a:xfrm>
          <a:prstGeom prst="rect">
            <a:avLst/>
          </a:prstGeom>
        </p:spPr>
      </p:pic>
      <p:pic>
        <p:nvPicPr>
          <p:cNvPr id="6" name="圖片 5" descr="chicken_on_the_phone_581445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3968" y="2286000"/>
            <a:ext cx="4572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79512" y="116632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喀欽雞</a:t>
            </a:r>
          </a:p>
        </p:txBody>
      </p:sp>
      <p:pic>
        <p:nvPicPr>
          <p:cNvPr id="5" name="圖片 4" descr="Cochin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2564904"/>
            <a:ext cx="3010269" cy="2257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 descr="Cochin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181785"/>
            <a:ext cx="2339752" cy="1591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 descr="Cochin07.jpg"/>
          <p:cNvPicPr>
            <a:picLocks noChangeAspect="1"/>
          </p:cNvPicPr>
          <p:nvPr/>
        </p:nvPicPr>
        <p:blipFill>
          <a:blip r:embed="rId4" cstate="print"/>
          <a:srcRect l="14815" t="5528"/>
          <a:stretch>
            <a:fillRect/>
          </a:stretch>
        </p:blipFill>
        <p:spPr>
          <a:xfrm>
            <a:off x="3131840" y="103670"/>
            <a:ext cx="3312368" cy="2461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 descr="Cochin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1772816"/>
            <a:ext cx="2738175" cy="2493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 descr="Cochin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1196751"/>
            <a:ext cx="2664296" cy="2220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10"/>
          <p:cNvSpPr/>
          <p:nvPr/>
        </p:nvSpPr>
        <p:spPr>
          <a:xfrm>
            <a:off x="107504" y="4823088"/>
            <a:ext cx="8280920" cy="1990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產地：原產於中國之中部及北部。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性情溫順，體軀的羽毛常垂至踝關節，兩腳亦常被遮蓋。羽毛有黃褐、白色、黑色等。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單冠，脛、趾皆為黃色，皮膚為黃色，胸肉少為期缺點。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年產蛋數約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120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∼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130 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枚，蛋殼呈濃褐色。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95536" y="260648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婆羅門雞</a:t>
            </a:r>
            <a:endParaRPr lang="zh-TW" altLang="en-US" sz="5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5" name="圖片 4" descr="brahmal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260648"/>
            <a:ext cx="2100132" cy="2736304"/>
          </a:xfrm>
          <a:prstGeom prst="rect">
            <a:avLst/>
          </a:prstGeom>
        </p:spPr>
      </p:pic>
      <p:pic>
        <p:nvPicPr>
          <p:cNvPr id="6" name="圖片 5" descr="brahmal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3212976"/>
            <a:ext cx="2966823" cy="3384376"/>
          </a:xfrm>
          <a:prstGeom prst="rect">
            <a:avLst/>
          </a:prstGeom>
        </p:spPr>
      </p:pic>
      <p:pic>
        <p:nvPicPr>
          <p:cNvPr id="4" name="圖片 3" descr="brahm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268760"/>
            <a:ext cx="4897588" cy="337933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5496" y="4797152"/>
            <a:ext cx="5904656" cy="1913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1325" lvl="0" indent="-349250">
              <a:lnSpc>
                <a:spcPts val="2600"/>
              </a:lnSpc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p"/>
            </a:pP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原產地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：印度。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lvl="0" indent="-349250">
              <a:lnSpc>
                <a:spcPts val="2600"/>
              </a:lnSpc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本品種體軀雄大，尾稍垂，腳脛與皮膚為黃色。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lvl="0" indent="-349250">
              <a:lnSpc>
                <a:spcPts val="2600"/>
              </a:lnSpc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冠為豆冠，性情溫馴，晚熟，約於 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9 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個月齡始能產蛋，蛋殼為濃褐色 。</a:t>
            </a:r>
            <a:endParaRPr lang="zh-TW" altLang="en-US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79512" y="116632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狼山雞</a:t>
            </a:r>
            <a:endParaRPr lang="zh-TW" altLang="en-US" sz="5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7504" y="4345647"/>
            <a:ext cx="8280920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產地：中國江蘇省南通縣之狼山。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單冠直立，皮膚白色，腳、脛及趾為黑色，有些雞脛外側有羽毛。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性溫順，抗病力及適應力強，然較晚熟，一般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7-8 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個月齡開始產蛋，年產蛋數約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120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∼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160 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枚，褐色蛋殼。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公雞成年體重約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3.5-4.0 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公斤，母雞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2.5-3.0 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公斤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6" name="圖片 5" descr="langshan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1642" y="188641"/>
            <a:ext cx="2943687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 descr="langshan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1124744"/>
            <a:ext cx="3096344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95536" y="188640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蘇賽斯雞</a:t>
            </a:r>
            <a:endParaRPr lang="zh-TW" altLang="en-US" sz="5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1520" y="4221088"/>
            <a:ext cx="8280920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p"/>
            </a:pP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原產於英國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Sussex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地區，內種有白色帶黑色斑紋的淺色種和黑灰色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種，以淺色種比較普遍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紅色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單冠，皮膚白色，淺色種腳白色帶粉紅色，黑灰色種腳灰色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產卵：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130~140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個、蛋殼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褐色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體重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：雄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(4.05kg)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雌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(3.15kg)</a:t>
            </a:r>
            <a:endParaRPr lang="zh-TW" altLang="en-US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4" name="圖片 3" descr="f-Sussex-b-5_zps131fde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1196752"/>
            <a:ext cx="2304256" cy="3007349"/>
          </a:xfrm>
          <a:prstGeom prst="rect">
            <a:avLst/>
          </a:prstGeom>
        </p:spPr>
      </p:pic>
      <p:pic>
        <p:nvPicPr>
          <p:cNvPr id="5" name="圖片 4" descr="f-Sussex-ligh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0"/>
            <a:ext cx="4778344" cy="3642234"/>
          </a:xfrm>
          <a:prstGeom prst="rect">
            <a:avLst/>
          </a:prstGeom>
        </p:spPr>
      </p:pic>
      <p:pic>
        <p:nvPicPr>
          <p:cNvPr id="6" name="圖片 5" descr="susse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564904"/>
            <a:ext cx="1830367" cy="161682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95536" y="260648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烏骨雞</a:t>
            </a:r>
            <a:endParaRPr lang="zh-TW" altLang="en-US" sz="5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9512" y="4869160"/>
            <a:ext cx="8280920" cy="1913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烏骨雞是台灣肉用家禽之一，原産中國。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羽毛呈娟絲狀，有黑白兩種（台灣所飼養者為白色）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烏骨雞的外貌有十個特徵，又稱十全雞：烏肉、烏皮、 烏骨、冠毛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(Cr)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、玫瑰冠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en-US" altLang="zh-TW" sz="24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Rp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、綠耳、鬍鬚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(Mb)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、絲羽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(h)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、五爪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(Po)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與脛毛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en-US" altLang="zh-TW" sz="24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Pti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 </a:t>
            </a:r>
            <a:endParaRPr lang="zh-TW" altLang="en-US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5" name="圖片 4" descr="絲羽烏骨雞02.jpg"/>
          <p:cNvPicPr>
            <a:picLocks noChangeAspect="1"/>
          </p:cNvPicPr>
          <p:nvPr/>
        </p:nvPicPr>
        <p:blipFill>
          <a:blip r:embed="rId2" cstate="print"/>
          <a:srcRect l="4876" t="15473" r="22594"/>
          <a:stretch>
            <a:fillRect/>
          </a:stretch>
        </p:blipFill>
        <p:spPr>
          <a:xfrm>
            <a:off x="179512" y="1340768"/>
            <a:ext cx="3600400" cy="314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 descr="黑羽烏骨雞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125838" cy="3088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 descr="絲羽烏骨雞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2348880"/>
            <a:ext cx="3175000" cy="238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2915816" y="1931348"/>
            <a:ext cx="5256584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9600" dirty="0" smtClean="0">
                <a:latin typeface="標楷體" pitchFamily="65" charset="-120"/>
                <a:ea typeface="標楷體" pitchFamily="65" charset="-120"/>
              </a:rPr>
              <a:t>兼用雞種</a:t>
            </a:r>
            <a:endParaRPr lang="zh-TW" altLang="en-US" sz="96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 descr="Chicken_-_Cartoon_0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251520" y="3429000"/>
            <a:ext cx="3545321" cy="307999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Plymouth Rock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332656"/>
            <a:ext cx="2857500" cy="1933575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07504" y="44624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蘆花雞</a:t>
            </a:r>
            <a:endParaRPr lang="zh-TW" alt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504" y="4746143"/>
            <a:ext cx="6768752" cy="2067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p"/>
            </a:pP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原產地：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美國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紅色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單冠，羽毛白色，嘴和腳黃色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多半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用來作為生產白色肉雞的母系品種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產卵：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200~220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個、蛋殼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褐色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體重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雄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)(5kg)(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雌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)(4.5kg)</a:t>
            </a:r>
            <a:endParaRPr lang="zh-TW" altLang="en-US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4" name="圖片 3" descr="Plymouth Rock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2420888"/>
            <a:ext cx="2166094" cy="2664296"/>
          </a:xfrm>
          <a:prstGeom prst="rect">
            <a:avLst/>
          </a:prstGeom>
        </p:spPr>
      </p:pic>
      <p:pic>
        <p:nvPicPr>
          <p:cNvPr id="6" name="圖片 5" descr="Plymouth Rock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3429000"/>
            <a:ext cx="2740149" cy="3164097"/>
          </a:xfrm>
          <a:prstGeom prst="rect">
            <a:avLst/>
          </a:prstGeom>
        </p:spPr>
      </p:pic>
      <p:pic>
        <p:nvPicPr>
          <p:cNvPr id="7" name="圖片 6" descr="Plymouth Rock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1124744"/>
            <a:ext cx="1965874" cy="3240360"/>
          </a:xfrm>
          <a:prstGeom prst="rect">
            <a:avLst/>
          </a:prstGeom>
        </p:spPr>
      </p:pic>
      <p:pic>
        <p:nvPicPr>
          <p:cNvPr id="8" name="圖片 7" descr="Plymouth Rock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74220" y="188640"/>
            <a:ext cx="2915233" cy="288032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51520" y="116632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委突特雞</a:t>
            </a:r>
            <a:endParaRPr lang="zh-TW" alt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1520" y="5422865"/>
            <a:ext cx="770485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p"/>
            </a:pP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蛋肉兼用雞品種。原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産美國。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公雞成年體重約 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3.8 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公斤，母雞約 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2.9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公斤。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初產月齡約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6-7 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個月齡，年產蛋數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140-150 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個，棕殼蛋。</a:t>
            </a:r>
            <a:endParaRPr lang="zh-TW" altLang="en-US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4" name="圖片 3" descr="wyandotte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01159"/>
            <a:ext cx="2857143" cy="2615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 descr="wyandotte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260648"/>
            <a:ext cx="3333750" cy="2162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 descr="wyandotte02.jpg"/>
          <p:cNvPicPr>
            <a:picLocks noChangeAspect="1"/>
          </p:cNvPicPr>
          <p:nvPr/>
        </p:nvPicPr>
        <p:blipFill>
          <a:blip r:embed="rId4" cstate="print"/>
          <a:srcRect t="5670"/>
          <a:stretch>
            <a:fillRect/>
          </a:stretch>
        </p:blipFill>
        <p:spPr>
          <a:xfrm>
            <a:off x="2843808" y="2852936"/>
            <a:ext cx="2686050" cy="2395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 descr="wyandotte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2564904"/>
            <a:ext cx="3333750" cy="2162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95536" y="260648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洛島紅雞</a:t>
            </a:r>
            <a:endParaRPr lang="zh-TW" alt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1520" y="4365104"/>
            <a:ext cx="7704856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p"/>
            </a:pP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蛋肉兼用雞品種。原産美國羅得島（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Rhode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，舊譯洛特島），現遍布世界各地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單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冠或玫瑰冠，體軀寬長，羽毛深紅色，尾羽多黑色；喙紅褐色，腳黃色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公雞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體重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3.5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－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3.75kg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，母雞體重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2.25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－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2.75kg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産蛋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150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－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180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個，蛋重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60g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左右，殼褐色。</a:t>
            </a:r>
          </a:p>
        </p:txBody>
      </p:sp>
      <p:pic>
        <p:nvPicPr>
          <p:cNvPr id="4" name="圖片 3" descr="洛島紅.jpg"/>
          <p:cNvPicPr>
            <a:picLocks noChangeAspect="1"/>
          </p:cNvPicPr>
          <p:nvPr/>
        </p:nvPicPr>
        <p:blipFill>
          <a:blip r:embed="rId2" cstate="print"/>
          <a:srcRect b="18626"/>
          <a:stretch>
            <a:fillRect/>
          </a:stretch>
        </p:blipFill>
        <p:spPr>
          <a:xfrm>
            <a:off x="3491880" y="764704"/>
            <a:ext cx="5090517" cy="337959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95536" y="44624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紐漢西</a:t>
            </a:r>
            <a:endParaRPr lang="zh-TW" alt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1520" y="5084504"/>
            <a:ext cx="7704856" cy="1656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美國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1935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年引進洛島紅血統中之淡色系統育成。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單冠，羽色為櫻桃紅色，耳垂紅色。。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公雞體重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3.8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kg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，母雞體重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2.9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kg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約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7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個月齡達初產，年產蛋數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180-120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枚 ，蛋殼褐色。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49154" name="Picture 2" descr="New Hampshire Red - chicken Breeds | ქათმის ჯიშები | qatmis jisheb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3893418" cy="3893418"/>
          </a:xfrm>
          <a:prstGeom prst="rect">
            <a:avLst/>
          </a:prstGeom>
          <a:noFill/>
        </p:spPr>
      </p:pic>
      <p:pic>
        <p:nvPicPr>
          <p:cNvPr id="49156" name="Picture 4" descr="New Hampshire Red - chicken Breeds | ქათმის ჯიშები | qatmis jisheb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109" y="2132856"/>
            <a:ext cx="4398341" cy="2920501"/>
          </a:xfrm>
          <a:prstGeom prst="rect">
            <a:avLst/>
          </a:prstGeom>
          <a:noFill/>
        </p:spPr>
      </p:pic>
      <p:pic>
        <p:nvPicPr>
          <p:cNvPr id="49158" name="Picture 6" descr="New Hampshire Red - chicken Breeds | ქათმის ჯიშები | qatmis jisheb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3118" y="60597"/>
            <a:ext cx="2381250" cy="20002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44016" y="260648"/>
            <a:ext cx="8676456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4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1" lang="zh-TW" alt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kumimoji="1" 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一</a:t>
            </a:r>
            <a:r>
              <a:rPr kumimoji="1" lang="zh-TW" alt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kumimoji="1" 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野雞</a:t>
            </a:r>
            <a:r>
              <a:rPr kumimoji="1" lang="zh-TW" alt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(Wild fowl)</a:t>
            </a:r>
            <a:r>
              <a:rPr kumimoji="1" 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的種類和分布 </a:t>
            </a:r>
          </a:p>
          <a:p>
            <a:pPr marL="0" marR="0" lvl="0" indent="0" algn="l" defTabSz="914400" rtl="0" eaLnBrk="0" fontAlgn="base" latinLnBrk="0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　　野雞屬的四種野雞也具有雉科的共同特徵。野雞屬的特有性狀是</a:t>
            </a:r>
            <a:r>
              <a:rPr kumimoji="1" lang="zh-TW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頭部有色彩鮮明的雞冠與肉垂</a:t>
            </a:r>
            <a:r>
              <a:rPr kumimoji="1" 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251520" y="2322160"/>
          <a:ext cx="2952328" cy="3627120"/>
        </p:xfrm>
        <a:graphic>
          <a:graphicData uri="http://schemas.openxmlformats.org/drawingml/2006/table">
            <a:tbl>
              <a:tblPr bandCol="1">
                <a:tableStyleId>{BC89EF96-8CEA-46FF-86C4-4CE0E7609802}</a:tableStyleId>
              </a:tblPr>
              <a:tblGrid>
                <a:gridCol w="936104"/>
                <a:gridCol w="201622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分類</a:t>
                      </a:r>
                      <a:endParaRPr lang="zh-TW" altLang="en-US" sz="280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名稱</a:t>
                      </a:r>
                      <a:endParaRPr lang="zh-TW" altLang="en-US" sz="280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界</a:t>
                      </a:r>
                      <a:endParaRPr lang="zh-TW" altLang="en-US" sz="280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動物界</a:t>
                      </a:r>
                      <a:endParaRPr lang="zh-TW" altLang="en-US" sz="280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門</a:t>
                      </a:r>
                      <a:endParaRPr lang="zh-TW" altLang="en-US" sz="280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脊索動物門</a:t>
                      </a:r>
                      <a:endParaRPr lang="zh-TW" altLang="en-US" sz="280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綱</a:t>
                      </a:r>
                      <a:endParaRPr lang="zh-TW" altLang="en-US" sz="280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TW" altLang="en-US" sz="280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鳥綱</a:t>
                      </a:r>
                      <a:endParaRPr lang="zh-TW" altLang="en-US" sz="280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目</a:t>
                      </a:r>
                      <a:endParaRPr lang="zh-TW" altLang="en-US" sz="280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TW" altLang="en-US" sz="280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雉目</a:t>
                      </a:r>
                      <a:endParaRPr lang="zh-TW" altLang="en-US" sz="280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科</a:t>
                      </a:r>
                      <a:endParaRPr lang="zh-TW" altLang="en-US" sz="280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TW" altLang="en-US" sz="280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雉科</a:t>
                      </a:r>
                      <a:endParaRPr lang="zh-TW" altLang="en-US" sz="280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屬</a:t>
                      </a:r>
                      <a:endParaRPr lang="zh-TW" altLang="en-US" sz="280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TW" altLang="en-US" sz="280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野雞屬</a:t>
                      </a:r>
                      <a:endParaRPr lang="zh-TW" altLang="en-US" sz="280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0000">
                        <a:alpha val="45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6" name="圖片 5" descr="Ceylon jungle fowl.JPG"/>
          <p:cNvPicPr>
            <a:picLocks noChangeAspect="1"/>
          </p:cNvPicPr>
          <p:nvPr/>
        </p:nvPicPr>
        <p:blipFill>
          <a:blip r:embed="rId3" cstate="print"/>
          <a:srcRect l="4940" t="18519" r="28373" b="14815"/>
          <a:stretch>
            <a:fillRect/>
          </a:stretch>
        </p:blipFill>
        <p:spPr>
          <a:xfrm>
            <a:off x="3396630" y="4384154"/>
            <a:ext cx="2445432" cy="1630288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7" name="圖片 6" descr="Green Junglefowl.jpg"/>
          <p:cNvPicPr>
            <a:picLocks noChangeAspect="1"/>
          </p:cNvPicPr>
          <p:nvPr/>
        </p:nvPicPr>
        <p:blipFill>
          <a:blip r:embed="rId4" cstate="print"/>
          <a:srcRect l="6346" t="16667" r="18925" b="9524"/>
          <a:stretch>
            <a:fillRect/>
          </a:stretch>
        </p:blipFill>
        <p:spPr>
          <a:xfrm>
            <a:off x="6132934" y="4384154"/>
            <a:ext cx="2448274" cy="1614820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8" name="圖片 7" descr="GreyJungleFow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32935" y="2132856"/>
            <a:ext cx="2376264" cy="1592559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9" name="圖片 8" descr="red_jungle_fowl.jpg"/>
          <p:cNvPicPr>
            <a:picLocks noChangeAspect="1"/>
          </p:cNvPicPr>
          <p:nvPr/>
        </p:nvPicPr>
        <p:blipFill>
          <a:blip r:embed="rId6" cstate="print"/>
          <a:srcRect t="11544" b="13423"/>
          <a:stretch>
            <a:fillRect/>
          </a:stretch>
        </p:blipFill>
        <p:spPr>
          <a:xfrm>
            <a:off x="3396630" y="2151906"/>
            <a:ext cx="2447529" cy="1556049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0" name="矩形 9"/>
          <p:cNvSpPr/>
          <p:nvPr/>
        </p:nvSpPr>
        <p:spPr>
          <a:xfrm>
            <a:off x="3468638" y="3543300"/>
            <a:ext cx="228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kumimoji="1" lang="zh-TW" altLang="en-US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紅色叢林原雞</a:t>
            </a:r>
            <a:endParaRPr kumimoji="1" lang="en-US" altLang="zh-TW" sz="2200" dirty="0" smtClean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ctr"/>
            <a:r>
              <a:rPr kumimoji="1" lang="zh-TW" altLang="zh-TW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(Red jungle</a:t>
            </a:r>
            <a:r>
              <a:rPr kumimoji="1" lang="zh-TW" altLang="en-US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kumimoji="1" lang="zh-TW" altLang="zh-TW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fowl)</a:t>
            </a:r>
            <a:endParaRPr lang="zh-TW" altLang="en-US" sz="22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223198" y="3569419"/>
            <a:ext cx="228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kumimoji="1" lang="zh-TW" altLang="en-US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灰色叢林原雞</a:t>
            </a:r>
            <a:endParaRPr kumimoji="1" lang="en-US" altLang="zh-TW" sz="2200" dirty="0" smtClean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ctr"/>
            <a:r>
              <a:rPr kumimoji="1" lang="zh-TW" altLang="zh-TW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(Gray </a:t>
            </a:r>
            <a:r>
              <a:rPr kumimoji="1" lang="zh-TW" altLang="zh-TW" sz="22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jungle </a:t>
            </a:r>
            <a:r>
              <a:rPr kumimoji="1" lang="zh-TW" altLang="zh-TW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fowl)</a:t>
            </a:r>
            <a:endParaRPr kumimoji="1" lang="zh-TW" altLang="en-US" sz="2200" dirty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347864" y="5881464"/>
            <a:ext cx="25690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錫蘭叢林原雞</a:t>
            </a:r>
            <a:endParaRPr kumimoji="1" lang="en-US" altLang="zh-TW" sz="2200" dirty="0" smtClean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ctr"/>
            <a:r>
              <a:rPr kumimoji="1" lang="zh-TW" altLang="zh-TW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(Ceylon </a:t>
            </a:r>
            <a:r>
              <a:rPr kumimoji="1" lang="zh-TW" altLang="zh-TW" sz="22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jungle fowl)</a:t>
            </a:r>
            <a:endParaRPr kumimoji="1" lang="zh-TW" altLang="en-US" sz="2200" dirty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296422" y="5983188"/>
            <a:ext cx="26680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綠色叢林原雞</a:t>
            </a:r>
            <a:endParaRPr kumimoji="1" lang="en-US" altLang="zh-TW" sz="2200" dirty="0" smtClean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ctr"/>
            <a:r>
              <a:rPr kumimoji="1" lang="zh-TW" altLang="zh-TW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(Green </a:t>
            </a:r>
            <a:r>
              <a:rPr kumimoji="1" lang="zh-TW" altLang="zh-TW" sz="22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jungle fowl)</a:t>
            </a:r>
            <a:endParaRPr kumimoji="1" lang="zh-TW" altLang="en-US" sz="2200" dirty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Orpington0.jpeg"/>
          <p:cNvPicPr>
            <a:picLocks noChangeAspect="1"/>
          </p:cNvPicPr>
          <p:nvPr/>
        </p:nvPicPr>
        <p:blipFill>
          <a:blip r:embed="rId2" cstate="print"/>
          <a:srcRect l="8132" t="15176" r="3281" b="9225"/>
          <a:stretch>
            <a:fillRect/>
          </a:stretch>
        </p:blipFill>
        <p:spPr>
          <a:xfrm>
            <a:off x="3419872" y="0"/>
            <a:ext cx="3744416" cy="2396577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07504" y="188640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奧平頓雞</a:t>
            </a:r>
            <a:endParaRPr lang="zh-TW" alt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1520" y="4751080"/>
            <a:ext cx="7704856" cy="1990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p"/>
            </a:pP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蛋肉兼用雞品種。原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産英國。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單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冠或玫瑰冠，體軀寬長，羽毛深紅色，尾羽多黑色；喙紅褐色，腳黃色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公雞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體重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3.5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－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3.75kg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，母雞體重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2.25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－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2.75kg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>
              <a:lnSpc>
                <a:spcPts val="2600"/>
              </a:lnSpc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産蛋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150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－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180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個，蛋重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60g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左右，殼褐色。</a:t>
            </a:r>
          </a:p>
        </p:txBody>
      </p:sp>
      <p:pic>
        <p:nvPicPr>
          <p:cNvPr id="4" name="圖片 3" descr="orpington he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060848"/>
            <a:ext cx="3810000" cy="2343150"/>
          </a:xfrm>
          <a:prstGeom prst="rect">
            <a:avLst/>
          </a:prstGeom>
        </p:spPr>
      </p:pic>
      <p:pic>
        <p:nvPicPr>
          <p:cNvPr id="5" name="圖片 4" descr="Orpington.jpg"/>
          <p:cNvPicPr>
            <a:picLocks noChangeAspect="1"/>
          </p:cNvPicPr>
          <p:nvPr/>
        </p:nvPicPr>
        <p:blipFill>
          <a:blip r:embed="rId4" cstate="print"/>
          <a:srcRect l="20691" r="15523" b="4769"/>
          <a:stretch>
            <a:fillRect/>
          </a:stretch>
        </p:blipFill>
        <p:spPr>
          <a:xfrm>
            <a:off x="6660232" y="1340768"/>
            <a:ext cx="2186507" cy="2448272"/>
          </a:xfrm>
          <a:prstGeom prst="rect">
            <a:avLst/>
          </a:prstGeom>
        </p:spPr>
      </p:pic>
      <p:pic>
        <p:nvPicPr>
          <p:cNvPr id="7" name="圖片 6" descr="Orpington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2780928"/>
            <a:ext cx="2664296" cy="199822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03648" y="404664"/>
            <a:ext cx="6336704" cy="1569660"/>
          </a:xfrm>
          <a:prstGeom prst="rect">
            <a:avLst/>
          </a:prstGeom>
          <a:solidFill>
            <a:srgbClr val="00E668">
              <a:alpha val="27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9600" dirty="0" smtClean="0">
                <a:latin typeface="標楷體" pitchFamily="65" charset="-120"/>
                <a:ea typeface="標楷體" pitchFamily="65" charset="-120"/>
              </a:rPr>
              <a:t>賞玩用雞種</a:t>
            </a:r>
            <a:endParaRPr lang="zh-TW" altLang="en-US" sz="96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3252" name="Picture 4" descr="http://farm2.staticflickr.com/1098/1329354863_9a331bd00b.jpg"/>
          <p:cNvPicPr>
            <a:picLocks noChangeAspect="1" noChangeArrowheads="1"/>
          </p:cNvPicPr>
          <p:nvPr/>
        </p:nvPicPr>
        <p:blipFill>
          <a:blip r:embed="rId2" cstate="print"/>
          <a:srcRect l="20160" t="10009" r="7265" b="8344"/>
          <a:stretch>
            <a:fillRect/>
          </a:stretch>
        </p:blipFill>
        <p:spPr bwMode="auto">
          <a:xfrm>
            <a:off x="3275856" y="2420888"/>
            <a:ext cx="2592288" cy="388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79512" y="116632"/>
            <a:ext cx="259228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00B05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長尾雞</a:t>
            </a:r>
            <a:endParaRPr lang="zh-TW" alt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rgbClr val="00B050">
                    <a:alpha val="6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9512" y="4077072"/>
            <a:ext cx="7992888" cy="265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1325" indent="-349250" algn="just">
              <a:lnSpc>
                <a:spcPts val="2600"/>
              </a:lnSpc>
              <a:spcBef>
                <a:spcPts val="600"/>
              </a:spcBef>
              <a:buClr>
                <a:srgbClr val="FFC000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原産日本高知縣，據傳於江戶時 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(1603- 1867) 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晚期育成。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 algn="just">
              <a:lnSpc>
                <a:spcPts val="2600"/>
              </a:lnSpc>
              <a:spcBef>
                <a:spcPts val="600"/>
              </a:spcBef>
              <a:buClr>
                <a:srgbClr val="FFC000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白或紅色帶黑胸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銀色藍黑紋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、白色或暗黃哥倫比色，單冠，肉髯顏色白，腳脛為灰綠色。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 algn="just">
              <a:lnSpc>
                <a:spcPts val="2600"/>
              </a:lnSpc>
              <a:spcBef>
                <a:spcPts val="600"/>
              </a:spcBef>
              <a:buClr>
                <a:srgbClr val="FFC000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具很長的尾羽（最長者超過 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10 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公尺），一生不曾換毛（尾羽和背頸部羽毛）。羽毛每年以 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70 - 100 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公分的速度連續不斷生長。 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 algn="just">
              <a:lnSpc>
                <a:spcPts val="2600"/>
              </a:lnSpc>
              <a:spcBef>
                <a:spcPts val="600"/>
              </a:spcBef>
              <a:buClr>
                <a:srgbClr val="FFC000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公雞體重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1.8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kg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，母雞體重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1.35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kg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zh-TW" altLang="en-US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52226" name="Picture 2" descr="michael zavr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2510" y="1124744"/>
            <a:ext cx="3973625" cy="2821273"/>
          </a:xfrm>
          <a:prstGeom prst="rect">
            <a:avLst/>
          </a:prstGeom>
          <a:noFill/>
        </p:spPr>
      </p:pic>
      <p:sp>
        <p:nvSpPr>
          <p:cNvPr id="52228" name="AutoShape 4" descr="https://mail-attachment.googleusercontent.com/attachment/u/0/?ui=2&amp;ik=700510c303&amp;view=att&amp;th=1410370edb60a4e6&amp;attid=0.19&amp;disp=inline&amp;realattid=f_hlduy2mm18&amp;safe=1&amp;zw&amp;saduie=AG9B_P9NEfw69wASayKzRViK9zKq&amp;sadet=1381815075329&amp;sads=GWsjE5sPJccSrXA3oa3rk8Whk7A&amp;sadssc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2230" name="AutoShape 6" descr="https://mail-attachment.googleusercontent.com/attachment/u/0/?ui=2&amp;ik=700510c303&amp;view=att&amp;th=1410370edb60a4e6&amp;attid=0.19&amp;disp=inline&amp;realattid=f_hlduy2mm18&amp;safe=1&amp;zw&amp;saduie=AG9B_P9NEfw69wASayKzRViK9zKq&amp;sadet=1381815075329&amp;sads=GWsjE5sPJccSrXA3oa3rk8Whk7A&amp;sadssc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2232" name="AutoShape 8" descr="https://mail-attachment.googleusercontent.com/attachment/u/0/?ui=2&amp;ik=700510c303&amp;view=att&amp;th=1410370edb60a4e6&amp;attid=0.19&amp;disp=inline&amp;realattid=f_hlduy2mm18&amp;safe=1&amp;zw&amp;saduie=AG9B_P9NEfw69wASayKzRViK9zKq&amp;sadet=1381815075329&amp;sads=GWsjE5sPJccSrXA3oa3rk8Whk7A&amp;sadssc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2234" name="AutoShape 10" descr="https://mail-attachment.googleusercontent.com/attachment/u/0/?ui=2&amp;ik=700510c303&amp;view=att&amp;th=1410370edb60a4e6&amp;attid=0.19&amp;disp=inline&amp;realattid=f_hlduy2mm18&amp;safe=1&amp;zw&amp;saduie=AG9B_P9NEfw69wASayKzRViK9zKq&amp;sadet=1381815075329&amp;sads=GWsjE5sPJccSrXA3oa3rk8Whk7A&amp;sadssc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52235" name="Picture 11"/>
          <p:cNvPicPr>
            <a:picLocks noChangeAspect="1" noChangeArrowheads="1"/>
          </p:cNvPicPr>
          <p:nvPr/>
        </p:nvPicPr>
        <p:blipFill>
          <a:blip r:embed="rId3" cstate="print"/>
          <a:srcRect l="41343" t="35550" r="40938" b="23815"/>
          <a:stretch>
            <a:fillRect/>
          </a:stretch>
        </p:blipFill>
        <p:spPr bwMode="auto">
          <a:xfrm>
            <a:off x="6012160" y="44624"/>
            <a:ext cx="2736304" cy="392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572000" y="188640"/>
            <a:ext cx="259228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00B05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鬥雞</a:t>
            </a:r>
            <a:endParaRPr lang="zh-TW" alt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rgbClr val="00B050">
                    <a:alpha val="6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9512" y="5089440"/>
            <a:ext cx="7992888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1325" indent="-349250" algn="just">
              <a:lnSpc>
                <a:spcPts val="2600"/>
              </a:lnSpc>
              <a:spcBef>
                <a:spcPts val="600"/>
              </a:spcBef>
              <a:buClr>
                <a:srgbClr val="FFC000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鬥雞是由泰國輸入我國的馬來系雞。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 algn="just">
              <a:lnSpc>
                <a:spcPts val="2600"/>
              </a:lnSpc>
              <a:spcBef>
                <a:spcPts val="600"/>
              </a:spcBef>
              <a:buClr>
                <a:srgbClr val="FFC000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其羽毛有多種，體型亦分為大、中、小。胸肉豐厚的鬥雞被用於可尼秀的改良。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 algn="just">
              <a:lnSpc>
                <a:spcPts val="2600"/>
              </a:lnSpc>
              <a:spcBef>
                <a:spcPts val="600"/>
              </a:spcBef>
              <a:buClr>
                <a:srgbClr val="FFC000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公雞體重可達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3.3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kg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，母雞體重約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2.6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kg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</a:p>
        </p:txBody>
      </p:sp>
      <p:pic>
        <p:nvPicPr>
          <p:cNvPr id="60418" name="Picture 2" descr="http://www.stnn.cc:82/pic/pic_culture/200803/W0200803145567950074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484784"/>
            <a:ext cx="4495428" cy="2996952"/>
          </a:xfrm>
          <a:prstGeom prst="rect">
            <a:avLst/>
          </a:prstGeom>
          <a:noFill/>
        </p:spPr>
      </p:pic>
      <p:pic>
        <p:nvPicPr>
          <p:cNvPr id="60420" name="Picture 4" descr="http://www.yangzhi.com/uploadimages/201006/201006031533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23484"/>
            <a:ext cx="3816424" cy="3929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 cstate="print"/>
          <a:srcRect l="38980" t="41579" r="37395" b="29525"/>
          <a:stretch>
            <a:fillRect/>
          </a:stretch>
        </p:blipFill>
        <p:spPr bwMode="auto">
          <a:xfrm>
            <a:off x="1064541" y="260648"/>
            <a:ext cx="3579467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字方塊 1"/>
          <p:cNvSpPr txBox="1"/>
          <p:nvPr/>
        </p:nvSpPr>
        <p:spPr>
          <a:xfrm>
            <a:off x="35496" y="44624"/>
            <a:ext cx="1008112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00B05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矮雞</a:t>
            </a:r>
            <a:endParaRPr lang="zh-TW" alt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rgbClr val="00B050">
                    <a:alpha val="6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5611505"/>
            <a:ext cx="799288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1325" indent="-349250" algn="just">
              <a:lnSpc>
                <a:spcPts val="2600"/>
              </a:lnSpc>
              <a:spcBef>
                <a:spcPts val="600"/>
              </a:spcBef>
              <a:buClr>
                <a:srgbClr val="FFC000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由印尼輸入雞種。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 algn="just">
              <a:lnSpc>
                <a:spcPts val="2600"/>
              </a:lnSpc>
              <a:spcBef>
                <a:spcPts val="600"/>
              </a:spcBef>
              <a:buClr>
                <a:srgbClr val="FFC000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為單冠，紅耳朵，體型小腳短，長尾而直立。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41325" indent="-349250" algn="just">
              <a:lnSpc>
                <a:spcPts val="2600"/>
              </a:lnSpc>
              <a:spcBef>
                <a:spcPts val="600"/>
              </a:spcBef>
              <a:buClr>
                <a:srgbClr val="FFC000"/>
              </a:buClr>
              <a:buFont typeface="Wingdings" pitchFamily="2" charset="2"/>
              <a:buChar char="p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公雞體重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0.7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kg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，母雞體重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0.6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kg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</a:p>
        </p:txBody>
      </p:sp>
      <p:sp>
        <p:nvSpPr>
          <p:cNvPr id="59394" name="AutoShape 2" descr="https://mail-attachment.googleusercontent.com/attachment/u/0/?ui=2&amp;ik=700510c303&amp;view=att&amp;th=1410370edb60a4e6&amp;attid=0.34&amp;disp=inline&amp;realattid=f_hldv1nc733&amp;safe=1&amp;zw&amp;saduie=AG9B_P9NEfw69wASayKzRViK9zKq&amp;sadet=1381811157646&amp;sads=7eizidDTcKlEj0kJTrqVGnBcq_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 cstate="print"/>
          <a:srcRect l="37006" t="41182" r="37007" b="30318"/>
          <a:stretch>
            <a:fillRect/>
          </a:stretch>
        </p:blipFill>
        <p:spPr bwMode="auto">
          <a:xfrm>
            <a:off x="4776194" y="44624"/>
            <a:ext cx="3887013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4" cstate="print"/>
          <a:srcRect l="38001" t="41505" r="37985" b="29995"/>
          <a:stretch>
            <a:fillRect/>
          </a:stretch>
        </p:blipFill>
        <p:spPr bwMode="auto">
          <a:xfrm>
            <a:off x="5148064" y="2924944"/>
            <a:ext cx="3503835" cy="259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5" cstate="print"/>
          <a:srcRect l="33463" t="34965" r="34053" b="23456"/>
          <a:stretch>
            <a:fillRect/>
          </a:stretch>
        </p:blipFill>
        <p:spPr bwMode="auto">
          <a:xfrm>
            <a:off x="1835696" y="3140968"/>
            <a:ext cx="3132348" cy="2505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ages.clipartof.com/small/442896-Royalty-Free-RF-Clip-Art-Illustration-Of-A-Cartoon-Chicken-Hula-Dancing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720" b="5099"/>
          <a:stretch>
            <a:fillRect/>
          </a:stretch>
        </p:blipFill>
        <p:spPr bwMode="auto">
          <a:xfrm>
            <a:off x="128588" y="1664804"/>
            <a:ext cx="3075260" cy="3492388"/>
          </a:xfrm>
          <a:prstGeom prst="rect">
            <a:avLst/>
          </a:prstGeom>
          <a:noFill/>
        </p:spPr>
      </p:pic>
      <p:sp>
        <p:nvSpPr>
          <p:cNvPr id="3" name="文字方塊 2"/>
          <p:cNvSpPr txBox="1"/>
          <p:nvPr/>
        </p:nvSpPr>
        <p:spPr>
          <a:xfrm>
            <a:off x="2987824" y="1894180"/>
            <a:ext cx="5256584" cy="30469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9600" dirty="0" smtClean="0">
                <a:latin typeface="標楷體" pitchFamily="65" charset="-120"/>
                <a:ea typeface="標楷體" pitchFamily="65" charset="-120"/>
              </a:rPr>
              <a:t>台灣常用肉雞品種</a:t>
            </a:r>
            <a:endParaRPr lang="zh-TW" altLang="en-US" sz="96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2" cstate="print"/>
          <a:srcRect l="35437" t="39689" r="35623" b="27798"/>
          <a:stretch>
            <a:fillRect/>
          </a:stretch>
        </p:blipFill>
        <p:spPr bwMode="auto">
          <a:xfrm>
            <a:off x="144016" y="44624"/>
            <a:ext cx="4932040" cy="3463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 descr="http://1.bp.blogspot.com/-Hikg1Aspanc/T9WQZ-hq-FI/AAAAAAAAAB0/BR1PIsrGXFY/s1600/broiler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2040" y="1268760"/>
            <a:ext cx="3857625" cy="5619751"/>
          </a:xfrm>
          <a:prstGeom prst="rect">
            <a:avLst/>
          </a:prstGeom>
          <a:noFill/>
        </p:spPr>
      </p:pic>
      <p:pic>
        <p:nvPicPr>
          <p:cNvPr id="51205" name="Picture 5" descr="http://t1.gstatic.com/images?q=tbn:ANd9GcSoLquI2VzMDeFcLSenRim2TBnMuuZHBos4IJQJ3r2sNBQPwxnM5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398" y="3573016"/>
            <a:ext cx="4819650" cy="3209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2" cstate="print"/>
          <a:srcRect l="43115" t="47249" r="42710" b="36686"/>
          <a:stretch>
            <a:fillRect/>
          </a:stretch>
        </p:blipFill>
        <p:spPr bwMode="auto">
          <a:xfrm>
            <a:off x="121792" y="44624"/>
            <a:ext cx="457462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 l="27557" t="32130" r="27556" b="20621"/>
          <a:stretch>
            <a:fillRect/>
          </a:stretch>
        </p:blipFill>
        <p:spPr bwMode="auto">
          <a:xfrm>
            <a:off x="3275856" y="3212976"/>
            <a:ext cx="547260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2" cstate="print"/>
          <a:srcRect l="18309" t="17010" r="17904" b="6446"/>
          <a:stretch>
            <a:fillRect/>
          </a:stretch>
        </p:blipFill>
        <p:spPr bwMode="auto">
          <a:xfrm>
            <a:off x="827584" y="755703"/>
            <a:ext cx="7128792" cy="534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2" cstate="print"/>
          <a:srcRect l="25987" t="17010" r="17904" b="5501"/>
          <a:stretch>
            <a:fillRect/>
          </a:stretch>
        </p:blipFill>
        <p:spPr bwMode="auto">
          <a:xfrm>
            <a:off x="467544" y="102230"/>
            <a:ext cx="7524836" cy="6495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chicken_world_m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8112" y="1052736"/>
            <a:ext cx="7380312" cy="577549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59933" y="262389"/>
            <a:ext cx="50321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zh-TW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野雞分布 情形</a:t>
            </a:r>
            <a:r>
              <a:rPr kumimoji="1" lang="zh-TW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如下</a:t>
            </a:r>
            <a:r>
              <a:rPr kumimoji="1" lang="zh-TW" altLang="zh-TW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圖。 </a:t>
            </a:r>
            <a:endParaRPr lang="zh-TW" altLang="en-US" sz="36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 l="42524" t="35910" r="43301" b="24401"/>
          <a:stretch>
            <a:fillRect/>
          </a:stretch>
        </p:blipFill>
        <p:spPr bwMode="auto">
          <a:xfrm>
            <a:off x="107504" y="494674"/>
            <a:ext cx="3528392" cy="617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http://photo.fhl.net/img/animal/627.jpg"/>
          <p:cNvPicPr>
            <a:picLocks noChangeAspect="1" noChangeArrowheads="1"/>
          </p:cNvPicPr>
          <p:nvPr/>
        </p:nvPicPr>
        <p:blipFill>
          <a:blip r:embed="rId3" cstate="print"/>
          <a:srcRect l="11890" t="19825" r="13799" b="29952"/>
          <a:stretch>
            <a:fillRect/>
          </a:stretch>
        </p:blipFill>
        <p:spPr bwMode="auto">
          <a:xfrm>
            <a:off x="3707904" y="4223968"/>
            <a:ext cx="4968552" cy="2517400"/>
          </a:xfrm>
          <a:prstGeom prst="rect">
            <a:avLst/>
          </a:prstGeom>
          <a:noFill/>
        </p:spPr>
      </p:pic>
      <p:pic>
        <p:nvPicPr>
          <p:cNvPr id="4102" name="Picture 6" descr="http://images.plurk.com/3718820_f5826b5a787fef51aec2f986be3b19d8.jpg"/>
          <p:cNvPicPr>
            <a:picLocks noChangeAspect="1" noChangeArrowheads="1"/>
          </p:cNvPicPr>
          <p:nvPr/>
        </p:nvPicPr>
        <p:blipFill>
          <a:blip r:embed="rId4" cstate="print"/>
          <a:srcRect t="19521" b="5945"/>
          <a:stretch>
            <a:fillRect/>
          </a:stretch>
        </p:blipFill>
        <p:spPr bwMode="auto">
          <a:xfrm>
            <a:off x="4283968" y="266798"/>
            <a:ext cx="3840088" cy="38102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e.blog.xuite.net/e/1/0/3/24845369/blog_2241530/txt/44300259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83417"/>
            <a:ext cx="4844819" cy="3633615"/>
          </a:xfrm>
          <a:prstGeom prst="rect">
            <a:avLst/>
          </a:prstGeom>
          <a:noFill/>
        </p:spPr>
      </p:pic>
      <p:pic>
        <p:nvPicPr>
          <p:cNvPr id="66562" name="Picture 2" descr="http://www.lca.org.tw/sites/default/files/node/avot/3575.insert.5612.jpg"/>
          <p:cNvPicPr>
            <a:picLocks noChangeAspect="1" noChangeArrowheads="1"/>
          </p:cNvPicPr>
          <p:nvPr/>
        </p:nvPicPr>
        <p:blipFill>
          <a:blip r:embed="rId3" cstate="print"/>
          <a:srcRect l="10145" t="16732" r="13292"/>
          <a:stretch>
            <a:fillRect/>
          </a:stretch>
        </p:blipFill>
        <p:spPr bwMode="auto">
          <a:xfrm>
            <a:off x="179512" y="72008"/>
            <a:ext cx="4131808" cy="3356992"/>
          </a:xfrm>
          <a:prstGeom prst="rect">
            <a:avLst/>
          </a:prstGeom>
          <a:noFill/>
        </p:spPr>
      </p:pic>
      <p:pic>
        <p:nvPicPr>
          <p:cNvPr id="66564" name="Picture 4" descr="http://t2.gstatic.com/images?q=tbn:ANd9GcQTsPMl4Llxk7ivcnZmOyERpjdRvdLRtQdGauj1NT-9TJCNnKJKIA"/>
          <p:cNvPicPr>
            <a:picLocks noChangeAspect="1" noChangeArrowheads="1"/>
          </p:cNvPicPr>
          <p:nvPr/>
        </p:nvPicPr>
        <p:blipFill>
          <a:blip r:embed="rId4" cstate="print"/>
          <a:srcRect l="18900" t="5708" r="29441" b="6617"/>
          <a:stretch>
            <a:fillRect/>
          </a:stretch>
        </p:blipFill>
        <p:spPr bwMode="auto">
          <a:xfrm>
            <a:off x="2627784" y="2996952"/>
            <a:ext cx="2952328" cy="3816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funny-hen-chick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17565" y="1958541"/>
            <a:ext cx="4710819" cy="4710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圓角矩形圖說文字 5"/>
          <p:cNvSpPr/>
          <p:nvPr/>
        </p:nvSpPr>
        <p:spPr>
          <a:xfrm>
            <a:off x="467544" y="260648"/>
            <a:ext cx="4536504" cy="1800200"/>
          </a:xfrm>
          <a:prstGeom prst="wedgeRoundRectCallout">
            <a:avLst>
              <a:gd name="adj1" fmla="val 46881"/>
              <a:gd name="adj2" fmla="val 83135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有問題嗎？</a:t>
            </a:r>
            <a:endParaRPr lang="en-US" altLang="zh-TW" sz="4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ctr"/>
            <a:r>
              <a:rPr lang="zh-TW" altLang="en-US" sz="4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要勇敢問哦！</a:t>
            </a:r>
            <a:endParaRPr lang="zh-TW" altLang="en-US" sz="4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http://t0.gstatic.com/images?q=tbn:ANd9GcS3uYloioB1bODkExdJJVvhOdIkv5wIcR2b_H3PqUD89Hw-SiPJ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8764" y="0"/>
            <a:ext cx="4626471" cy="6441922"/>
          </a:xfrm>
          <a:prstGeom prst="rect">
            <a:avLst/>
          </a:prstGeom>
          <a:noFill/>
        </p:spPr>
      </p:pic>
      <p:sp>
        <p:nvSpPr>
          <p:cNvPr id="4" name="矩形 3"/>
          <p:cNvSpPr/>
          <p:nvPr/>
        </p:nvSpPr>
        <p:spPr>
          <a:xfrm>
            <a:off x="144016" y="6444044"/>
            <a:ext cx="8748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/>
              <a:t>http://www.authorstream.com/Presentation/chanpakon-1899354/</a:t>
            </a:r>
            <a:endParaRPr lang="zh-TW" alt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4.bp.blogspot.com/_NC7gnFjn5Bk/SuHD_ljOGXI/AAAAAAAAAHc/ngqh07d5vIE/s320/Chicken%2Bswea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55094"/>
            <a:ext cx="5544616" cy="63478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fora.mtv.ca/wp-content/uploads/2012/08/chicken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229" y="670384"/>
            <a:ext cx="8147541" cy="5517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dn.twentytwowords.com/wp-content/uploads/Priz-winning-Chickens-Bearded-Buff-Frizzle-Polish-Bantam-Hen-634x6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6744" y="28576"/>
            <a:ext cx="6768752" cy="67687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getlol.info/wp-content/uploads/2012/08/lol-co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260648"/>
            <a:ext cx="8055473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img2.timeinc.net/people/i/2012/pets/news/120709/tori-spelling-chicken-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64637"/>
            <a:ext cx="4896544" cy="6528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GreyJungleFow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1" y="4258095"/>
            <a:ext cx="3456385" cy="2483273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3" name="圖片 2" descr="red_jungle_fowl.jpg"/>
          <p:cNvPicPr>
            <a:picLocks noChangeAspect="1"/>
          </p:cNvPicPr>
          <p:nvPr/>
        </p:nvPicPr>
        <p:blipFill>
          <a:blip r:embed="rId4" cstate="print"/>
          <a:srcRect t="11544" b="13423"/>
          <a:stretch>
            <a:fillRect/>
          </a:stretch>
        </p:blipFill>
        <p:spPr>
          <a:xfrm>
            <a:off x="179512" y="858642"/>
            <a:ext cx="3456384" cy="2426342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4" name="矩形 3"/>
          <p:cNvSpPr/>
          <p:nvPr/>
        </p:nvSpPr>
        <p:spPr>
          <a:xfrm>
            <a:off x="252314" y="188640"/>
            <a:ext cx="56166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26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紅色叢林原雞  </a:t>
            </a:r>
            <a:r>
              <a:rPr kumimoji="1" lang="zh-TW" altLang="zh-TW" sz="26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(Red jungle</a:t>
            </a:r>
            <a:r>
              <a:rPr kumimoji="1" lang="zh-TW" altLang="en-US" sz="26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kumimoji="1" lang="zh-TW" altLang="zh-TW" sz="26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fowl)</a:t>
            </a:r>
            <a:endParaRPr lang="zh-TW" altLang="en-US" sz="260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520" y="3613448"/>
            <a:ext cx="56166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2600" dirty="0" smtClean="0">
                <a:solidFill>
                  <a:srgbClr val="626262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灰色叢林原雞  </a:t>
            </a:r>
            <a:r>
              <a:rPr kumimoji="1" lang="zh-TW" altLang="zh-TW" sz="2600" dirty="0" smtClean="0">
                <a:solidFill>
                  <a:srgbClr val="626262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(Gray </a:t>
            </a:r>
            <a:r>
              <a:rPr kumimoji="1" lang="zh-TW" altLang="zh-TW" sz="2600" dirty="0">
                <a:solidFill>
                  <a:srgbClr val="626262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jungle </a:t>
            </a:r>
            <a:r>
              <a:rPr kumimoji="1" lang="zh-TW" altLang="zh-TW" sz="2600" dirty="0" smtClean="0">
                <a:solidFill>
                  <a:srgbClr val="626262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fowl)</a:t>
            </a:r>
            <a:endParaRPr kumimoji="1" lang="zh-TW" altLang="en-US" sz="2600" dirty="0">
              <a:solidFill>
                <a:srgbClr val="626262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707904" y="836712"/>
            <a:ext cx="5112568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Bef>
                <a:spcPts val="600"/>
              </a:spcBef>
              <a:buClr>
                <a:srgbClr val="FF0000"/>
              </a:buClr>
              <a:buFont typeface="Arial" pitchFamily="34" charset="0"/>
              <a:buChar char="•"/>
            </a:pPr>
            <a:r>
              <a:rPr kumimoji="1" lang="zh-TW" altLang="en-US" sz="22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羽毛顏色呈</a:t>
            </a:r>
            <a:r>
              <a:rPr kumimoji="1" lang="zh-TW" altLang="en-US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紅褐色。</a:t>
            </a:r>
            <a:endParaRPr kumimoji="1" lang="en-US" altLang="zh-TW" sz="2200" dirty="0" smtClean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171450" indent="-171450" algn="just">
              <a:spcBef>
                <a:spcPts val="600"/>
              </a:spcBef>
              <a:buClr>
                <a:srgbClr val="FF0000"/>
              </a:buClr>
              <a:buFont typeface="Arial" pitchFamily="34" charset="0"/>
              <a:buChar char="•"/>
            </a:pPr>
            <a:r>
              <a:rPr kumimoji="1" lang="zh-TW" altLang="en-US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公雞</a:t>
            </a:r>
            <a:r>
              <a:rPr kumimoji="1" lang="zh-TW" altLang="en-US" sz="22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背部羽毛尖端尖銳如</a:t>
            </a:r>
            <a:r>
              <a:rPr kumimoji="1" lang="zh-TW" altLang="en-US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笹葉。</a:t>
            </a:r>
            <a:r>
              <a:rPr kumimoji="1" lang="zh-TW" altLang="en-US" sz="22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母雞呈黃褐色，並散佈小班稱為梨地班</a:t>
            </a:r>
            <a:r>
              <a:rPr kumimoji="1" lang="zh-TW" altLang="en-US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kumimoji="1" lang="en-US" altLang="zh-TW" sz="2200" dirty="0" smtClean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171450" indent="-171450" algn="just">
              <a:spcBef>
                <a:spcPts val="600"/>
              </a:spcBef>
              <a:buClr>
                <a:srgbClr val="FF0000"/>
              </a:buClr>
              <a:buFont typeface="Arial" pitchFamily="34" charset="0"/>
              <a:buChar char="•"/>
            </a:pPr>
            <a:r>
              <a:rPr kumimoji="1" lang="zh-TW" altLang="en-US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頸部</a:t>
            </a:r>
            <a:r>
              <a:rPr kumimoji="1" lang="zh-TW" altLang="en-US" sz="22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為橘 子色，腹部為淡黃色，由綿狀羽毛覆蓋</a:t>
            </a:r>
            <a:r>
              <a:rPr kumimoji="1" lang="zh-TW" altLang="en-US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kumimoji="1" lang="en-US" altLang="zh-TW" sz="2200" dirty="0" smtClean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171450" indent="-171450" algn="just">
              <a:spcBef>
                <a:spcPts val="600"/>
              </a:spcBef>
              <a:buClr>
                <a:srgbClr val="FF0000"/>
              </a:buClr>
              <a:buFont typeface="Arial" pitchFamily="34" charset="0"/>
              <a:buChar char="•"/>
            </a:pPr>
            <a:r>
              <a:rPr kumimoji="1" lang="zh-TW" altLang="en-US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公</a:t>
            </a:r>
            <a:r>
              <a:rPr kumimoji="1" lang="zh-TW" altLang="en-US" sz="22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母的腳均為鉛色，公雞腳距尖銳。 </a:t>
            </a:r>
          </a:p>
        </p:txBody>
      </p:sp>
      <p:sp>
        <p:nvSpPr>
          <p:cNvPr id="7" name="矩形 6"/>
          <p:cNvSpPr/>
          <p:nvPr/>
        </p:nvSpPr>
        <p:spPr>
          <a:xfrm>
            <a:off x="3851920" y="4077072"/>
            <a:ext cx="463851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</a:pPr>
            <a:r>
              <a:rPr kumimoji="1" lang="zh-TW" altLang="en-US" sz="22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公雞的羽</a:t>
            </a:r>
            <a:r>
              <a:rPr kumimoji="1" lang="zh-TW" altLang="en-US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色為灰色</a:t>
            </a:r>
            <a:r>
              <a:rPr kumimoji="1" lang="zh-TW" altLang="en-US" sz="22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，從頭到胸、背是具有軸班的灰色</a:t>
            </a:r>
            <a:r>
              <a:rPr kumimoji="1" lang="zh-TW" altLang="en-US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kumimoji="1" lang="en-US" altLang="zh-TW" sz="2200" dirty="0" smtClean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171450" indent="-171450" algn="just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</a:pPr>
            <a:r>
              <a:rPr kumimoji="1" lang="zh-TW" altLang="en-US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在</a:t>
            </a:r>
            <a:r>
              <a:rPr kumimoji="1" lang="zh-TW" altLang="en-US" sz="22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頸羽具有灰、黑及黃褐等三色</a:t>
            </a:r>
            <a:r>
              <a:rPr kumimoji="1" lang="zh-TW" altLang="en-US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班。</a:t>
            </a:r>
            <a:endParaRPr kumimoji="1" lang="en-US" altLang="zh-TW" sz="2200" dirty="0" smtClean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171450" indent="-171450" algn="just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</a:pPr>
            <a:r>
              <a:rPr kumimoji="1" lang="zh-TW" altLang="en-US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雞冠</a:t>
            </a:r>
            <a:r>
              <a:rPr kumimoji="1" lang="zh-TW" altLang="en-US" sz="22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和肉垂類似赤色野雞</a:t>
            </a:r>
            <a:r>
              <a:rPr kumimoji="1" lang="zh-TW" altLang="en-US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kumimoji="1" lang="en-US" altLang="zh-TW" sz="2200" dirty="0" smtClean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171450" indent="-171450" algn="just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</a:pPr>
            <a:r>
              <a:rPr kumimoji="1" lang="zh-TW" altLang="en-US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腳色</a:t>
            </a:r>
            <a:r>
              <a:rPr kumimoji="1" lang="zh-TW" altLang="en-US" sz="22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為淡紅色或淡黃色並略帶鉛色</a:t>
            </a:r>
            <a:r>
              <a:rPr kumimoji="1" lang="zh-TW" altLang="en-US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kumimoji="1" lang="en-US" altLang="zh-TW" sz="2200" dirty="0" smtClean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171450" indent="-171450" algn="just"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</a:pPr>
            <a:r>
              <a:rPr kumimoji="1" lang="zh-TW" altLang="en-US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雞</a:t>
            </a:r>
            <a:r>
              <a:rPr kumimoji="1" lang="zh-TW" altLang="en-US" sz="22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距與鈎爪均為鉛色。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Ceylon jungle fowl.JPG"/>
          <p:cNvPicPr>
            <a:picLocks noChangeAspect="1"/>
          </p:cNvPicPr>
          <p:nvPr/>
        </p:nvPicPr>
        <p:blipFill>
          <a:blip r:embed="rId3" cstate="print"/>
          <a:srcRect l="4940" t="18519" r="28373" b="14815"/>
          <a:stretch>
            <a:fillRect/>
          </a:stretch>
        </p:blipFill>
        <p:spPr>
          <a:xfrm>
            <a:off x="251520" y="677837"/>
            <a:ext cx="3816424" cy="2544283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3" name="圖片 2" descr="Green Junglefowl.jpg"/>
          <p:cNvPicPr>
            <a:picLocks noChangeAspect="1"/>
          </p:cNvPicPr>
          <p:nvPr/>
        </p:nvPicPr>
        <p:blipFill>
          <a:blip r:embed="rId4" cstate="print"/>
          <a:srcRect l="6346" t="16667" r="18925" b="9524"/>
          <a:stretch>
            <a:fillRect/>
          </a:stretch>
        </p:blipFill>
        <p:spPr>
          <a:xfrm>
            <a:off x="251519" y="4084527"/>
            <a:ext cx="3820859" cy="2520143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4" name="矩形 3"/>
          <p:cNvSpPr/>
          <p:nvPr/>
        </p:nvSpPr>
        <p:spPr>
          <a:xfrm>
            <a:off x="91058" y="90145"/>
            <a:ext cx="534503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2600" dirty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錫蘭叢林原</a:t>
            </a:r>
            <a:r>
              <a:rPr kumimoji="1" lang="zh-TW" altLang="en-US" sz="2600" dirty="0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雞  </a:t>
            </a:r>
            <a:r>
              <a:rPr kumimoji="1" lang="zh-TW" altLang="zh-TW" sz="2600" dirty="0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(Ceylon </a:t>
            </a:r>
            <a:r>
              <a:rPr kumimoji="1" lang="zh-TW" altLang="zh-TW" sz="2600" dirty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jungle fowl)</a:t>
            </a:r>
            <a:endParaRPr kumimoji="1" lang="zh-TW" altLang="en-US" sz="2600" dirty="0">
              <a:solidFill>
                <a:srgbClr val="0070C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2362" y="3368605"/>
            <a:ext cx="529208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2600" dirty="0">
                <a:solidFill>
                  <a:srgbClr val="00B05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綠色叢林原</a:t>
            </a:r>
            <a:r>
              <a:rPr kumimoji="1" lang="zh-TW" altLang="en-US" sz="2600" dirty="0" smtClean="0">
                <a:solidFill>
                  <a:srgbClr val="00B05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雞  </a:t>
            </a:r>
            <a:r>
              <a:rPr kumimoji="1" lang="zh-TW" altLang="zh-TW" sz="2600" dirty="0" smtClean="0">
                <a:solidFill>
                  <a:srgbClr val="00B05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(Green </a:t>
            </a:r>
            <a:r>
              <a:rPr kumimoji="1" lang="zh-TW" altLang="zh-TW" sz="2600" dirty="0">
                <a:solidFill>
                  <a:srgbClr val="00B05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jungle fowl)</a:t>
            </a:r>
            <a:endParaRPr kumimoji="1" lang="zh-TW" altLang="en-US" sz="2600" dirty="0">
              <a:solidFill>
                <a:srgbClr val="00B05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139952" y="643930"/>
            <a:ext cx="4752528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Bef>
                <a:spcPts val="600"/>
              </a:spcBef>
              <a:buClr>
                <a:srgbClr val="0070C0"/>
              </a:buClr>
              <a:buFont typeface="Arial" pitchFamily="34" charset="0"/>
              <a:buChar char="•"/>
            </a:pPr>
            <a:r>
              <a:rPr kumimoji="1" lang="zh-TW" altLang="en-US" sz="22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公雞的尾與翼羽毛均為黑色。</a:t>
            </a:r>
            <a:endParaRPr kumimoji="1" lang="en-US" altLang="zh-TW" sz="2200" dirty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171450" indent="-171450" algn="just">
              <a:spcBef>
                <a:spcPts val="600"/>
              </a:spcBef>
              <a:buClr>
                <a:srgbClr val="0070C0"/>
              </a:buClr>
              <a:buFont typeface="Arial" pitchFamily="34" charset="0"/>
              <a:buChar char="•"/>
            </a:pPr>
            <a:r>
              <a:rPr kumimoji="1" lang="zh-TW" altLang="en-US" sz="22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其他部位羽毛為橙褐色。</a:t>
            </a:r>
            <a:endParaRPr kumimoji="1" lang="en-US" altLang="zh-TW" sz="2200" dirty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171450" indent="-171450" algn="just">
              <a:spcBef>
                <a:spcPts val="600"/>
              </a:spcBef>
              <a:buClr>
                <a:srgbClr val="0070C0"/>
              </a:buClr>
              <a:buFont typeface="Arial" pitchFamily="34" charset="0"/>
              <a:buChar char="•"/>
            </a:pPr>
            <a:r>
              <a:rPr kumimoji="1" lang="zh-TW" altLang="en-US" sz="22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雞冠無切割刻度</a:t>
            </a:r>
            <a:r>
              <a:rPr kumimoji="1" lang="zh-TW" altLang="en-US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，中央</a:t>
            </a:r>
            <a:r>
              <a:rPr kumimoji="1" lang="zh-TW" altLang="en-US" sz="22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部分呈黃色。</a:t>
            </a:r>
            <a:endParaRPr kumimoji="1" lang="en-US" altLang="zh-TW" sz="2200" dirty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171450" indent="-171450" algn="just">
              <a:spcBef>
                <a:spcPts val="600"/>
              </a:spcBef>
              <a:buClr>
                <a:srgbClr val="0070C0"/>
              </a:buClr>
              <a:buFont typeface="Arial" pitchFamily="34" charset="0"/>
              <a:buChar char="•"/>
            </a:pPr>
            <a:r>
              <a:rPr kumimoji="1" lang="zh-TW" altLang="en-US" sz="22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有一對肉垂外，與一喉垂。 </a:t>
            </a:r>
            <a:endParaRPr kumimoji="1" lang="en-US" altLang="zh-TW" sz="2200" dirty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171450" indent="-171450" algn="just">
              <a:spcBef>
                <a:spcPts val="600"/>
              </a:spcBef>
              <a:buClr>
                <a:srgbClr val="0070C0"/>
              </a:buClr>
              <a:buFont typeface="Arial" pitchFamily="34" charset="0"/>
              <a:buChar char="•"/>
            </a:pPr>
            <a:r>
              <a:rPr kumimoji="1" lang="zh-TW" altLang="en-US" sz="22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腳色為淡紅色或淡黃色並略帶鉛色。</a:t>
            </a:r>
            <a:endParaRPr kumimoji="1" lang="en-US" altLang="zh-TW" sz="2200" dirty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171450" indent="-171450" algn="just">
              <a:spcBef>
                <a:spcPts val="600"/>
              </a:spcBef>
              <a:buClr>
                <a:srgbClr val="0070C0"/>
              </a:buClr>
              <a:buFont typeface="Arial" pitchFamily="34" charset="0"/>
              <a:buChar char="•"/>
            </a:pPr>
            <a:r>
              <a:rPr kumimoji="1" lang="zh-TW" altLang="en-US" sz="22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雞距與鈎爪均為鉛色。</a:t>
            </a:r>
          </a:p>
        </p:txBody>
      </p:sp>
      <p:sp>
        <p:nvSpPr>
          <p:cNvPr id="7" name="矩形 6"/>
          <p:cNvSpPr/>
          <p:nvPr/>
        </p:nvSpPr>
        <p:spPr>
          <a:xfrm>
            <a:off x="4067944" y="3832879"/>
            <a:ext cx="4820917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Clr>
                <a:srgbClr val="00B050"/>
              </a:buClr>
              <a:buFont typeface="Arial" pitchFamily="34" charset="0"/>
              <a:buChar char="•"/>
            </a:pPr>
            <a:r>
              <a:rPr kumimoji="1" lang="zh-TW" altLang="en-US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公雞身覆黑羽，發出</a:t>
            </a:r>
            <a:r>
              <a:rPr kumimoji="1" lang="zh-TW" altLang="en-US" sz="22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青紫色</a:t>
            </a:r>
            <a:r>
              <a:rPr kumimoji="1" lang="zh-TW" altLang="en-US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螢光。</a:t>
            </a:r>
            <a:r>
              <a:rPr kumimoji="1" lang="en-US" altLang="zh-TW" sz="22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kumimoji="1" lang="en-US" altLang="zh-TW" sz="22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kumimoji="1" lang="zh-TW" altLang="en-US" sz="22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肩部呈赤褐色，</a:t>
            </a:r>
            <a:r>
              <a:rPr kumimoji="1" lang="zh-TW" altLang="en-US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背為</a:t>
            </a:r>
            <a:r>
              <a:rPr kumimoji="1" lang="zh-TW" altLang="en-US" sz="22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淡橙色羽毛</a:t>
            </a:r>
            <a:r>
              <a:rPr kumimoji="1" lang="zh-TW" altLang="en-US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kumimoji="1" lang="en-US" altLang="zh-TW" sz="2200" dirty="0" smtClean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171450" indent="-171450">
              <a:spcBef>
                <a:spcPts val="600"/>
              </a:spcBef>
              <a:buClr>
                <a:srgbClr val="00B050"/>
              </a:buClr>
              <a:buFont typeface="Arial" pitchFamily="34" charset="0"/>
              <a:buChar char="•"/>
            </a:pPr>
            <a:r>
              <a:rPr kumimoji="1" lang="zh-TW" altLang="en-US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雞冠</a:t>
            </a:r>
            <a:r>
              <a:rPr kumimoji="1" lang="zh-TW" altLang="en-US" sz="22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無切割刻度，呈青紫色的淡紅色或淡黃色</a:t>
            </a:r>
            <a:r>
              <a:rPr kumimoji="1" lang="zh-TW" altLang="en-US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kumimoji="1" lang="en-US" altLang="zh-TW" sz="2200" dirty="0" smtClean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171450" indent="-171450">
              <a:spcBef>
                <a:spcPts val="600"/>
              </a:spcBef>
              <a:buClr>
                <a:srgbClr val="00B050"/>
              </a:buClr>
              <a:buFont typeface="Arial" pitchFamily="34" charset="0"/>
              <a:buChar char="•"/>
            </a:pPr>
            <a:r>
              <a:rPr kumimoji="1" lang="zh-TW" altLang="en-US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有</a:t>
            </a:r>
            <a:r>
              <a:rPr kumimoji="1" lang="zh-TW" altLang="en-US" sz="22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一片肉垂，其前半雞冠的顏色相同，後半部分呈黃色</a:t>
            </a:r>
            <a:r>
              <a:rPr kumimoji="1" lang="zh-TW" altLang="en-US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kumimoji="1" lang="en-US" altLang="zh-TW" sz="2200" dirty="0" smtClean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171450" indent="-171450">
              <a:spcBef>
                <a:spcPts val="600"/>
              </a:spcBef>
              <a:buClr>
                <a:srgbClr val="00B050"/>
              </a:buClr>
              <a:buFont typeface="Arial" pitchFamily="34" charset="0"/>
              <a:buChar char="•"/>
            </a:pPr>
            <a:r>
              <a:rPr kumimoji="1" lang="zh-TW" altLang="en-US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腳色</a:t>
            </a:r>
            <a:r>
              <a:rPr kumimoji="1" lang="zh-TW" altLang="en-US" sz="22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為</a:t>
            </a:r>
            <a:r>
              <a:rPr kumimoji="1" lang="zh-TW" altLang="en-US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淡紅或</a:t>
            </a:r>
            <a:r>
              <a:rPr kumimoji="1" lang="zh-TW" altLang="en-US" sz="2200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淡黃色並略帶鉛色</a:t>
            </a:r>
            <a:r>
              <a:rPr kumimoji="1" lang="zh-TW" altLang="en-US" sz="2200" dirty="0" smtClean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kumimoji="1" lang="en-US" altLang="zh-TW" sz="2200" dirty="0" smtClean="0">
              <a:solidFill>
                <a:prstClr val="black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080296" y="188640"/>
            <a:ext cx="4968552" cy="1200329"/>
          </a:xfrm>
          <a:prstGeom prst="rect">
            <a:avLst/>
          </a:prstGeom>
          <a:solidFill>
            <a:srgbClr val="6600CC">
              <a:alpha val="27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7200" dirty="0" smtClean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台灣土雞</a:t>
            </a:r>
            <a:endParaRPr lang="zh-TW" altLang="en-US" sz="7200" dirty="0">
              <a:solidFill>
                <a:schemeClr val="dk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23528" y="1628800"/>
            <a:ext cx="8352928" cy="447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台灣現有的肉用雞大約可分為</a:t>
            </a:r>
            <a:r>
              <a:rPr lang="zh-TW" altLang="en-US" sz="24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白肉雞、仿土雞與土雞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三種。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357188" marR="0" lvl="0" indent="-3571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SzTx/>
              <a:buBlip>
                <a:blip r:embed="rId2"/>
              </a:buBlip>
              <a:tabLst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白肉雞是主要是由歐美國際性大育種公司所育成的，經由原源種雞場、種雞場而肉雞場等生產系列所生產出來最有效率的雞種。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357188" marR="0" lvl="0" indent="-3571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SzTx/>
              <a:buBlip>
                <a:blip r:embed="rId2"/>
              </a:buBlip>
              <a:tabLst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仿土雞 與土雞則是國內種雞場自行交配出來的雞種，因都具有非白色的羽毛所 以統稱</a:t>
            </a:r>
            <a:r>
              <a:rPr lang="zh-TW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『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有色雞</a:t>
            </a:r>
            <a:r>
              <a:rPr lang="zh-TW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』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以別於</a:t>
            </a:r>
            <a:r>
              <a:rPr lang="zh-TW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『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白肉雞</a:t>
            </a:r>
            <a:r>
              <a:rPr lang="zh-TW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』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357188" lvl="0" indent="-357188" fontAlgn="base">
              <a:spcBef>
                <a:spcPts val="12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Blip>
                <a:blip r:embed="rId2"/>
              </a:buBlip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國立中興大學自民國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71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年起，從全省各地區蒐尋這類土雞，目前共蒐集保育</a:t>
            </a:r>
            <a:r>
              <a:rPr lang="zh-TW" altLang="en-US" sz="24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新竹縣關西鎮、苗栗縣峨眉鄉、嘉義縣竹崎鄉、高雄縣內門鄉、南投縣信義鄉、台東縣富源鄉與福建省金門縣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等七地區土雞。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8" y="476672"/>
            <a:ext cx="8424936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fontAlgn="base">
              <a:spcBef>
                <a:spcPts val="12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Blip>
                <a:blip r:embed="rId2"/>
              </a:buBlip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土雞並不是一個品種，而只是養雞界、雞販與消費者對本省一類雞隻的稱呼。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357188" indent="-357188" fontAlgn="base">
              <a:spcBef>
                <a:spcPts val="12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Blip>
                <a:blip r:embed="rId2"/>
              </a:buBlip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「土雞」通常是具有大而直立的單冠、金黃至紅色或其他花色（一般以金黃為多）的羽毛、鉛色的腳脛，而最重要的是 要有性成熟的外表才可上市。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357188" indent="-357188" fontAlgn="base">
              <a:spcBef>
                <a:spcPts val="12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Blip>
                <a:blip r:embed="rId2"/>
              </a:buBlip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仿土雞者通常體型較土雞為大，羽色原來多數為黑色，目前則多具紅羽只是色澤比土雞為深；腳脛顏色則無一定標準，黑色居多，但也夾雜有黃色、白色或綠色腳脛。仿土雞在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12-13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週齡以前未達性成熟就出售，雞冠也較土雞為小。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dirty="0" smtClean="0"/>
          </a:p>
        </p:txBody>
      </p:sp>
      <p:pic>
        <p:nvPicPr>
          <p:cNvPr id="7" name="圖片 6" descr="Cow-and-Chicken-cartoons-2613101-341-275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302" t="29382"/>
          <a:stretch>
            <a:fillRect/>
          </a:stretch>
        </p:blipFill>
        <p:spPr>
          <a:xfrm>
            <a:off x="251520" y="4347046"/>
            <a:ext cx="1589286" cy="2466330"/>
          </a:xfrm>
          <a:prstGeom prst="rect">
            <a:avLst/>
          </a:prstGeom>
        </p:spPr>
      </p:pic>
      <p:pic>
        <p:nvPicPr>
          <p:cNvPr id="8" name="圖片 7" descr="Cow-and-Chicken-cartoons-2613101-341-275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302" t="29382"/>
          <a:stretch>
            <a:fillRect/>
          </a:stretch>
        </p:blipFill>
        <p:spPr>
          <a:xfrm flipH="1">
            <a:off x="1763688" y="4343276"/>
            <a:ext cx="1589286" cy="2466330"/>
          </a:xfrm>
          <a:prstGeom prst="rect">
            <a:avLst/>
          </a:prstGeom>
        </p:spPr>
      </p:pic>
      <p:pic>
        <p:nvPicPr>
          <p:cNvPr id="9" name="圖片 8" descr="Cow-and-Chicken-cartoons-2613101-341-275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302" t="29382"/>
          <a:stretch>
            <a:fillRect/>
          </a:stretch>
        </p:blipFill>
        <p:spPr>
          <a:xfrm>
            <a:off x="3270746" y="4328988"/>
            <a:ext cx="1589286" cy="2466330"/>
          </a:xfrm>
          <a:prstGeom prst="rect">
            <a:avLst/>
          </a:prstGeom>
        </p:spPr>
      </p:pic>
      <p:pic>
        <p:nvPicPr>
          <p:cNvPr id="10" name="圖片 9" descr="Cow-and-Chicken-cartoons-2613101-341-275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302" t="29382"/>
          <a:stretch>
            <a:fillRect/>
          </a:stretch>
        </p:blipFill>
        <p:spPr>
          <a:xfrm flipH="1">
            <a:off x="4782914" y="4325218"/>
            <a:ext cx="1589286" cy="246633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Erh-Mei 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0"/>
            <a:ext cx="4050794" cy="3809524"/>
          </a:xfrm>
          <a:prstGeom prst="rect">
            <a:avLst/>
          </a:prstGeom>
        </p:spPr>
      </p:pic>
      <p:pic>
        <p:nvPicPr>
          <p:cNvPr id="9" name="圖片 8" descr="Ju-Chi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932040" y="0"/>
            <a:ext cx="3384376" cy="407253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51520" y="3789040"/>
            <a:ext cx="432048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fontAlgn="base">
              <a:spcBef>
                <a:spcPts val="12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Blip>
                <a:blip r:embed="rId4"/>
              </a:buBlip>
            </a:pPr>
            <a:r>
              <a:rPr lang="zh-TW" altLang="en-US" sz="24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關西與峨眉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因為客家人聚居地區，因習俗喜好大體型雞隻，因此體型均較大。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357188" indent="-357188" fontAlgn="base">
              <a:spcBef>
                <a:spcPts val="12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Blip>
                <a:blip r:embed="rId4"/>
              </a:buBlip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關西蒐集之土雞為單冠紅羽。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357188" indent="-357188" fontAlgn="base">
              <a:spcBef>
                <a:spcPts val="12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Blip>
                <a:blip r:embed="rId4"/>
              </a:buBlip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峨眉地區卻為核桃冠、棕色羽、眉骨寬、喙 勾厚、腳脛長且體型直立類似鬥雞。</a:t>
            </a:r>
          </a:p>
        </p:txBody>
      </p:sp>
      <p:sp>
        <p:nvSpPr>
          <p:cNvPr id="12" name="矩形 11"/>
          <p:cNvSpPr/>
          <p:nvPr/>
        </p:nvSpPr>
        <p:spPr>
          <a:xfrm>
            <a:off x="4644008" y="3774752"/>
            <a:ext cx="396044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fontAlgn="base">
              <a:spcBef>
                <a:spcPts val="12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Blip>
                <a:blip r:embed="rId4"/>
              </a:buBlip>
            </a:pPr>
            <a:r>
              <a:rPr lang="zh-TW" altLang="en-US" sz="2400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竹崎土雞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羽色較深，不是黑色就是 深紅色。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357188" indent="-357188" fontAlgn="base">
              <a:spcBef>
                <a:spcPts val="12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Blip>
                <a:blip r:embed="rId4"/>
              </a:buBlip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其中有些雞隻帶有類似烏骨雞的黑肉特徵，其腳脛較為短細。 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壁窗">
  <a:themeElements>
    <a:clrScheme name="壁窗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壁窗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壁窗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472</TotalTime>
  <Words>2440</Words>
  <Application>Microsoft Office PowerPoint</Application>
  <PresentationFormat>如螢幕大小 (4:3)</PresentationFormat>
  <Paragraphs>200</Paragraphs>
  <Slides>48</Slides>
  <Notes>4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48</vt:i4>
      </vt:variant>
    </vt:vector>
  </HeadingPairs>
  <TitlesOfParts>
    <vt:vector size="49" baseType="lpstr">
      <vt:lpstr>壁窗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投影片 39</vt:lpstr>
      <vt:lpstr>投影片 40</vt:lpstr>
      <vt:lpstr>投影片 41</vt:lpstr>
      <vt:lpstr>投影片 42</vt:lpstr>
      <vt:lpstr>投影片 43</vt:lpstr>
      <vt:lpstr>投影片 44</vt:lpstr>
      <vt:lpstr>投影片 45</vt:lpstr>
      <vt:lpstr>投影片 46</vt:lpstr>
      <vt:lpstr>投影片 47</vt:lpstr>
      <vt:lpstr>投影片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user</cp:lastModifiedBy>
  <cp:revision>26</cp:revision>
  <dcterms:created xsi:type="dcterms:W3CDTF">2013-04-25T15:37:05Z</dcterms:created>
  <dcterms:modified xsi:type="dcterms:W3CDTF">2013-10-22T05:51:26Z</dcterms:modified>
</cp:coreProperties>
</file>