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diagrams/drawing3.xml" ContentType="application/vnd.ms-office.drawingml.diagramDrawing+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diagrams/quickStyle3.xml" ContentType="application/vnd.openxmlformats-officedocument.drawingml.diagramStyl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Default Extension="emf" ContentType="image/x-emf"/>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s/slide89.xml" ContentType="application/vnd.openxmlformats-officedocument.presentationml.slide+xml"/>
  <Override PartName="/ppt/diagrams/data3.xml" ContentType="application/vnd.openxmlformats-officedocument.drawingml.diagramData+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diagrams/layout3.xml" ContentType="application/vnd.openxmlformats-officedocument.drawingml.diagramLayout+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diagrams/colors2.xml" ContentType="application/vnd.openxmlformats-officedocument.drawingml.diagramColors+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diagrams/quickStyle1.xml" ContentType="application/vnd.openxmlformats-officedocument.drawingml.diagramStyl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84" r:id="rId1"/>
  </p:sldMasterIdLst>
  <p:notesMasterIdLst>
    <p:notesMasterId r:id="rId96"/>
  </p:notesMasterIdLst>
  <p:handoutMasterIdLst>
    <p:handoutMasterId r:id="rId97"/>
  </p:handoutMasterIdLst>
  <p:sldIdLst>
    <p:sldId id="487" r:id="rId2"/>
    <p:sldId id="693" r:id="rId3"/>
    <p:sldId id="378" r:id="rId4"/>
    <p:sldId id="400" r:id="rId5"/>
    <p:sldId id="542" r:id="rId6"/>
    <p:sldId id="547" r:id="rId7"/>
    <p:sldId id="550" r:id="rId8"/>
    <p:sldId id="394" r:id="rId9"/>
    <p:sldId id="532" r:id="rId10"/>
    <p:sldId id="553" r:id="rId11"/>
    <p:sldId id="551" r:id="rId12"/>
    <p:sldId id="555" r:id="rId13"/>
    <p:sldId id="562" r:id="rId14"/>
    <p:sldId id="694" r:id="rId15"/>
    <p:sldId id="565" r:id="rId16"/>
    <p:sldId id="566" r:id="rId17"/>
    <p:sldId id="567" r:id="rId18"/>
    <p:sldId id="568" r:id="rId19"/>
    <p:sldId id="569" r:id="rId20"/>
    <p:sldId id="570" r:id="rId21"/>
    <p:sldId id="571" r:id="rId22"/>
    <p:sldId id="572" r:id="rId23"/>
    <p:sldId id="573" r:id="rId24"/>
    <p:sldId id="574" r:id="rId25"/>
    <p:sldId id="577" r:id="rId26"/>
    <p:sldId id="578" r:id="rId27"/>
    <p:sldId id="579" r:id="rId28"/>
    <p:sldId id="580" r:id="rId29"/>
    <p:sldId id="583" r:id="rId30"/>
    <p:sldId id="584" r:id="rId31"/>
    <p:sldId id="585" r:id="rId32"/>
    <p:sldId id="586" r:id="rId33"/>
    <p:sldId id="698" r:id="rId34"/>
    <p:sldId id="701" r:id="rId35"/>
    <p:sldId id="703" r:id="rId36"/>
    <p:sldId id="590" r:id="rId37"/>
    <p:sldId id="591" r:id="rId38"/>
    <p:sldId id="592" r:id="rId39"/>
    <p:sldId id="593" r:id="rId40"/>
    <p:sldId id="595" r:id="rId41"/>
    <p:sldId id="597" r:id="rId42"/>
    <p:sldId id="598" r:id="rId43"/>
    <p:sldId id="599" r:id="rId44"/>
    <p:sldId id="600" r:id="rId45"/>
    <p:sldId id="601" r:id="rId46"/>
    <p:sldId id="602" r:id="rId47"/>
    <p:sldId id="605" r:id="rId48"/>
    <p:sldId id="606" r:id="rId49"/>
    <p:sldId id="704" r:id="rId50"/>
    <p:sldId id="611" r:id="rId51"/>
    <p:sldId id="612" r:id="rId52"/>
    <p:sldId id="613" r:id="rId53"/>
    <p:sldId id="614" r:id="rId54"/>
    <p:sldId id="615" r:id="rId55"/>
    <p:sldId id="616" r:id="rId56"/>
    <p:sldId id="617" r:id="rId57"/>
    <p:sldId id="618" r:id="rId58"/>
    <p:sldId id="619" r:id="rId59"/>
    <p:sldId id="620" r:id="rId60"/>
    <p:sldId id="621" r:id="rId61"/>
    <p:sldId id="705" r:id="rId62"/>
    <p:sldId id="625" r:id="rId63"/>
    <p:sldId id="626" r:id="rId64"/>
    <p:sldId id="627" r:id="rId65"/>
    <p:sldId id="628" r:id="rId66"/>
    <p:sldId id="629" r:id="rId67"/>
    <p:sldId id="631" r:id="rId68"/>
    <p:sldId id="632" r:id="rId69"/>
    <p:sldId id="634" r:id="rId70"/>
    <p:sldId id="639" r:id="rId71"/>
    <p:sldId id="640" r:id="rId72"/>
    <p:sldId id="641" r:id="rId73"/>
    <p:sldId id="642" r:id="rId74"/>
    <p:sldId id="643" r:id="rId75"/>
    <p:sldId id="645" r:id="rId76"/>
    <p:sldId id="648" r:id="rId77"/>
    <p:sldId id="650" r:id="rId78"/>
    <p:sldId id="652" r:id="rId79"/>
    <p:sldId id="706" r:id="rId80"/>
    <p:sldId id="660" r:id="rId81"/>
    <p:sldId id="661" r:id="rId82"/>
    <p:sldId id="662" r:id="rId83"/>
    <p:sldId id="663" r:id="rId84"/>
    <p:sldId id="665" r:id="rId85"/>
    <p:sldId id="666" r:id="rId86"/>
    <p:sldId id="667" r:id="rId87"/>
    <p:sldId id="668" r:id="rId88"/>
    <p:sldId id="669" r:id="rId89"/>
    <p:sldId id="671" r:id="rId90"/>
    <p:sldId id="672" r:id="rId91"/>
    <p:sldId id="673" r:id="rId92"/>
    <p:sldId id="674" r:id="rId93"/>
    <p:sldId id="675" r:id="rId94"/>
    <p:sldId id="677" r:id="rId95"/>
  </p:sldIdLst>
  <p:sldSz cx="9144000" cy="6858000" type="screen4x3"/>
  <p:notesSz cx="6797675" cy="9926638"/>
  <p:defaultTextStyle>
    <a:defPPr>
      <a:defRPr lang="zh-TW"/>
    </a:defPPr>
    <a:lvl1pPr algn="l" rtl="0" eaLnBrk="0" fontAlgn="base" hangingPunct="0">
      <a:spcBef>
        <a:spcPct val="0"/>
      </a:spcBef>
      <a:spcAft>
        <a:spcPct val="0"/>
      </a:spcAft>
      <a:defRPr kumimoji="1" sz="2000" kern="1200">
        <a:solidFill>
          <a:srgbClr val="0000FF"/>
        </a:solidFill>
        <a:latin typeface="Tahoma" pitchFamily="34" charset="0"/>
        <a:ea typeface="標楷體" pitchFamily="65" charset="-120"/>
        <a:cs typeface="+mn-cs"/>
      </a:defRPr>
    </a:lvl1pPr>
    <a:lvl2pPr marL="457200" algn="l" rtl="0" eaLnBrk="0" fontAlgn="base" hangingPunct="0">
      <a:spcBef>
        <a:spcPct val="0"/>
      </a:spcBef>
      <a:spcAft>
        <a:spcPct val="0"/>
      </a:spcAft>
      <a:defRPr kumimoji="1" sz="2000" kern="1200">
        <a:solidFill>
          <a:srgbClr val="0000FF"/>
        </a:solidFill>
        <a:latin typeface="Tahoma" pitchFamily="34" charset="0"/>
        <a:ea typeface="標楷體" pitchFamily="65" charset="-120"/>
        <a:cs typeface="+mn-cs"/>
      </a:defRPr>
    </a:lvl2pPr>
    <a:lvl3pPr marL="914400" algn="l" rtl="0" eaLnBrk="0" fontAlgn="base" hangingPunct="0">
      <a:spcBef>
        <a:spcPct val="0"/>
      </a:spcBef>
      <a:spcAft>
        <a:spcPct val="0"/>
      </a:spcAft>
      <a:defRPr kumimoji="1" sz="2000" kern="1200">
        <a:solidFill>
          <a:srgbClr val="0000FF"/>
        </a:solidFill>
        <a:latin typeface="Tahoma" pitchFamily="34" charset="0"/>
        <a:ea typeface="標楷體" pitchFamily="65" charset="-120"/>
        <a:cs typeface="+mn-cs"/>
      </a:defRPr>
    </a:lvl3pPr>
    <a:lvl4pPr marL="1371600" algn="l" rtl="0" eaLnBrk="0" fontAlgn="base" hangingPunct="0">
      <a:spcBef>
        <a:spcPct val="0"/>
      </a:spcBef>
      <a:spcAft>
        <a:spcPct val="0"/>
      </a:spcAft>
      <a:defRPr kumimoji="1" sz="2000" kern="1200">
        <a:solidFill>
          <a:srgbClr val="0000FF"/>
        </a:solidFill>
        <a:latin typeface="Tahoma" pitchFamily="34" charset="0"/>
        <a:ea typeface="標楷體" pitchFamily="65" charset="-120"/>
        <a:cs typeface="+mn-cs"/>
      </a:defRPr>
    </a:lvl4pPr>
    <a:lvl5pPr marL="1828800" algn="l" rtl="0" eaLnBrk="0" fontAlgn="base" hangingPunct="0">
      <a:spcBef>
        <a:spcPct val="0"/>
      </a:spcBef>
      <a:spcAft>
        <a:spcPct val="0"/>
      </a:spcAft>
      <a:defRPr kumimoji="1" sz="2000" kern="1200">
        <a:solidFill>
          <a:srgbClr val="0000FF"/>
        </a:solidFill>
        <a:latin typeface="Tahoma" pitchFamily="34" charset="0"/>
        <a:ea typeface="標楷體" pitchFamily="65" charset="-120"/>
        <a:cs typeface="+mn-cs"/>
      </a:defRPr>
    </a:lvl5pPr>
    <a:lvl6pPr marL="2286000" algn="l" defTabSz="914400" rtl="0" eaLnBrk="1" latinLnBrk="0" hangingPunct="1">
      <a:defRPr kumimoji="1" sz="2000" kern="1200">
        <a:solidFill>
          <a:srgbClr val="0000FF"/>
        </a:solidFill>
        <a:latin typeface="Tahoma" pitchFamily="34" charset="0"/>
        <a:ea typeface="標楷體" pitchFamily="65" charset="-120"/>
        <a:cs typeface="+mn-cs"/>
      </a:defRPr>
    </a:lvl6pPr>
    <a:lvl7pPr marL="2743200" algn="l" defTabSz="914400" rtl="0" eaLnBrk="1" latinLnBrk="0" hangingPunct="1">
      <a:defRPr kumimoji="1" sz="2000" kern="1200">
        <a:solidFill>
          <a:srgbClr val="0000FF"/>
        </a:solidFill>
        <a:latin typeface="Tahoma" pitchFamily="34" charset="0"/>
        <a:ea typeface="標楷體" pitchFamily="65" charset="-120"/>
        <a:cs typeface="+mn-cs"/>
      </a:defRPr>
    </a:lvl7pPr>
    <a:lvl8pPr marL="3200400" algn="l" defTabSz="914400" rtl="0" eaLnBrk="1" latinLnBrk="0" hangingPunct="1">
      <a:defRPr kumimoji="1" sz="2000" kern="1200">
        <a:solidFill>
          <a:srgbClr val="0000FF"/>
        </a:solidFill>
        <a:latin typeface="Tahoma" pitchFamily="34" charset="0"/>
        <a:ea typeface="標楷體" pitchFamily="65" charset="-120"/>
        <a:cs typeface="+mn-cs"/>
      </a:defRPr>
    </a:lvl8pPr>
    <a:lvl9pPr marL="3657600" algn="l" defTabSz="914400" rtl="0" eaLnBrk="1" latinLnBrk="0" hangingPunct="1">
      <a:defRPr kumimoji="1" sz="2000" kern="1200">
        <a:solidFill>
          <a:srgbClr val="0000FF"/>
        </a:solidFill>
        <a:latin typeface="Tahoma" pitchFamily="34" charset="0"/>
        <a:ea typeface="標楷體" pitchFamily="65"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8F070"/>
    <a:srgbClr val="FF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82" autoAdjust="0"/>
    <p:restoredTop sz="95065" autoAdjust="0"/>
  </p:normalViewPr>
  <p:slideViewPr>
    <p:cSldViewPr>
      <p:cViewPr varScale="1">
        <p:scale>
          <a:sx n="85" d="100"/>
          <a:sy n="85" d="100"/>
        </p:scale>
        <p:origin x="-126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10CB1D-E246-4FEE-BA26-7A73F07BBC59}" type="doc">
      <dgm:prSet loTypeId="urn:microsoft.com/office/officeart/2005/8/layout/hProcess11" loCatId="process" qsTypeId="urn:microsoft.com/office/officeart/2005/8/quickstyle/simple2" qsCatId="simple" csTypeId="urn:microsoft.com/office/officeart/2005/8/colors/colorful1#1" csCatId="colorful" phldr="1"/>
      <dgm:spPr/>
      <dgm:t>
        <a:bodyPr/>
        <a:lstStyle/>
        <a:p>
          <a:endParaRPr lang="zh-TW" altLang="en-US"/>
        </a:p>
      </dgm:t>
    </dgm:pt>
    <dgm:pt modelId="{66F4B983-331C-481F-AFEA-74553793F69F}">
      <dgm:prSet phldrT="[文字]" custT="1"/>
      <dgm:spPr/>
      <dgm:t>
        <a:bodyPr/>
        <a:lstStyle/>
        <a:p>
          <a:r>
            <a:rPr lang="zh-TW" altLang="en-US" sz="2400" dirty="0"/>
            <a:t>先降優存</a:t>
          </a:r>
        </a:p>
        <a:p>
          <a:r>
            <a:rPr lang="en-US" altLang="zh-TW" sz="2400" dirty="0"/>
            <a:t>(</a:t>
          </a:r>
          <a:r>
            <a:rPr lang="zh-TW" altLang="en-US" sz="2400" dirty="0"/>
            <a:t>先採均薪</a:t>
          </a:r>
          <a:r>
            <a:rPr lang="en-US" altLang="zh-TW" sz="2400" dirty="0"/>
            <a:t>)</a:t>
          </a:r>
          <a:endParaRPr lang="zh-TW" altLang="en-US" sz="2400" dirty="0"/>
        </a:p>
      </dgm:t>
    </dgm:pt>
    <dgm:pt modelId="{DC890BFB-00F6-41BB-81DD-178677C464DA}" type="parTrans" cxnId="{4547DE87-E075-41EF-B53E-5ACCF4102479}">
      <dgm:prSet/>
      <dgm:spPr/>
      <dgm:t>
        <a:bodyPr/>
        <a:lstStyle/>
        <a:p>
          <a:endParaRPr lang="zh-TW" altLang="en-US"/>
        </a:p>
      </dgm:t>
    </dgm:pt>
    <dgm:pt modelId="{DC74C3ED-ADB0-4D1E-83F5-6D923A01A452}" type="sibTrans" cxnId="{4547DE87-E075-41EF-B53E-5ACCF4102479}">
      <dgm:prSet/>
      <dgm:spPr/>
      <dgm:t>
        <a:bodyPr/>
        <a:lstStyle/>
        <a:p>
          <a:endParaRPr lang="zh-TW" altLang="en-US"/>
        </a:p>
      </dgm:t>
    </dgm:pt>
    <dgm:pt modelId="{7C96AEDF-B051-4E09-9774-EB041B85A855}">
      <dgm:prSet phldrT="[文字]" custT="1">
        <dgm:style>
          <a:lnRef idx="1">
            <a:schemeClr val="accent6"/>
          </a:lnRef>
          <a:fillRef idx="2">
            <a:schemeClr val="accent6"/>
          </a:fillRef>
          <a:effectRef idx="1">
            <a:schemeClr val="accent6"/>
          </a:effectRef>
          <a:fontRef idx="minor">
            <a:schemeClr val="dk1"/>
          </a:fontRef>
        </dgm:style>
      </dgm:prSet>
      <dgm:spPr>
        <a:noFill/>
      </dgm:spPr>
      <dgm:t>
        <a:bodyPr/>
        <a:lstStyle/>
        <a:p>
          <a:pPr algn="l">
            <a:spcAft>
              <a:spcPct val="35000"/>
            </a:spcAft>
          </a:pPr>
          <a:r>
            <a:rPr lang="zh-TW" altLang="en-US" sz="2400" dirty="0">
              <a:solidFill>
                <a:srgbClr val="0000FF"/>
              </a:solidFill>
            </a:rPr>
            <a:t>仍高於替代率上限者，再降至替代率上限金額</a:t>
          </a:r>
          <a:endParaRPr lang="en-US" altLang="zh-TW" sz="2400" dirty="0">
            <a:solidFill>
              <a:srgbClr val="0000FF"/>
            </a:solidFill>
          </a:endParaRPr>
        </a:p>
        <a:p>
          <a:pPr algn="ctr">
            <a:spcAft>
              <a:spcPct val="35000"/>
            </a:spcAft>
          </a:pPr>
          <a:endParaRPr lang="en-US" altLang="zh-TW" sz="2400" dirty="0"/>
        </a:p>
        <a:p>
          <a:pPr algn="ctr">
            <a:spcAft>
              <a:spcPct val="35000"/>
            </a:spcAft>
          </a:pPr>
          <a:endParaRPr lang="en-US" altLang="zh-TW" sz="2000" dirty="0"/>
        </a:p>
        <a:p>
          <a:pPr algn="l">
            <a:spcAft>
              <a:spcPts val="0"/>
            </a:spcAft>
          </a:pPr>
          <a:endParaRPr lang="en-US" altLang="zh-TW" sz="2000" dirty="0">
            <a:latin typeface="+mj-ea"/>
            <a:ea typeface="+mj-ea"/>
          </a:endParaRPr>
        </a:p>
      </dgm:t>
    </dgm:pt>
    <dgm:pt modelId="{E3CA2304-451E-4700-92E3-84CFDAA15474}" type="parTrans" cxnId="{AFDEF487-5D01-496C-AB58-BA9EE723ED55}">
      <dgm:prSet/>
      <dgm:spPr/>
      <dgm:t>
        <a:bodyPr/>
        <a:lstStyle/>
        <a:p>
          <a:endParaRPr lang="zh-TW" altLang="en-US"/>
        </a:p>
      </dgm:t>
    </dgm:pt>
    <dgm:pt modelId="{B6441283-9544-4C6C-AE50-5E4FADC21FFE}" type="sibTrans" cxnId="{AFDEF487-5D01-496C-AB58-BA9EE723ED55}">
      <dgm:prSet/>
      <dgm:spPr/>
      <dgm:t>
        <a:bodyPr/>
        <a:lstStyle/>
        <a:p>
          <a:endParaRPr lang="zh-TW" altLang="en-US"/>
        </a:p>
      </dgm:t>
    </dgm:pt>
    <dgm:pt modelId="{E7FA16C1-07FD-4E2F-B399-4B33771E2C68}">
      <dgm:prSet phldrT="[文字]" custT="1"/>
      <dgm:spPr/>
      <dgm:t>
        <a:bodyPr/>
        <a:lstStyle/>
        <a:p>
          <a:pPr algn="l"/>
          <a:r>
            <a:rPr lang="zh-TW" altLang="en-US" sz="2400" dirty="0"/>
            <a:t>低於或等於替代率上限者，直接支領該金額</a:t>
          </a:r>
        </a:p>
      </dgm:t>
    </dgm:pt>
    <dgm:pt modelId="{DC9E0BF1-49BA-4E6D-9C36-0C7DFBCF1004}" type="parTrans" cxnId="{1BC2DFB3-D7FA-459D-9967-76CD16EC47CA}">
      <dgm:prSet/>
      <dgm:spPr/>
      <dgm:t>
        <a:bodyPr/>
        <a:lstStyle/>
        <a:p>
          <a:endParaRPr lang="zh-TW" altLang="en-US"/>
        </a:p>
      </dgm:t>
    </dgm:pt>
    <dgm:pt modelId="{40EB4EA5-0498-4C9F-BD54-7D4FF3A80FAB}" type="sibTrans" cxnId="{1BC2DFB3-D7FA-459D-9967-76CD16EC47CA}">
      <dgm:prSet/>
      <dgm:spPr/>
      <dgm:t>
        <a:bodyPr/>
        <a:lstStyle/>
        <a:p>
          <a:endParaRPr lang="zh-TW" altLang="en-US"/>
        </a:p>
      </dgm:t>
    </dgm:pt>
    <dgm:pt modelId="{3664FAAD-82F1-4564-A292-20A21DC57549}" type="pres">
      <dgm:prSet presAssocID="{D610CB1D-E246-4FEE-BA26-7A73F07BBC59}" presName="Name0" presStyleCnt="0">
        <dgm:presLayoutVars>
          <dgm:dir/>
          <dgm:resizeHandles val="exact"/>
        </dgm:presLayoutVars>
      </dgm:prSet>
      <dgm:spPr/>
      <dgm:t>
        <a:bodyPr/>
        <a:lstStyle/>
        <a:p>
          <a:endParaRPr lang="zh-TW" altLang="en-US"/>
        </a:p>
      </dgm:t>
    </dgm:pt>
    <dgm:pt modelId="{A83687DE-7D79-4132-ACF8-ACD2A4554D95}" type="pres">
      <dgm:prSet presAssocID="{D610CB1D-E246-4FEE-BA26-7A73F07BBC59}" presName="arrow" presStyleLbl="bgShp" presStyleIdx="0" presStyleCnt="1"/>
      <dgm:spPr/>
    </dgm:pt>
    <dgm:pt modelId="{586B19C3-9ED3-4AA5-ADD1-F840EB930EF5}" type="pres">
      <dgm:prSet presAssocID="{D610CB1D-E246-4FEE-BA26-7A73F07BBC59}" presName="points" presStyleCnt="0"/>
      <dgm:spPr/>
    </dgm:pt>
    <dgm:pt modelId="{85AD0090-21CE-4C9E-B43C-C5765CE1AE8D}" type="pres">
      <dgm:prSet presAssocID="{66F4B983-331C-481F-AFEA-74553793F69F}" presName="compositeA" presStyleCnt="0"/>
      <dgm:spPr/>
    </dgm:pt>
    <dgm:pt modelId="{624CE75A-11B8-47A8-BD00-1BAEE1F11DA9}" type="pres">
      <dgm:prSet presAssocID="{66F4B983-331C-481F-AFEA-74553793F69F}" presName="textA" presStyleLbl="revTx" presStyleIdx="0" presStyleCnt="3">
        <dgm:presLayoutVars>
          <dgm:bulletEnabled val="1"/>
        </dgm:presLayoutVars>
      </dgm:prSet>
      <dgm:spPr/>
      <dgm:t>
        <a:bodyPr/>
        <a:lstStyle/>
        <a:p>
          <a:endParaRPr lang="zh-TW" altLang="en-US"/>
        </a:p>
      </dgm:t>
    </dgm:pt>
    <dgm:pt modelId="{9C396012-44AE-47AA-8EA4-2ACFB3EE285A}" type="pres">
      <dgm:prSet presAssocID="{66F4B983-331C-481F-AFEA-74553793F69F}" presName="circleA" presStyleLbl="node1" presStyleIdx="0" presStyleCnt="3"/>
      <dgm:spPr/>
    </dgm:pt>
    <dgm:pt modelId="{D1BD8027-279C-4171-914A-FDFE304E4BD4}" type="pres">
      <dgm:prSet presAssocID="{66F4B983-331C-481F-AFEA-74553793F69F}" presName="spaceA" presStyleCnt="0"/>
      <dgm:spPr/>
    </dgm:pt>
    <dgm:pt modelId="{5FFC0129-D6C8-430E-BC38-9B0C7BC18F60}" type="pres">
      <dgm:prSet presAssocID="{DC74C3ED-ADB0-4D1E-83F5-6D923A01A452}" presName="space" presStyleCnt="0"/>
      <dgm:spPr/>
    </dgm:pt>
    <dgm:pt modelId="{A3E19C7E-7A75-44A0-9BD3-E7A3D30B2641}" type="pres">
      <dgm:prSet presAssocID="{7C96AEDF-B051-4E09-9774-EB041B85A855}" presName="compositeB" presStyleCnt="0"/>
      <dgm:spPr/>
    </dgm:pt>
    <dgm:pt modelId="{02849173-B74C-427A-B151-55C087DB9FB3}" type="pres">
      <dgm:prSet presAssocID="{7C96AEDF-B051-4E09-9774-EB041B85A855}" presName="textB" presStyleLbl="revTx" presStyleIdx="1" presStyleCnt="3" custScaleX="170068" custScaleY="64203" custLinFactY="-41375" custLinFactNeighborX="8610" custLinFactNeighborY="-100000">
        <dgm:presLayoutVars>
          <dgm:bulletEnabled val="1"/>
        </dgm:presLayoutVars>
      </dgm:prSet>
      <dgm:spPr>
        <a:prstGeom prst="roundRect">
          <a:avLst/>
        </a:prstGeom>
      </dgm:spPr>
      <dgm:t>
        <a:bodyPr/>
        <a:lstStyle/>
        <a:p>
          <a:endParaRPr lang="zh-TW" altLang="en-US"/>
        </a:p>
      </dgm:t>
    </dgm:pt>
    <dgm:pt modelId="{283D2EB1-5A75-41C2-B53E-1C08A2B32F74}" type="pres">
      <dgm:prSet presAssocID="{7C96AEDF-B051-4E09-9774-EB041B85A855}" presName="circleB" presStyleLbl="node1" presStyleIdx="1" presStyleCnt="3" custLinFactNeighborX="24975" custLinFactNeighborY="-24956"/>
      <dgm:spPr/>
    </dgm:pt>
    <dgm:pt modelId="{FD52E024-99A0-4559-8451-38FB17EC5D5C}" type="pres">
      <dgm:prSet presAssocID="{7C96AEDF-B051-4E09-9774-EB041B85A855}" presName="spaceB" presStyleCnt="0"/>
      <dgm:spPr/>
    </dgm:pt>
    <dgm:pt modelId="{75AAB329-3D2F-41EF-B125-9F7B82800B34}" type="pres">
      <dgm:prSet presAssocID="{B6441283-9544-4C6C-AE50-5E4FADC21FFE}" presName="space" presStyleCnt="0"/>
      <dgm:spPr/>
    </dgm:pt>
    <dgm:pt modelId="{535A5D54-5AFB-48BD-AB15-8A41C118A99D}" type="pres">
      <dgm:prSet presAssocID="{E7FA16C1-07FD-4E2F-B399-4B33771E2C68}" presName="compositeA" presStyleCnt="0"/>
      <dgm:spPr/>
    </dgm:pt>
    <dgm:pt modelId="{1030248D-D6C7-4E41-AB32-8F2D2244DABB}" type="pres">
      <dgm:prSet presAssocID="{E7FA16C1-07FD-4E2F-B399-4B33771E2C68}" presName="textA" presStyleLbl="revTx" presStyleIdx="2" presStyleCnt="3" custScaleX="147897" custScaleY="75182" custLinFactNeighborX="-1032" custLinFactNeighborY="27378">
        <dgm:presLayoutVars>
          <dgm:bulletEnabled val="1"/>
        </dgm:presLayoutVars>
      </dgm:prSet>
      <dgm:spPr/>
      <dgm:t>
        <a:bodyPr/>
        <a:lstStyle/>
        <a:p>
          <a:endParaRPr lang="zh-TW" altLang="en-US"/>
        </a:p>
      </dgm:t>
    </dgm:pt>
    <dgm:pt modelId="{04209863-E7E5-4323-9C2E-719F283E6A6D}" type="pres">
      <dgm:prSet presAssocID="{E7FA16C1-07FD-4E2F-B399-4B33771E2C68}" presName="circleA" presStyleLbl="node1" presStyleIdx="2" presStyleCnt="3" custLinFactNeighborX="-8086" custLinFactNeighborY="35917"/>
      <dgm:spPr/>
    </dgm:pt>
    <dgm:pt modelId="{6625F4CB-0EC8-417D-A9E9-D4C3356CC3B0}" type="pres">
      <dgm:prSet presAssocID="{E7FA16C1-07FD-4E2F-B399-4B33771E2C68}" presName="spaceA" presStyleCnt="0"/>
      <dgm:spPr/>
    </dgm:pt>
  </dgm:ptLst>
  <dgm:cxnLst>
    <dgm:cxn modelId="{AFDEF487-5D01-496C-AB58-BA9EE723ED55}" srcId="{D610CB1D-E246-4FEE-BA26-7A73F07BBC59}" destId="{7C96AEDF-B051-4E09-9774-EB041B85A855}" srcOrd="1" destOrd="0" parTransId="{E3CA2304-451E-4700-92E3-84CFDAA15474}" sibTransId="{B6441283-9544-4C6C-AE50-5E4FADC21FFE}"/>
    <dgm:cxn modelId="{7808ADB5-C630-4694-948B-CCAF1FF23B2E}" type="presOf" srcId="{66F4B983-331C-481F-AFEA-74553793F69F}" destId="{624CE75A-11B8-47A8-BD00-1BAEE1F11DA9}" srcOrd="0" destOrd="0" presId="urn:microsoft.com/office/officeart/2005/8/layout/hProcess11"/>
    <dgm:cxn modelId="{D4A49A35-B77B-4DFF-A3BB-643C72C9176A}" type="presOf" srcId="{D610CB1D-E246-4FEE-BA26-7A73F07BBC59}" destId="{3664FAAD-82F1-4564-A292-20A21DC57549}" srcOrd="0" destOrd="0" presId="urn:microsoft.com/office/officeart/2005/8/layout/hProcess11"/>
    <dgm:cxn modelId="{0A061947-CBAA-4AA4-9A25-0CA4289B66C4}" type="presOf" srcId="{E7FA16C1-07FD-4E2F-B399-4B33771E2C68}" destId="{1030248D-D6C7-4E41-AB32-8F2D2244DABB}" srcOrd="0" destOrd="0" presId="urn:microsoft.com/office/officeart/2005/8/layout/hProcess11"/>
    <dgm:cxn modelId="{1BC2DFB3-D7FA-459D-9967-76CD16EC47CA}" srcId="{D610CB1D-E246-4FEE-BA26-7A73F07BBC59}" destId="{E7FA16C1-07FD-4E2F-B399-4B33771E2C68}" srcOrd="2" destOrd="0" parTransId="{DC9E0BF1-49BA-4E6D-9C36-0C7DFBCF1004}" sibTransId="{40EB4EA5-0498-4C9F-BD54-7D4FF3A80FAB}"/>
    <dgm:cxn modelId="{4547DE87-E075-41EF-B53E-5ACCF4102479}" srcId="{D610CB1D-E246-4FEE-BA26-7A73F07BBC59}" destId="{66F4B983-331C-481F-AFEA-74553793F69F}" srcOrd="0" destOrd="0" parTransId="{DC890BFB-00F6-41BB-81DD-178677C464DA}" sibTransId="{DC74C3ED-ADB0-4D1E-83F5-6D923A01A452}"/>
    <dgm:cxn modelId="{AAA6A5F6-B854-4944-A99F-7F0753CEBF28}" type="presOf" srcId="{7C96AEDF-B051-4E09-9774-EB041B85A855}" destId="{02849173-B74C-427A-B151-55C087DB9FB3}" srcOrd="0" destOrd="0" presId="urn:microsoft.com/office/officeart/2005/8/layout/hProcess11"/>
    <dgm:cxn modelId="{A088FFAB-1F31-4DF4-978F-21C6F177B725}" type="presParOf" srcId="{3664FAAD-82F1-4564-A292-20A21DC57549}" destId="{A83687DE-7D79-4132-ACF8-ACD2A4554D95}" srcOrd="0" destOrd="0" presId="urn:microsoft.com/office/officeart/2005/8/layout/hProcess11"/>
    <dgm:cxn modelId="{E14582B9-8507-42F9-94FB-2BD1209052BD}" type="presParOf" srcId="{3664FAAD-82F1-4564-A292-20A21DC57549}" destId="{586B19C3-9ED3-4AA5-ADD1-F840EB930EF5}" srcOrd="1" destOrd="0" presId="urn:microsoft.com/office/officeart/2005/8/layout/hProcess11"/>
    <dgm:cxn modelId="{EB8C41FC-2A03-4593-803E-A8098A3B313C}" type="presParOf" srcId="{586B19C3-9ED3-4AA5-ADD1-F840EB930EF5}" destId="{85AD0090-21CE-4C9E-B43C-C5765CE1AE8D}" srcOrd="0" destOrd="0" presId="urn:microsoft.com/office/officeart/2005/8/layout/hProcess11"/>
    <dgm:cxn modelId="{6CE5F04D-2C57-4559-9F1F-1A273158D4BB}" type="presParOf" srcId="{85AD0090-21CE-4C9E-B43C-C5765CE1AE8D}" destId="{624CE75A-11B8-47A8-BD00-1BAEE1F11DA9}" srcOrd="0" destOrd="0" presId="urn:microsoft.com/office/officeart/2005/8/layout/hProcess11"/>
    <dgm:cxn modelId="{6687A816-C163-4360-B419-CD39EF87388C}" type="presParOf" srcId="{85AD0090-21CE-4C9E-B43C-C5765CE1AE8D}" destId="{9C396012-44AE-47AA-8EA4-2ACFB3EE285A}" srcOrd="1" destOrd="0" presId="urn:microsoft.com/office/officeart/2005/8/layout/hProcess11"/>
    <dgm:cxn modelId="{7F2B6E80-8E39-4E24-B6E4-A431F085D7EE}" type="presParOf" srcId="{85AD0090-21CE-4C9E-B43C-C5765CE1AE8D}" destId="{D1BD8027-279C-4171-914A-FDFE304E4BD4}" srcOrd="2" destOrd="0" presId="urn:microsoft.com/office/officeart/2005/8/layout/hProcess11"/>
    <dgm:cxn modelId="{EE0294BE-587F-4FFE-9BA6-ABF8C1BB4B30}" type="presParOf" srcId="{586B19C3-9ED3-4AA5-ADD1-F840EB930EF5}" destId="{5FFC0129-D6C8-430E-BC38-9B0C7BC18F60}" srcOrd="1" destOrd="0" presId="urn:microsoft.com/office/officeart/2005/8/layout/hProcess11"/>
    <dgm:cxn modelId="{4CBC57DA-89CC-4382-94E7-B613E6738E1D}" type="presParOf" srcId="{586B19C3-9ED3-4AA5-ADD1-F840EB930EF5}" destId="{A3E19C7E-7A75-44A0-9BD3-E7A3D30B2641}" srcOrd="2" destOrd="0" presId="urn:microsoft.com/office/officeart/2005/8/layout/hProcess11"/>
    <dgm:cxn modelId="{927489E0-C1DA-462B-B5A1-70F892FBC469}" type="presParOf" srcId="{A3E19C7E-7A75-44A0-9BD3-E7A3D30B2641}" destId="{02849173-B74C-427A-B151-55C087DB9FB3}" srcOrd="0" destOrd="0" presId="urn:microsoft.com/office/officeart/2005/8/layout/hProcess11"/>
    <dgm:cxn modelId="{E693AEBD-CD35-405A-81D0-51D2FEDD5CBD}" type="presParOf" srcId="{A3E19C7E-7A75-44A0-9BD3-E7A3D30B2641}" destId="{283D2EB1-5A75-41C2-B53E-1C08A2B32F74}" srcOrd="1" destOrd="0" presId="urn:microsoft.com/office/officeart/2005/8/layout/hProcess11"/>
    <dgm:cxn modelId="{9A7ED8BA-ADF1-4114-BC71-0D976B32FDD2}" type="presParOf" srcId="{A3E19C7E-7A75-44A0-9BD3-E7A3D30B2641}" destId="{FD52E024-99A0-4559-8451-38FB17EC5D5C}" srcOrd="2" destOrd="0" presId="urn:microsoft.com/office/officeart/2005/8/layout/hProcess11"/>
    <dgm:cxn modelId="{2CB21B80-E8EF-4D4F-878F-7F4CB5E12E03}" type="presParOf" srcId="{586B19C3-9ED3-4AA5-ADD1-F840EB930EF5}" destId="{75AAB329-3D2F-41EF-B125-9F7B82800B34}" srcOrd="3" destOrd="0" presId="urn:microsoft.com/office/officeart/2005/8/layout/hProcess11"/>
    <dgm:cxn modelId="{0FE1E9CD-3037-47DF-978A-F584AAD3FCB1}" type="presParOf" srcId="{586B19C3-9ED3-4AA5-ADD1-F840EB930EF5}" destId="{535A5D54-5AFB-48BD-AB15-8A41C118A99D}" srcOrd="4" destOrd="0" presId="urn:microsoft.com/office/officeart/2005/8/layout/hProcess11"/>
    <dgm:cxn modelId="{09F3B861-4BA0-4410-8A95-90215D4950CC}" type="presParOf" srcId="{535A5D54-5AFB-48BD-AB15-8A41C118A99D}" destId="{1030248D-D6C7-4E41-AB32-8F2D2244DABB}" srcOrd="0" destOrd="0" presId="urn:microsoft.com/office/officeart/2005/8/layout/hProcess11"/>
    <dgm:cxn modelId="{CC9966AE-E617-4EC9-8E92-47EA4C811C91}" type="presParOf" srcId="{535A5D54-5AFB-48BD-AB15-8A41C118A99D}" destId="{04209863-E7E5-4323-9C2E-719F283E6A6D}" srcOrd="1" destOrd="0" presId="urn:microsoft.com/office/officeart/2005/8/layout/hProcess11"/>
    <dgm:cxn modelId="{83FD2DA9-97B5-4CDB-9403-62008FF64DA2}" type="presParOf" srcId="{535A5D54-5AFB-48BD-AB15-8A41C118A99D}" destId="{6625F4CB-0EC8-417D-A9E9-D4C3356CC3B0}" srcOrd="2" destOrd="0" presId="urn:microsoft.com/office/officeart/2005/8/layout/hProcess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653AEB-F383-4B1D-9CB4-A1ECF878DD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909B8497-4951-4C84-BA46-3BB6176E1D2D}">
      <dgm:prSet/>
      <dgm:spPr>
        <a:noFill/>
        <a:ln>
          <a:noFill/>
        </a:ln>
      </dgm:spPr>
      <dgm:t>
        <a:bodyPr/>
        <a:lstStyle/>
        <a:p>
          <a:pPr rtl="0"/>
          <a:r>
            <a:rPr lang="zh-TW" dirty="0">
              <a:solidFill>
                <a:schemeClr val="tx1"/>
              </a:solidFill>
            </a:rPr>
            <a:t>退休人員赴大陸地區時：</a:t>
          </a:r>
        </a:p>
      </dgm:t>
    </dgm:pt>
    <dgm:pt modelId="{3944E85F-3B35-4C4A-80B0-DA304B93535C}" type="parTrans" cxnId="{BBD5148E-8F68-4960-9247-EE532558265A}">
      <dgm:prSet/>
      <dgm:spPr/>
      <dgm:t>
        <a:bodyPr/>
        <a:lstStyle/>
        <a:p>
          <a:endParaRPr lang="zh-TW" altLang="en-US"/>
        </a:p>
      </dgm:t>
    </dgm:pt>
    <dgm:pt modelId="{9C491054-0D9A-4BC0-A4FA-E5062CB82F7F}" type="sibTrans" cxnId="{BBD5148E-8F68-4960-9247-EE532558265A}">
      <dgm:prSet/>
      <dgm:spPr/>
      <dgm:t>
        <a:bodyPr/>
        <a:lstStyle/>
        <a:p>
          <a:endParaRPr lang="zh-TW" altLang="en-US"/>
        </a:p>
      </dgm:t>
    </dgm:pt>
    <dgm:pt modelId="{0ECF8D42-65B6-41FF-877E-B71EC69B20BC}" type="pres">
      <dgm:prSet presAssocID="{90653AEB-F383-4B1D-9CB4-A1ECF878DDFF}" presName="linear" presStyleCnt="0">
        <dgm:presLayoutVars>
          <dgm:animLvl val="lvl"/>
          <dgm:resizeHandles val="exact"/>
        </dgm:presLayoutVars>
      </dgm:prSet>
      <dgm:spPr/>
      <dgm:t>
        <a:bodyPr/>
        <a:lstStyle/>
        <a:p>
          <a:endParaRPr lang="zh-TW" altLang="en-US"/>
        </a:p>
      </dgm:t>
    </dgm:pt>
    <dgm:pt modelId="{591D4B1A-4C8A-46A5-99B2-4656EA559B33}" type="pres">
      <dgm:prSet presAssocID="{909B8497-4951-4C84-BA46-3BB6176E1D2D}" presName="parentText" presStyleLbl="node1" presStyleIdx="0" presStyleCnt="1">
        <dgm:presLayoutVars>
          <dgm:chMax val="0"/>
          <dgm:bulletEnabled val="1"/>
        </dgm:presLayoutVars>
      </dgm:prSet>
      <dgm:spPr/>
      <dgm:t>
        <a:bodyPr/>
        <a:lstStyle/>
        <a:p>
          <a:endParaRPr lang="zh-TW" altLang="en-US"/>
        </a:p>
      </dgm:t>
    </dgm:pt>
  </dgm:ptLst>
  <dgm:cxnLst>
    <dgm:cxn modelId="{BBD5148E-8F68-4960-9247-EE532558265A}" srcId="{90653AEB-F383-4B1D-9CB4-A1ECF878DDFF}" destId="{909B8497-4951-4C84-BA46-3BB6176E1D2D}" srcOrd="0" destOrd="0" parTransId="{3944E85F-3B35-4C4A-80B0-DA304B93535C}" sibTransId="{9C491054-0D9A-4BC0-A4FA-E5062CB82F7F}"/>
    <dgm:cxn modelId="{CB1FB1F7-7033-4F7F-94E1-33E910F62331}" type="presOf" srcId="{909B8497-4951-4C84-BA46-3BB6176E1D2D}" destId="{591D4B1A-4C8A-46A5-99B2-4656EA559B33}" srcOrd="0" destOrd="0" presId="urn:microsoft.com/office/officeart/2005/8/layout/vList2"/>
    <dgm:cxn modelId="{2A9CA36A-C585-4AD8-816D-5E8F5609AD15}" type="presOf" srcId="{90653AEB-F383-4B1D-9CB4-A1ECF878DDFF}" destId="{0ECF8D42-65B6-41FF-877E-B71EC69B20BC}" srcOrd="0" destOrd="0" presId="urn:microsoft.com/office/officeart/2005/8/layout/vList2"/>
    <dgm:cxn modelId="{3ACEB3C9-76EB-469C-866E-4169495062CE}" type="presParOf" srcId="{0ECF8D42-65B6-41FF-877E-B71EC69B20BC}" destId="{591D4B1A-4C8A-46A5-99B2-4656EA559B33}"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D77D35-B650-4950-9309-8954EF7D0DC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zh-TW" altLang="en-US"/>
        </a:p>
      </dgm:t>
    </dgm:pt>
    <dgm:pt modelId="{02434677-1AF5-40EB-9D9F-B0C2D541A177}">
      <dgm:prSet custT="1"/>
      <dgm:spPr/>
      <dgm:t>
        <a:bodyPr/>
        <a:lstStyle/>
        <a:p>
          <a:pPr algn="l" rtl="0"/>
          <a:r>
            <a:rPr lang="zh-TW" altLang="en-US" sz="1800" dirty="0"/>
            <a:t>領受人前往大陸地區者，應依支領月退休給與之公立學校教職員赴大陸地區長期居住改領停領及恢復退休給與處理辦法之程序辦理。</a:t>
          </a:r>
        </a:p>
      </dgm:t>
    </dgm:pt>
    <dgm:pt modelId="{42BE279F-995E-4F73-B262-11F51B2CF7FF}" type="parTrans" cxnId="{803267DE-538D-4B7D-A9EC-704AD7A493F2}">
      <dgm:prSet/>
      <dgm:spPr/>
      <dgm:t>
        <a:bodyPr/>
        <a:lstStyle/>
        <a:p>
          <a:endParaRPr lang="zh-TW" altLang="en-US" sz="1800"/>
        </a:p>
      </dgm:t>
    </dgm:pt>
    <dgm:pt modelId="{73C11F13-4A94-4DA5-9DCB-61B6C21D3A4D}" type="sibTrans" cxnId="{803267DE-538D-4B7D-A9EC-704AD7A493F2}">
      <dgm:prSet/>
      <dgm:spPr/>
      <dgm:t>
        <a:bodyPr/>
        <a:lstStyle/>
        <a:p>
          <a:endParaRPr lang="zh-TW" altLang="en-US" sz="1800"/>
        </a:p>
      </dgm:t>
    </dgm:pt>
    <dgm:pt modelId="{A1A7CCEE-A202-4A18-B7D8-94B9F8CB3539}">
      <dgm:prSet custT="1"/>
      <dgm:spPr/>
      <dgm:t>
        <a:bodyPr/>
        <a:lstStyle/>
        <a:p>
          <a:pPr algn="l" rtl="0"/>
          <a:r>
            <a:rPr lang="zh-TW" sz="1800" dirty="0"/>
            <a:t>赴陸長期居住</a:t>
          </a:r>
          <a:r>
            <a:rPr lang="en-US" sz="1800" dirty="0"/>
            <a:t>(</a:t>
          </a:r>
          <a:r>
            <a:rPr lang="zh-TW" sz="1800" dirty="0"/>
            <a:t>指赴陸居、停留，</a:t>
          </a:r>
          <a:r>
            <a:rPr lang="en-US" sz="1800" dirty="0"/>
            <a:t>1</a:t>
          </a:r>
          <a:r>
            <a:rPr lang="zh-TW" sz="1800" dirty="0"/>
            <a:t>年內合計逾</a:t>
          </a:r>
          <a:r>
            <a:rPr lang="en-US" sz="1800" dirty="0"/>
            <a:t>183</a:t>
          </a:r>
          <a:r>
            <a:rPr lang="zh-TW" sz="1800" dirty="0"/>
            <a:t>日</a:t>
          </a:r>
          <a:r>
            <a:rPr lang="en-US" sz="1800" dirty="0"/>
            <a:t>)</a:t>
          </a:r>
          <a:r>
            <a:rPr lang="zh-TW" sz="1800" dirty="0"/>
            <a:t>，且在大陸地區設有戶籍或領用大陸地區護照者，應停止其領受月退休金權利。</a:t>
          </a:r>
        </a:p>
      </dgm:t>
    </dgm:pt>
    <dgm:pt modelId="{38171524-A183-448E-85ED-2B580E36ACC3}" type="parTrans" cxnId="{ADD1FF68-36F0-48F9-A649-2D05AF5B946C}">
      <dgm:prSet/>
      <dgm:spPr/>
      <dgm:t>
        <a:bodyPr/>
        <a:lstStyle/>
        <a:p>
          <a:endParaRPr lang="zh-TW" altLang="en-US" sz="1800"/>
        </a:p>
      </dgm:t>
    </dgm:pt>
    <dgm:pt modelId="{1447EC52-098A-463D-AB9A-0564678CC845}" type="sibTrans" cxnId="{ADD1FF68-36F0-48F9-A649-2D05AF5B946C}">
      <dgm:prSet/>
      <dgm:spPr/>
      <dgm:t>
        <a:bodyPr/>
        <a:lstStyle/>
        <a:p>
          <a:endParaRPr lang="zh-TW" altLang="en-US" sz="1800"/>
        </a:p>
      </dgm:t>
    </dgm:pt>
    <dgm:pt modelId="{57AF8175-2208-436F-9841-A13523571DE4}">
      <dgm:prSet custT="1"/>
      <dgm:spPr/>
      <dgm:t>
        <a:bodyPr/>
        <a:lstStyle/>
        <a:p>
          <a:pPr algn="l" rtl="0"/>
          <a:r>
            <a:rPr lang="zh-TW" altLang="en-US" sz="1800" dirty="0"/>
            <a:t>赴陸未達長期居住標準者，得繼續發給月退休金。</a:t>
          </a:r>
        </a:p>
      </dgm:t>
    </dgm:pt>
    <dgm:pt modelId="{8D5FE01D-D32F-4793-99DC-5125A79B8CBE}" type="parTrans" cxnId="{072B0DE4-EFC4-4C4B-BD84-F4134DD5E958}">
      <dgm:prSet/>
      <dgm:spPr/>
      <dgm:t>
        <a:bodyPr/>
        <a:lstStyle/>
        <a:p>
          <a:endParaRPr lang="zh-TW" altLang="en-US" sz="1800"/>
        </a:p>
      </dgm:t>
    </dgm:pt>
    <dgm:pt modelId="{ECA77DA7-294B-4EEA-88FA-8388FD0B8335}" type="sibTrans" cxnId="{072B0DE4-EFC4-4C4B-BD84-F4134DD5E958}">
      <dgm:prSet/>
      <dgm:spPr/>
      <dgm:t>
        <a:bodyPr/>
        <a:lstStyle/>
        <a:p>
          <a:endParaRPr lang="zh-TW" altLang="en-US" sz="1800"/>
        </a:p>
      </dgm:t>
    </dgm:pt>
    <dgm:pt modelId="{E9805022-1BBB-4AEC-A2CF-2B640CC37F29}">
      <dgm:prSet custT="1"/>
      <dgm:spPr/>
      <dgm:t>
        <a:bodyPr/>
        <a:lstStyle/>
        <a:p>
          <a:pPr algn="l" rtl="0"/>
          <a:r>
            <a:rPr lang="zh-TW" sz="1800" dirty="0"/>
            <a:t>赴陸長期居住，但未在大陸地區設有戶籍或領用大陸地區護照者，暫停其領受月退休給與權利，俟其回臺時，得依規定申請回復其請領權利</a:t>
          </a:r>
          <a:r>
            <a:rPr lang="en-US" sz="1800" dirty="0"/>
            <a:t>(</a:t>
          </a:r>
          <a:r>
            <a:rPr lang="zh-TW" sz="1800" dirty="0"/>
            <a:t>即可補發暫停期間之月退休金</a:t>
          </a:r>
          <a:r>
            <a:rPr lang="en-US" sz="1800" dirty="0"/>
            <a:t>)</a:t>
          </a:r>
          <a:r>
            <a:rPr lang="zh-TW" sz="1800" dirty="0"/>
            <a:t>。</a:t>
          </a:r>
        </a:p>
      </dgm:t>
    </dgm:pt>
    <dgm:pt modelId="{2E4F5A1E-1DB7-4580-8701-DACC43583E4F}" type="sibTrans" cxnId="{6C45C5B5-C638-42C2-B289-F711579919BC}">
      <dgm:prSet/>
      <dgm:spPr/>
      <dgm:t>
        <a:bodyPr/>
        <a:lstStyle/>
        <a:p>
          <a:endParaRPr lang="zh-TW" altLang="en-US" sz="1800"/>
        </a:p>
      </dgm:t>
    </dgm:pt>
    <dgm:pt modelId="{DD5246C7-E2D0-4402-BC45-DB51AE89479C}" type="parTrans" cxnId="{6C45C5B5-C638-42C2-B289-F711579919BC}">
      <dgm:prSet/>
      <dgm:spPr/>
      <dgm:t>
        <a:bodyPr/>
        <a:lstStyle/>
        <a:p>
          <a:endParaRPr lang="zh-TW" altLang="en-US" sz="1800"/>
        </a:p>
      </dgm:t>
    </dgm:pt>
    <dgm:pt modelId="{D5AF4955-0332-41C2-8774-FF5F93072744}" type="pres">
      <dgm:prSet presAssocID="{1DD77D35-B650-4950-9309-8954EF7D0DC8}" presName="Name0" presStyleCnt="0">
        <dgm:presLayoutVars>
          <dgm:chMax val="7"/>
          <dgm:dir/>
          <dgm:animLvl val="lvl"/>
          <dgm:resizeHandles val="exact"/>
        </dgm:presLayoutVars>
      </dgm:prSet>
      <dgm:spPr/>
      <dgm:t>
        <a:bodyPr/>
        <a:lstStyle/>
        <a:p>
          <a:endParaRPr lang="zh-TW" altLang="en-US"/>
        </a:p>
      </dgm:t>
    </dgm:pt>
    <dgm:pt modelId="{E290FD6F-7E5B-470C-A0D2-DC22BB4CE607}" type="pres">
      <dgm:prSet presAssocID="{02434677-1AF5-40EB-9D9F-B0C2D541A177}" presName="circle1" presStyleLbl="node1" presStyleIdx="0" presStyleCnt="4"/>
      <dgm:spPr/>
    </dgm:pt>
    <dgm:pt modelId="{1B7FF4A5-15AD-4F22-9A45-D4707D67D5C3}" type="pres">
      <dgm:prSet presAssocID="{02434677-1AF5-40EB-9D9F-B0C2D541A177}" presName="space" presStyleCnt="0"/>
      <dgm:spPr/>
    </dgm:pt>
    <dgm:pt modelId="{EA1056A5-8C15-46EA-976E-C32AD2EB3420}" type="pres">
      <dgm:prSet presAssocID="{02434677-1AF5-40EB-9D9F-B0C2D541A177}" presName="rect1" presStyleLbl="alignAcc1" presStyleIdx="0" presStyleCnt="4"/>
      <dgm:spPr/>
      <dgm:t>
        <a:bodyPr/>
        <a:lstStyle/>
        <a:p>
          <a:endParaRPr lang="zh-TW" altLang="en-US"/>
        </a:p>
      </dgm:t>
    </dgm:pt>
    <dgm:pt modelId="{41E0EEA4-3788-458A-A1E5-E2198F3465A9}" type="pres">
      <dgm:prSet presAssocID="{A1A7CCEE-A202-4A18-B7D8-94B9F8CB3539}" presName="vertSpace2" presStyleLbl="node1" presStyleIdx="0" presStyleCnt="4"/>
      <dgm:spPr/>
    </dgm:pt>
    <dgm:pt modelId="{8AF4C326-CC27-41A2-99BF-319ECD788B3F}" type="pres">
      <dgm:prSet presAssocID="{A1A7CCEE-A202-4A18-B7D8-94B9F8CB3539}" presName="circle2" presStyleLbl="node1" presStyleIdx="1" presStyleCnt="4" custLinFactNeighborX="-199" custLinFactNeighborY="7459"/>
      <dgm:spPr/>
    </dgm:pt>
    <dgm:pt modelId="{B5E5C97C-3FD5-4B1D-B17F-EDCDD9D3C97E}" type="pres">
      <dgm:prSet presAssocID="{A1A7CCEE-A202-4A18-B7D8-94B9F8CB3539}" presName="rect2" presStyleLbl="alignAcc1" presStyleIdx="1" presStyleCnt="4" custLinFactNeighborX="-117" custLinFactNeighborY="7098"/>
      <dgm:spPr/>
      <dgm:t>
        <a:bodyPr/>
        <a:lstStyle/>
        <a:p>
          <a:endParaRPr lang="zh-TW" altLang="en-US"/>
        </a:p>
      </dgm:t>
    </dgm:pt>
    <dgm:pt modelId="{2C264D8A-37C9-41AD-8670-D0603EF1E1EF}" type="pres">
      <dgm:prSet presAssocID="{E9805022-1BBB-4AEC-A2CF-2B640CC37F29}" presName="vertSpace3" presStyleLbl="node1" presStyleIdx="1" presStyleCnt="4"/>
      <dgm:spPr/>
    </dgm:pt>
    <dgm:pt modelId="{CAF0D02B-1F83-471F-BD08-4847AACBAAA3}" type="pres">
      <dgm:prSet presAssocID="{E9805022-1BBB-4AEC-A2CF-2B640CC37F29}" presName="circle3" presStyleLbl="node1" presStyleIdx="2" presStyleCnt="4" custLinFactNeighborX="1180" custLinFactNeighborY="21917"/>
      <dgm:spPr/>
    </dgm:pt>
    <dgm:pt modelId="{62F6366D-6566-42F4-AC5C-271200BD66CA}" type="pres">
      <dgm:prSet presAssocID="{E9805022-1BBB-4AEC-A2CF-2B640CC37F29}" presName="rect3" presStyleLbl="alignAcc1" presStyleIdx="2" presStyleCnt="4" custLinFactNeighborX="-117" custLinFactNeighborY="22182"/>
      <dgm:spPr/>
      <dgm:t>
        <a:bodyPr/>
        <a:lstStyle/>
        <a:p>
          <a:endParaRPr lang="zh-TW" altLang="en-US"/>
        </a:p>
      </dgm:t>
    </dgm:pt>
    <dgm:pt modelId="{2C78352B-2F69-42AF-ADC3-7F93842FF852}" type="pres">
      <dgm:prSet presAssocID="{57AF8175-2208-436F-9841-A13523571DE4}" presName="vertSpace4" presStyleLbl="node1" presStyleIdx="2" presStyleCnt="4"/>
      <dgm:spPr/>
    </dgm:pt>
    <dgm:pt modelId="{C9C8CA64-67A4-415D-A8E3-BADE0D5EC9AD}" type="pres">
      <dgm:prSet presAssocID="{57AF8175-2208-436F-9841-A13523571DE4}" presName="circle4" presStyleLbl="node1" presStyleIdx="3" presStyleCnt="4" custLinFactNeighborX="5964" custLinFactNeighborY="74421"/>
      <dgm:spPr/>
    </dgm:pt>
    <dgm:pt modelId="{4C127080-77B4-4C4B-B42D-814A5F0DD419}" type="pres">
      <dgm:prSet presAssocID="{57AF8175-2208-436F-9841-A13523571DE4}" presName="rect4" presStyleLbl="alignAcc1" presStyleIdx="3" presStyleCnt="4" custLinFactNeighborX="-117" custLinFactNeighborY="74421"/>
      <dgm:spPr/>
      <dgm:t>
        <a:bodyPr/>
        <a:lstStyle/>
        <a:p>
          <a:endParaRPr lang="zh-TW" altLang="en-US"/>
        </a:p>
      </dgm:t>
    </dgm:pt>
    <dgm:pt modelId="{F384F8C4-96DF-4074-BA2B-E5F2F4B3493E}" type="pres">
      <dgm:prSet presAssocID="{02434677-1AF5-40EB-9D9F-B0C2D541A177}" presName="rect1ParTxNoCh" presStyleLbl="alignAcc1" presStyleIdx="3" presStyleCnt="4">
        <dgm:presLayoutVars>
          <dgm:chMax val="1"/>
          <dgm:bulletEnabled val="1"/>
        </dgm:presLayoutVars>
      </dgm:prSet>
      <dgm:spPr/>
      <dgm:t>
        <a:bodyPr/>
        <a:lstStyle/>
        <a:p>
          <a:endParaRPr lang="zh-TW" altLang="en-US"/>
        </a:p>
      </dgm:t>
    </dgm:pt>
    <dgm:pt modelId="{2A838C3C-32FD-4F21-AE76-3E2B92672D13}" type="pres">
      <dgm:prSet presAssocID="{A1A7CCEE-A202-4A18-B7D8-94B9F8CB3539}" presName="rect2ParTxNoCh" presStyleLbl="alignAcc1" presStyleIdx="3" presStyleCnt="4">
        <dgm:presLayoutVars>
          <dgm:chMax val="1"/>
          <dgm:bulletEnabled val="1"/>
        </dgm:presLayoutVars>
      </dgm:prSet>
      <dgm:spPr/>
      <dgm:t>
        <a:bodyPr/>
        <a:lstStyle/>
        <a:p>
          <a:endParaRPr lang="zh-TW" altLang="en-US"/>
        </a:p>
      </dgm:t>
    </dgm:pt>
    <dgm:pt modelId="{E63C4412-11FB-4252-8CA3-3BD3C5E2179A}" type="pres">
      <dgm:prSet presAssocID="{E9805022-1BBB-4AEC-A2CF-2B640CC37F29}" presName="rect3ParTxNoCh" presStyleLbl="alignAcc1" presStyleIdx="3" presStyleCnt="4">
        <dgm:presLayoutVars>
          <dgm:chMax val="1"/>
          <dgm:bulletEnabled val="1"/>
        </dgm:presLayoutVars>
      </dgm:prSet>
      <dgm:spPr/>
      <dgm:t>
        <a:bodyPr/>
        <a:lstStyle/>
        <a:p>
          <a:endParaRPr lang="zh-TW" altLang="en-US"/>
        </a:p>
      </dgm:t>
    </dgm:pt>
    <dgm:pt modelId="{2AC58530-70FE-4CF2-AAF2-0B32C432B70D}" type="pres">
      <dgm:prSet presAssocID="{57AF8175-2208-436F-9841-A13523571DE4}" presName="rect4ParTxNoCh" presStyleLbl="alignAcc1" presStyleIdx="3" presStyleCnt="4">
        <dgm:presLayoutVars>
          <dgm:chMax val="1"/>
          <dgm:bulletEnabled val="1"/>
        </dgm:presLayoutVars>
      </dgm:prSet>
      <dgm:spPr/>
      <dgm:t>
        <a:bodyPr/>
        <a:lstStyle/>
        <a:p>
          <a:endParaRPr lang="zh-TW" altLang="en-US"/>
        </a:p>
      </dgm:t>
    </dgm:pt>
  </dgm:ptLst>
  <dgm:cxnLst>
    <dgm:cxn modelId="{ADD1FF68-36F0-48F9-A649-2D05AF5B946C}" srcId="{1DD77D35-B650-4950-9309-8954EF7D0DC8}" destId="{A1A7CCEE-A202-4A18-B7D8-94B9F8CB3539}" srcOrd="1" destOrd="0" parTransId="{38171524-A183-448E-85ED-2B580E36ACC3}" sibTransId="{1447EC52-098A-463D-AB9A-0564678CC845}"/>
    <dgm:cxn modelId="{D8519645-BA17-4204-94AB-AEBF078A5991}" type="presOf" srcId="{A1A7CCEE-A202-4A18-B7D8-94B9F8CB3539}" destId="{B5E5C97C-3FD5-4B1D-B17F-EDCDD9D3C97E}" srcOrd="0" destOrd="0" presId="urn:microsoft.com/office/officeart/2005/8/layout/target3"/>
    <dgm:cxn modelId="{D11E3A5E-8CEC-4188-8834-6509EF2D6DE7}" type="presOf" srcId="{02434677-1AF5-40EB-9D9F-B0C2D541A177}" destId="{F384F8C4-96DF-4074-BA2B-E5F2F4B3493E}" srcOrd="1" destOrd="0" presId="urn:microsoft.com/office/officeart/2005/8/layout/target3"/>
    <dgm:cxn modelId="{F005222B-2AED-4E54-AC27-80FD5A870553}" type="presOf" srcId="{1DD77D35-B650-4950-9309-8954EF7D0DC8}" destId="{D5AF4955-0332-41C2-8774-FF5F93072744}" srcOrd="0" destOrd="0" presId="urn:microsoft.com/office/officeart/2005/8/layout/target3"/>
    <dgm:cxn modelId="{81ED49A5-9C81-462D-8780-F252EC7B3598}" type="presOf" srcId="{E9805022-1BBB-4AEC-A2CF-2B640CC37F29}" destId="{62F6366D-6566-42F4-AC5C-271200BD66CA}" srcOrd="0" destOrd="0" presId="urn:microsoft.com/office/officeart/2005/8/layout/target3"/>
    <dgm:cxn modelId="{072B0DE4-EFC4-4C4B-BD84-F4134DD5E958}" srcId="{1DD77D35-B650-4950-9309-8954EF7D0DC8}" destId="{57AF8175-2208-436F-9841-A13523571DE4}" srcOrd="3" destOrd="0" parTransId="{8D5FE01D-D32F-4793-99DC-5125A79B8CBE}" sibTransId="{ECA77DA7-294B-4EEA-88FA-8388FD0B8335}"/>
    <dgm:cxn modelId="{F018D226-BBB7-497E-BFDE-C86FA261C9DD}" type="presOf" srcId="{57AF8175-2208-436F-9841-A13523571DE4}" destId="{4C127080-77B4-4C4B-B42D-814A5F0DD419}" srcOrd="0" destOrd="0" presId="urn:microsoft.com/office/officeart/2005/8/layout/target3"/>
    <dgm:cxn modelId="{F1DE9541-A5C2-4EEA-A4FB-BCE056565F90}" type="presOf" srcId="{E9805022-1BBB-4AEC-A2CF-2B640CC37F29}" destId="{E63C4412-11FB-4252-8CA3-3BD3C5E2179A}" srcOrd="1" destOrd="0" presId="urn:microsoft.com/office/officeart/2005/8/layout/target3"/>
    <dgm:cxn modelId="{803267DE-538D-4B7D-A9EC-704AD7A493F2}" srcId="{1DD77D35-B650-4950-9309-8954EF7D0DC8}" destId="{02434677-1AF5-40EB-9D9F-B0C2D541A177}" srcOrd="0" destOrd="0" parTransId="{42BE279F-995E-4F73-B262-11F51B2CF7FF}" sibTransId="{73C11F13-4A94-4DA5-9DCB-61B6C21D3A4D}"/>
    <dgm:cxn modelId="{4E7C636B-DA6E-4E99-8D59-A7F0955D4B71}" type="presOf" srcId="{57AF8175-2208-436F-9841-A13523571DE4}" destId="{2AC58530-70FE-4CF2-AAF2-0B32C432B70D}" srcOrd="1" destOrd="0" presId="urn:microsoft.com/office/officeart/2005/8/layout/target3"/>
    <dgm:cxn modelId="{6F8D0069-CB8F-4AC6-91FB-A390A75866CF}" type="presOf" srcId="{A1A7CCEE-A202-4A18-B7D8-94B9F8CB3539}" destId="{2A838C3C-32FD-4F21-AE76-3E2B92672D13}" srcOrd="1" destOrd="0" presId="urn:microsoft.com/office/officeart/2005/8/layout/target3"/>
    <dgm:cxn modelId="{6C45C5B5-C638-42C2-B289-F711579919BC}" srcId="{1DD77D35-B650-4950-9309-8954EF7D0DC8}" destId="{E9805022-1BBB-4AEC-A2CF-2B640CC37F29}" srcOrd="2" destOrd="0" parTransId="{DD5246C7-E2D0-4402-BC45-DB51AE89479C}" sibTransId="{2E4F5A1E-1DB7-4580-8701-DACC43583E4F}"/>
    <dgm:cxn modelId="{5239326E-31E9-4D3C-B615-B84100D3BF27}" type="presOf" srcId="{02434677-1AF5-40EB-9D9F-B0C2D541A177}" destId="{EA1056A5-8C15-46EA-976E-C32AD2EB3420}" srcOrd="0" destOrd="0" presId="urn:microsoft.com/office/officeart/2005/8/layout/target3"/>
    <dgm:cxn modelId="{B0D57C5A-CB8C-43C3-9D16-0BA44C280A05}" type="presParOf" srcId="{D5AF4955-0332-41C2-8774-FF5F93072744}" destId="{E290FD6F-7E5B-470C-A0D2-DC22BB4CE607}" srcOrd="0" destOrd="0" presId="urn:microsoft.com/office/officeart/2005/8/layout/target3"/>
    <dgm:cxn modelId="{1D54EA66-F7F8-4F77-862F-57305631911F}" type="presParOf" srcId="{D5AF4955-0332-41C2-8774-FF5F93072744}" destId="{1B7FF4A5-15AD-4F22-9A45-D4707D67D5C3}" srcOrd="1" destOrd="0" presId="urn:microsoft.com/office/officeart/2005/8/layout/target3"/>
    <dgm:cxn modelId="{D6ECD8A9-5803-4CAE-A5E2-7030A702214B}" type="presParOf" srcId="{D5AF4955-0332-41C2-8774-FF5F93072744}" destId="{EA1056A5-8C15-46EA-976E-C32AD2EB3420}" srcOrd="2" destOrd="0" presId="urn:microsoft.com/office/officeart/2005/8/layout/target3"/>
    <dgm:cxn modelId="{BDEF839C-E6D6-44F1-86B6-E823BA223CF3}" type="presParOf" srcId="{D5AF4955-0332-41C2-8774-FF5F93072744}" destId="{41E0EEA4-3788-458A-A1E5-E2198F3465A9}" srcOrd="3" destOrd="0" presId="urn:microsoft.com/office/officeart/2005/8/layout/target3"/>
    <dgm:cxn modelId="{CFD3BE1B-9FD1-4865-91FD-D009A5F54F7D}" type="presParOf" srcId="{D5AF4955-0332-41C2-8774-FF5F93072744}" destId="{8AF4C326-CC27-41A2-99BF-319ECD788B3F}" srcOrd="4" destOrd="0" presId="urn:microsoft.com/office/officeart/2005/8/layout/target3"/>
    <dgm:cxn modelId="{8D1E7867-4531-45FC-89EF-B1687A1BF728}" type="presParOf" srcId="{D5AF4955-0332-41C2-8774-FF5F93072744}" destId="{B5E5C97C-3FD5-4B1D-B17F-EDCDD9D3C97E}" srcOrd="5" destOrd="0" presId="urn:microsoft.com/office/officeart/2005/8/layout/target3"/>
    <dgm:cxn modelId="{45866140-8BA1-40D2-89F1-58B5AE427CE3}" type="presParOf" srcId="{D5AF4955-0332-41C2-8774-FF5F93072744}" destId="{2C264D8A-37C9-41AD-8670-D0603EF1E1EF}" srcOrd="6" destOrd="0" presId="urn:microsoft.com/office/officeart/2005/8/layout/target3"/>
    <dgm:cxn modelId="{B6B6DF01-4A4F-4448-AA9C-4E39E818D6B4}" type="presParOf" srcId="{D5AF4955-0332-41C2-8774-FF5F93072744}" destId="{CAF0D02B-1F83-471F-BD08-4847AACBAAA3}" srcOrd="7" destOrd="0" presId="urn:microsoft.com/office/officeart/2005/8/layout/target3"/>
    <dgm:cxn modelId="{D172219C-B2E9-4019-83FA-9C3DF517A54D}" type="presParOf" srcId="{D5AF4955-0332-41C2-8774-FF5F93072744}" destId="{62F6366D-6566-42F4-AC5C-271200BD66CA}" srcOrd="8" destOrd="0" presId="urn:microsoft.com/office/officeart/2005/8/layout/target3"/>
    <dgm:cxn modelId="{C15D1373-A6C5-46FA-9ABE-27B6ACDA61FB}" type="presParOf" srcId="{D5AF4955-0332-41C2-8774-FF5F93072744}" destId="{2C78352B-2F69-42AF-ADC3-7F93842FF852}" srcOrd="9" destOrd="0" presId="urn:microsoft.com/office/officeart/2005/8/layout/target3"/>
    <dgm:cxn modelId="{EDFE6DAA-E78A-4B81-BC37-58CE25F9D9B7}" type="presParOf" srcId="{D5AF4955-0332-41C2-8774-FF5F93072744}" destId="{C9C8CA64-67A4-415D-A8E3-BADE0D5EC9AD}" srcOrd="10" destOrd="0" presId="urn:microsoft.com/office/officeart/2005/8/layout/target3"/>
    <dgm:cxn modelId="{A9E57770-3507-46CD-BA7B-D09510A4DD88}" type="presParOf" srcId="{D5AF4955-0332-41C2-8774-FF5F93072744}" destId="{4C127080-77B4-4C4B-B42D-814A5F0DD419}" srcOrd="11" destOrd="0" presId="urn:microsoft.com/office/officeart/2005/8/layout/target3"/>
    <dgm:cxn modelId="{64B2529E-6C96-42A2-B671-2264BD702075}" type="presParOf" srcId="{D5AF4955-0332-41C2-8774-FF5F93072744}" destId="{F384F8C4-96DF-4074-BA2B-E5F2F4B3493E}" srcOrd="12" destOrd="0" presId="urn:microsoft.com/office/officeart/2005/8/layout/target3"/>
    <dgm:cxn modelId="{653820D5-1CA2-4DD1-83FC-F52EF18ACA83}" type="presParOf" srcId="{D5AF4955-0332-41C2-8774-FF5F93072744}" destId="{2A838C3C-32FD-4F21-AE76-3E2B92672D13}" srcOrd="13" destOrd="0" presId="urn:microsoft.com/office/officeart/2005/8/layout/target3"/>
    <dgm:cxn modelId="{A9718206-51F5-4718-813B-FB863444BCB6}" type="presParOf" srcId="{D5AF4955-0332-41C2-8774-FF5F93072744}" destId="{E63C4412-11FB-4252-8CA3-3BD3C5E2179A}" srcOrd="14" destOrd="0" presId="urn:microsoft.com/office/officeart/2005/8/layout/target3"/>
    <dgm:cxn modelId="{277BF84C-356E-4CCA-A149-40B1AB77DD22}" type="presParOf" srcId="{D5AF4955-0332-41C2-8774-FF5F93072744}" destId="{2AC58530-70FE-4CF2-AAF2-0B32C432B70D}" srcOrd="15" destOrd="0" presId="urn:microsoft.com/office/officeart/2005/8/layout/target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3687DE-7D79-4132-ACF8-ACD2A4554D95}">
      <dsp:nvSpPr>
        <dsp:cNvPr id="0" name=""/>
        <dsp:cNvSpPr/>
      </dsp:nvSpPr>
      <dsp:spPr>
        <a:xfrm>
          <a:off x="0" y="1533770"/>
          <a:ext cx="8136903" cy="2045027"/>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4CE75A-11B8-47A8-BD00-1BAEE1F11DA9}">
      <dsp:nvSpPr>
        <dsp:cNvPr id="0" name=""/>
        <dsp:cNvSpPr/>
      </dsp:nvSpPr>
      <dsp:spPr>
        <a:xfrm>
          <a:off x="335" y="0"/>
          <a:ext cx="1711014" cy="204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zh-TW" altLang="en-US" sz="2400" kern="1200" dirty="0"/>
            <a:t>先降優存</a:t>
          </a:r>
        </a:p>
        <a:p>
          <a:pPr lvl="0" algn="ctr" defTabSz="1066800">
            <a:lnSpc>
              <a:spcPct val="90000"/>
            </a:lnSpc>
            <a:spcBef>
              <a:spcPct val="0"/>
            </a:spcBef>
            <a:spcAft>
              <a:spcPct val="35000"/>
            </a:spcAft>
          </a:pPr>
          <a:r>
            <a:rPr lang="en-US" altLang="zh-TW" sz="2400" kern="1200" dirty="0"/>
            <a:t>(</a:t>
          </a:r>
          <a:r>
            <a:rPr lang="zh-TW" altLang="en-US" sz="2400" kern="1200" dirty="0"/>
            <a:t>先採均薪</a:t>
          </a:r>
          <a:r>
            <a:rPr lang="en-US" altLang="zh-TW" sz="2400" kern="1200" dirty="0"/>
            <a:t>)</a:t>
          </a:r>
          <a:endParaRPr lang="zh-TW" altLang="en-US" sz="2400" kern="1200" dirty="0"/>
        </a:p>
      </dsp:txBody>
      <dsp:txXfrm>
        <a:off x="335" y="0"/>
        <a:ext cx="1711014" cy="2045027"/>
      </dsp:txXfrm>
    </dsp:sp>
    <dsp:sp modelId="{9C396012-44AE-47AA-8EA4-2ACFB3EE285A}">
      <dsp:nvSpPr>
        <dsp:cNvPr id="0" name=""/>
        <dsp:cNvSpPr/>
      </dsp:nvSpPr>
      <dsp:spPr>
        <a:xfrm>
          <a:off x="600214" y="2300655"/>
          <a:ext cx="511256" cy="511256"/>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2849173-B74C-427A-B151-55C087DB9FB3}">
      <dsp:nvSpPr>
        <dsp:cNvPr id="0" name=""/>
        <dsp:cNvSpPr/>
      </dsp:nvSpPr>
      <dsp:spPr>
        <a:xfrm>
          <a:off x="1944218" y="725427"/>
          <a:ext cx="2909888" cy="1312968"/>
        </a:xfrm>
        <a:prstGeom prst="roundRect">
          <a:avLst/>
        </a:prstGeom>
        <a:no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zh-TW" altLang="en-US" sz="2400" kern="1200" dirty="0">
              <a:solidFill>
                <a:srgbClr val="0000FF"/>
              </a:solidFill>
            </a:rPr>
            <a:t>仍高於替代率上限者，再降至替代率上限金額</a:t>
          </a:r>
          <a:endParaRPr lang="en-US" altLang="zh-TW" sz="2400" kern="1200" dirty="0">
            <a:solidFill>
              <a:srgbClr val="0000FF"/>
            </a:solidFill>
          </a:endParaRPr>
        </a:p>
        <a:p>
          <a:pPr lvl="0" algn="ctr" defTabSz="1066800">
            <a:lnSpc>
              <a:spcPct val="90000"/>
            </a:lnSpc>
            <a:spcBef>
              <a:spcPct val="0"/>
            </a:spcBef>
            <a:spcAft>
              <a:spcPct val="35000"/>
            </a:spcAft>
          </a:pPr>
          <a:endParaRPr lang="en-US" altLang="zh-TW" sz="2400" kern="1200" dirty="0"/>
        </a:p>
        <a:p>
          <a:pPr lvl="0" algn="ctr" defTabSz="1066800">
            <a:lnSpc>
              <a:spcPct val="90000"/>
            </a:lnSpc>
            <a:spcBef>
              <a:spcPct val="0"/>
            </a:spcBef>
            <a:spcAft>
              <a:spcPct val="35000"/>
            </a:spcAft>
          </a:pPr>
          <a:endParaRPr lang="en-US" altLang="zh-TW" sz="2000" kern="1200" dirty="0"/>
        </a:p>
        <a:p>
          <a:pPr lvl="0" algn="l" defTabSz="1066800">
            <a:lnSpc>
              <a:spcPct val="90000"/>
            </a:lnSpc>
            <a:spcBef>
              <a:spcPct val="0"/>
            </a:spcBef>
            <a:spcAft>
              <a:spcPts val="0"/>
            </a:spcAft>
          </a:pPr>
          <a:endParaRPr lang="en-US" altLang="zh-TW" sz="2000" kern="1200" dirty="0">
            <a:latin typeface="+mj-ea"/>
            <a:ea typeface="+mj-ea"/>
          </a:endParaRPr>
        </a:p>
      </dsp:txBody>
      <dsp:txXfrm>
        <a:off x="1944218" y="725427"/>
        <a:ext cx="2909888" cy="1312968"/>
      </dsp:txXfrm>
    </dsp:sp>
    <dsp:sp modelId="{283D2EB1-5A75-41C2-B53E-1C08A2B32F74}">
      <dsp:nvSpPr>
        <dsp:cNvPr id="0" name=""/>
        <dsp:cNvSpPr/>
      </dsp:nvSpPr>
      <dsp:spPr>
        <a:xfrm>
          <a:off x="3123902" y="2356080"/>
          <a:ext cx="511256" cy="511256"/>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030248D-D6C7-4E41-AB32-8F2D2244DABB}">
      <dsp:nvSpPr>
        <dsp:cNvPr id="0" name=""/>
        <dsp:cNvSpPr/>
      </dsp:nvSpPr>
      <dsp:spPr>
        <a:xfrm>
          <a:off x="4774681" y="686771"/>
          <a:ext cx="2530539" cy="1537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l" defTabSz="1066800">
            <a:lnSpc>
              <a:spcPct val="90000"/>
            </a:lnSpc>
            <a:spcBef>
              <a:spcPct val="0"/>
            </a:spcBef>
            <a:spcAft>
              <a:spcPct val="35000"/>
            </a:spcAft>
          </a:pPr>
          <a:r>
            <a:rPr lang="zh-TW" altLang="en-US" sz="2400" kern="1200" dirty="0"/>
            <a:t>低於或等於替代率上限者，直接支領該金額</a:t>
          </a:r>
        </a:p>
      </dsp:txBody>
      <dsp:txXfrm>
        <a:off x="4774681" y="686771"/>
        <a:ext cx="2530539" cy="1537492"/>
      </dsp:txXfrm>
    </dsp:sp>
    <dsp:sp modelId="{04209863-E7E5-4323-9C2E-719F283E6A6D}">
      <dsp:nvSpPr>
        <dsp:cNvPr id="0" name=""/>
        <dsp:cNvSpPr/>
      </dsp:nvSpPr>
      <dsp:spPr>
        <a:xfrm>
          <a:off x="5760640" y="2357399"/>
          <a:ext cx="511256" cy="511256"/>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1D4B1A-4C8A-46A5-99B2-4656EA559B33}">
      <dsp:nvSpPr>
        <dsp:cNvPr id="0" name=""/>
        <dsp:cNvSpPr/>
      </dsp:nvSpPr>
      <dsp:spPr>
        <a:xfrm>
          <a:off x="0" y="5512"/>
          <a:ext cx="8229600" cy="113197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rtl="0">
            <a:lnSpc>
              <a:spcPct val="90000"/>
            </a:lnSpc>
            <a:spcBef>
              <a:spcPct val="0"/>
            </a:spcBef>
            <a:spcAft>
              <a:spcPct val="35000"/>
            </a:spcAft>
          </a:pPr>
          <a:r>
            <a:rPr lang="zh-TW" sz="4500" kern="1200" dirty="0">
              <a:solidFill>
                <a:schemeClr val="tx1"/>
              </a:solidFill>
            </a:rPr>
            <a:t>退休人員赴大陸地區時：</a:t>
          </a:r>
        </a:p>
      </dsp:txBody>
      <dsp:txXfrm>
        <a:off x="0" y="5512"/>
        <a:ext cx="8229600" cy="113197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90FD6F-7E5B-470C-A0D2-DC22BB4CE607}">
      <dsp:nvSpPr>
        <dsp:cNvPr id="0" name=""/>
        <dsp:cNvSpPr/>
      </dsp:nvSpPr>
      <dsp:spPr>
        <a:xfrm>
          <a:off x="0" y="38161"/>
          <a:ext cx="4685332" cy="468533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1056A5-8C15-46EA-976E-C32AD2EB3420}">
      <dsp:nvSpPr>
        <dsp:cNvPr id="0" name=""/>
        <dsp:cNvSpPr/>
      </dsp:nvSpPr>
      <dsp:spPr>
        <a:xfrm>
          <a:off x="2342666" y="38161"/>
          <a:ext cx="5466220" cy="468533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zh-TW" altLang="en-US" sz="1800" kern="1200" dirty="0"/>
            <a:t>領受人前往大陸地區者，應依支領月退休給與之公立學校教職員赴大陸地區長期居住改領停領及恢復退休給與處理辦法之程序辦理。</a:t>
          </a:r>
        </a:p>
      </dsp:txBody>
      <dsp:txXfrm>
        <a:off x="2342666" y="38161"/>
        <a:ext cx="5466220" cy="995633"/>
      </dsp:txXfrm>
    </dsp:sp>
    <dsp:sp modelId="{8AF4C326-CC27-41A2-99BF-319ECD788B3F}">
      <dsp:nvSpPr>
        <dsp:cNvPr id="0" name=""/>
        <dsp:cNvSpPr/>
      </dsp:nvSpPr>
      <dsp:spPr>
        <a:xfrm>
          <a:off x="608073" y="1291535"/>
          <a:ext cx="3455432" cy="345543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E5C97C-3FD5-4B1D-B17F-EDCDD9D3C97E}">
      <dsp:nvSpPr>
        <dsp:cNvPr id="0" name=""/>
        <dsp:cNvSpPr/>
      </dsp:nvSpPr>
      <dsp:spPr>
        <a:xfrm>
          <a:off x="2336270" y="1279061"/>
          <a:ext cx="5466220" cy="345543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zh-TW" sz="1800" kern="1200" dirty="0"/>
            <a:t>赴陸長期居住</a:t>
          </a:r>
          <a:r>
            <a:rPr lang="en-US" sz="1800" kern="1200" dirty="0"/>
            <a:t>(</a:t>
          </a:r>
          <a:r>
            <a:rPr lang="zh-TW" sz="1800" kern="1200" dirty="0"/>
            <a:t>指赴陸居、停留，</a:t>
          </a:r>
          <a:r>
            <a:rPr lang="en-US" sz="1800" kern="1200" dirty="0"/>
            <a:t>1</a:t>
          </a:r>
          <a:r>
            <a:rPr lang="zh-TW" sz="1800" kern="1200" dirty="0"/>
            <a:t>年內合計逾</a:t>
          </a:r>
          <a:r>
            <a:rPr lang="en-US" sz="1800" kern="1200" dirty="0"/>
            <a:t>183</a:t>
          </a:r>
          <a:r>
            <a:rPr lang="zh-TW" sz="1800" kern="1200" dirty="0"/>
            <a:t>日</a:t>
          </a:r>
          <a:r>
            <a:rPr lang="en-US" sz="1800" kern="1200" dirty="0"/>
            <a:t>)</a:t>
          </a:r>
          <a:r>
            <a:rPr lang="zh-TW" sz="1800" kern="1200" dirty="0"/>
            <a:t>，且在大陸地區設有戶籍或領用大陸地區護照者，應停止其領受月退休金權利。</a:t>
          </a:r>
        </a:p>
      </dsp:txBody>
      <dsp:txXfrm>
        <a:off x="2336270" y="1279061"/>
        <a:ext cx="5466220" cy="995633"/>
      </dsp:txXfrm>
    </dsp:sp>
    <dsp:sp modelId="{CAF0D02B-1F83-471F-BD08-4847AACBAAA3}">
      <dsp:nvSpPr>
        <dsp:cNvPr id="0" name=""/>
        <dsp:cNvSpPr/>
      </dsp:nvSpPr>
      <dsp:spPr>
        <a:xfrm>
          <a:off x="1256160" y="2517198"/>
          <a:ext cx="2225532" cy="222553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F6366D-6566-42F4-AC5C-271200BD66CA}">
      <dsp:nvSpPr>
        <dsp:cNvPr id="0" name=""/>
        <dsp:cNvSpPr/>
      </dsp:nvSpPr>
      <dsp:spPr>
        <a:xfrm>
          <a:off x="2336270" y="2523095"/>
          <a:ext cx="5466220" cy="222553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zh-TW" sz="1800" kern="1200" dirty="0"/>
            <a:t>赴陸長期居住，但未在大陸地區設有戶籍或領用大陸地區護照者，暫停其領受月退休給與權利，俟其回臺時，得依規定申請回復其請領權利</a:t>
          </a:r>
          <a:r>
            <a:rPr lang="en-US" sz="1800" kern="1200" dirty="0"/>
            <a:t>(</a:t>
          </a:r>
          <a:r>
            <a:rPr lang="zh-TW" sz="1800" kern="1200" dirty="0"/>
            <a:t>即可補發暫停期間之月退休金</a:t>
          </a:r>
          <a:r>
            <a:rPr lang="en-US" sz="1800" kern="1200" dirty="0"/>
            <a:t>)</a:t>
          </a:r>
          <a:r>
            <a:rPr lang="zh-TW" sz="1800" kern="1200" dirty="0"/>
            <a:t>。</a:t>
          </a:r>
        </a:p>
      </dsp:txBody>
      <dsp:txXfrm>
        <a:off x="2336270" y="2523095"/>
        <a:ext cx="5466220" cy="995633"/>
      </dsp:txXfrm>
    </dsp:sp>
    <dsp:sp modelId="{C9C8CA64-67A4-415D-A8E3-BADE0D5EC9AD}">
      <dsp:nvSpPr>
        <dsp:cNvPr id="0" name=""/>
        <dsp:cNvSpPr/>
      </dsp:nvSpPr>
      <dsp:spPr>
        <a:xfrm>
          <a:off x="1904229" y="3766021"/>
          <a:ext cx="995633" cy="99563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127080-77B4-4C4B-B42D-814A5F0DD419}">
      <dsp:nvSpPr>
        <dsp:cNvPr id="0" name=""/>
        <dsp:cNvSpPr/>
      </dsp:nvSpPr>
      <dsp:spPr>
        <a:xfrm>
          <a:off x="2336270" y="3766021"/>
          <a:ext cx="5466220" cy="99563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zh-TW" altLang="en-US" sz="1800" kern="1200" dirty="0"/>
            <a:t>赴陸未達長期居住標準者，得繼續發給月退休金。</a:t>
          </a:r>
        </a:p>
      </dsp:txBody>
      <dsp:txXfrm>
        <a:off x="2336270" y="3766021"/>
        <a:ext cx="5466220" cy="99563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4" y="2"/>
            <a:ext cx="2945659" cy="496332"/>
          </a:xfrm>
          <a:prstGeom prst="rect">
            <a:avLst/>
          </a:prstGeom>
        </p:spPr>
        <p:txBody>
          <a:bodyPr vert="horz" lIns="91298" tIns="45647" rIns="91298" bIns="45647" rtlCol="0"/>
          <a:lstStyle>
            <a:lvl1pPr algn="l">
              <a:defRPr sz="1200"/>
            </a:lvl1pPr>
          </a:lstStyle>
          <a:p>
            <a:endParaRPr lang="zh-TW" altLang="en-US"/>
          </a:p>
        </p:txBody>
      </p:sp>
      <p:sp>
        <p:nvSpPr>
          <p:cNvPr id="3" name="日期版面配置區 2"/>
          <p:cNvSpPr>
            <a:spLocks noGrp="1"/>
          </p:cNvSpPr>
          <p:nvPr>
            <p:ph type="dt" sz="quarter" idx="1"/>
          </p:nvPr>
        </p:nvSpPr>
        <p:spPr>
          <a:xfrm>
            <a:off x="3850444" y="2"/>
            <a:ext cx="2945659" cy="496332"/>
          </a:xfrm>
          <a:prstGeom prst="rect">
            <a:avLst/>
          </a:prstGeom>
        </p:spPr>
        <p:txBody>
          <a:bodyPr vert="horz" lIns="91298" tIns="45647" rIns="91298" bIns="45647" rtlCol="0"/>
          <a:lstStyle>
            <a:lvl1pPr algn="r">
              <a:defRPr sz="1200"/>
            </a:lvl1pPr>
          </a:lstStyle>
          <a:p>
            <a:endParaRPr lang="zh-TW" altLang="en-US"/>
          </a:p>
        </p:txBody>
      </p:sp>
      <p:sp>
        <p:nvSpPr>
          <p:cNvPr id="4" name="頁尾版面配置區 3"/>
          <p:cNvSpPr>
            <a:spLocks noGrp="1"/>
          </p:cNvSpPr>
          <p:nvPr>
            <p:ph type="ftr" sz="quarter" idx="2"/>
          </p:nvPr>
        </p:nvSpPr>
        <p:spPr>
          <a:xfrm>
            <a:off x="4" y="9428587"/>
            <a:ext cx="2945659" cy="496332"/>
          </a:xfrm>
          <a:prstGeom prst="rect">
            <a:avLst/>
          </a:prstGeom>
        </p:spPr>
        <p:txBody>
          <a:bodyPr vert="horz" lIns="91298" tIns="45647" rIns="91298" bIns="45647"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4" y="9428587"/>
            <a:ext cx="2945659" cy="496332"/>
          </a:xfrm>
          <a:prstGeom prst="rect">
            <a:avLst/>
          </a:prstGeom>
        </p:spPr>
        <p:txBody>
          <a:bodyPr vert="horz" lIns="91298" tIns="45647" rIns="91298" bIns="45647" rtlCol="0" anchor="b"/>
          <a:lstStyle>
            <a:lvl1pPr algn="r">
              <a:defRPr sz="1200"/>
            </a:lvl1pPr>
          </a:lstStyle>
          <a:p>
            <a:fld id="{BE5D3499-6E1B-4E73-8067-36C7C1E8E66D}" type="slidenum">
              <a:rPr lang="zh-TW" altLang="en-US" smtClean="0"/>
              <a:pPr/>
              <a:t>‹#›</a:t>
            </a:fld>
            <a:endParaRPr lang="zh-TW" altLang="en-US"/>
          </a:p>
        </p:txBody>
      </p:sp>
    </p:spTree>
    <p:extLst>
      <p:ext uri="{BB962C8B-B14F-4D97-AF65-F5344CB8AC3E}">
        <p14:creationId xmlns:p14="http://schemas.microsoft.com/office/powerpoint/2010/main" xmlns="" val="6236589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4" y="2"/>
            <a:ext cx="2945659" cy="496332"/>
          </a:xfrm>
          <a:prstGeom prst="rect">
            <a:avLst/>
          </a:prstGeom>
        </p:spPr>
        <p:txBody>
          <a:bodyPr vert="horz" lIns="91298" tIns="45647" rIns="91298" bIns="45647" rtlCol="0"/>
          <a:lstStyle>
            <a:lvl1pPr algn="l">
              <a:defRPr sz="1200"/>
            </a:lvl1pPr>
          </a:lstStyle>
          <a:p>
            <a:endParaRPr lang="zh-TW" altLang="en-US"/>
          </a:p>
        </p:txBody>
      </p:sp>
      <p:sp>
        <p:nvSpPr>
          <p:cNvPr id="3" name="日期版面配置區 2"/>
          <p:cNvSpPr>
            <a:spLocks noGrp="1"/>
          </p:cNvSpPr>
          <p:nvPr>
            <p:ph type="dt" idx="1"/>
          </p:nvPr>
        </p:nvSpPr>
        <p:spPr>
          <a:xfrm>
            <a:off x="3850444" y="2"/>
            <a:ext cx="2945659" cy="496332"/>
          </a:xfrm>
          <a:prstGeom prst="rect">
            <a:avLst/>
          </a:prstGeom>
        </p:spPr>
        <p:txBody>
          <a:bodyPr vert="horz" lIns="91298" tIns="45647" rIns="91298" bIns="45647" rtlCol="0"/>
          <a:lstStyle>
            <a:lvl1pPr algn="r">
              <a:defRPr sz="1200"/>
            </a:lvl1pPr>
          </a:lstStyle>
          <a:p>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298" tIns="45647" rIns="91298" bIns="45647" rtlCol="0" anchor="ctr"/>
          <a:lstStyle/>
          <a:p>
            <a:endParaRPr lang="zh-TW" altLang="en-US"/>
          </a:p>
        </p:txBody>
      </p:sp>
      <p:sp>
        <p:nvSpPr>
          <p:cNvPr id="5" name="備忘稿版面配置區 4"/>
          <p:cNvSpPr>
            <a:spLocks noGrp="1"/>
          </p:cNvSpPr>
          <p:nvPr>
            <p:ph type="body" sz="quarter" idx="3"/>
          </p:nvPr>
        </p:nvSpPr>
        <p:spPr>
          <a:xfrm>
            <a:off x="679768" y="4715155"/>
            <a:ext cx="5438140" cy="4466986"/>
          </a:xfrm>
          <a:prstGeom prst="rect">
            <a:avLst/>
          </a:prstGeom>
        </p:spPr>
        <p:txBody>
          <a:bodyPr vert="horz" lIns="91298" tIns="45647" rIns="91298" bIns="45647"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4" y="9428587"/>
            <a:ext cx="2945659" cy="496332"/>
          </a:xfrm>
          <a:prstGeom prst="rect">
            <a:avLst/>
          </a:prstGeom>
        </p:spPr>
        <p:txBody>
          <a:bodyPr vert="horz" lIns="91298" tIns="45647" rIns="91298" bIns="45647"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4" y="9428587"/>
            <a:ext cx="2945659" cy="496332"/>
          </a:xfrm>
          <a:prstGeom prst="rect">
            <a:avLst/>
          </a:prstGeom>
        </p:spPr>
        <p:txBody>
          <a:bodyPr vert="horz" lIns="91298" tIns="45647" rIns="91298" bIns="45647" rtlCol="0" anchor="b"/>
          <a:lstStyle>
            <a:lvl1pPr algn="r">
              <a:defRPr sz="1200"/>
            </a:lvl1pPr>
          </a:lstStyle>
          <a:p>
            <a:fld id="{F141D171-EDCE-488A-AA64-CD385CA52761}" type="slidenum">
              <a:rPr lang="zh-TW" altLang="en-US" smtClean="0"/>
              <a:pPr/>
              <a:t>‹#›</a:t>
            </a:fld>
            <a:endParaRPr lang="zh-TW" altLang="en-US"/>
          </a:p>
        </p:txBody>
      </p:sp>
    </p:spTree>
    <p:extLst>
      <p:ext uri="{BB962C8B-B14F-4D97-AF65-F5344CB8AC3E}">
        <p14:creationId xmlns:p14="http://schemas.microsoft.com/office/powerpoint/2010/main" xmlns="" val="172321658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1590212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2972064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19283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953514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500334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814736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1566606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3827138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3320533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3305362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2414898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505577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325554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2906043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1299411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2754987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641080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261125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32741016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6349279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423202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1715756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3483084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36391884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25899542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18448715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29775925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663637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4729334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29654632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10235872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29386926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3866082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16579919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9480846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16382756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40920028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33647385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41466410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30265444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3505059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39076022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33237358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158223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29310066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36680222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701477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42481351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24789922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33989956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40025486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2916499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22387076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1783329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2840699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17589172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11482110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14955668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xmlns="" val="22527742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26981041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19328478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21115323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20830758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27583095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75433223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905083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30616716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23314359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36301813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427152572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42134992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4708387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xmlns="" val="180681792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211300383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64084275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414777785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3692536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100896618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236321993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411223276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235253433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177592399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9517520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345494294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18558233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27974600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172372148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1927155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310487011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347430589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229583427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394758245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339281823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xmlns="" val="271580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8F6AB6F0-1133-44E8-B5E0-5252321ACCC5}" type="datetime1">
              <a:rPr lang="zh-TW" altLang="en-US" smtClean="0"/>
              <a:pPr/>
              <a:t>2019/8/26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DFF9AAF-6254-4F63-B43D-5BF4531732D1}" type="slidenum">
              <a:rPr lang="zh-TW" altLang="en-US" smtClean="0"/>
              <a:pPr/>
              <a:t>‹#›</a:t>
            </a:fld>
            <a:endParaRPr lang="zh-TW" altLang="en-US"/>
          </a:p>
        </p:txBody>
      </p:sp>
    </p:spTree>
    <p:extLst>
      <p:ext uri="{BB962C8B-B14F-4D97-AF65-F5344CB8AC3E}">
        <p14:creationId xmlns:p14="http://schemas.microsoft.com/office/powerpoint/2010/main" xmlns="" val="1341039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FB540A50-B421-489D-9E9D-111FE53AD2F0}" type="datetime1">
              <a:rPr lang="zh-TW" altLang="en-US" smtClean="0"/>
              <a:pPr/>
              <a:t>2019/8/26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DFF9AAF-6254-4F63-B43D-5BF4531732D1}" type="slidenum">
              <a:rPr lang="zh-TW" altLang="en-US" smtClean="0"/>
              <a:pPr/>
              <a:t>‹#›</a:t>
            </a:fld>
            <a:endParaRPr lang="zh-TW" altLang="en-US"/>
          </a:p>
        </p:txBody>
      </p:sp>
    </p:spTree>
    <p:extLst>
      <p:ext uri="{BB962C8B-B14F-4D97-AF65-F5344CB8AC3E}">
        <p14:creationId xmlns:p14="http://schemas.microsoft.com/office/powerpoint/2010/main" xmlns="" val="2501080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942346E-2213-4D14-B66F-7F911FEB021F}" type="datetime1">
              <a:rPr lang="zh-TW" altLang="en-US" smtClean="0"/>
              <a:pPr/>
              <a:t>2019/8/26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DFF9AAF-6254-4F63-B43D-5BF4531732D1}" type="slidenum">
              <a:rPr lang="zh-TW" altLang="en-US" smtClean="0"/>
              <a:pPr/>
              <a:t>‹#›</a:t>
            </a:fld>
            <a:endParaRPr lang="zh-TW"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Tree>
    <p:extLst>
      <p:ext uri="{BB962C8B-B14F-4D97-AF65-F5344CB8AC3E}">
        <p14:creationId xmlns:p14="http://schemas.microsoft.com/office/powerpoint/2010/main" xmlns="" val="3451346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C3065F1-F220-4573-B068-78999C03080E}" type="datetime1">
              <a:rPr lang="zh-TW" altLang="en-US" smtClean="0"/>
              <a:pPr/>
              <a:t>2019/8/26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DFF9AAF-6254-4F63-B43D-5BF4531732D1}" type="slidenum">
              <a:rPr lang="zh-TW" altLang="en-US" smtClean="0"/>
              <a:pPr/>
              <a:t>‹#›</a:t>
            </a:fld>
            <a:endParaRPr lang="zh-TW" altLang="en-US"/>
          </a:p>
        </p:txBody>
      </p:sp>
    </p:spTree>
    <p:extLst>
      <p:ext uri="{BB962C8B-B14F-4D97-AF65-F5344CB8AC3E}">
        <p14:creationId xmlns:p14="http://schemas.microsoft.com/office/powerpoint/2010/main" xmlns="" val="1034494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1F05C4B2-C1F1-4FDD-99D9-34E2109B70E7}" type="datetime1">
              <a:rPr lang="zh-TW" altLang="en-US" smtClean="0"/>
              <a:pPr/>
              <a:t>2019/8/26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DFF9AAF-6254-4F63-B43D-5BF4531732D1}" type="slidenum">
              <a:rPr lang="zh-TW" altLang="en-US" smtClean="0"/>
              <a:pPr/>
              <a:t>‹#›</a:t>
            </a:fld>
            <a:endParaRPr lang="zh-TW" altLang="en-US"/>
          </a:p>
        </p:txBody>
      </p:sp>
      <p:sp>
        <p:nvSpPr>
          <p:cNvPr id="7" name="Title 6"/>
          <p:cNvSpPr>
            <a:spLocks noGrp="1"/>
          </p:cNvSpPr>
          <p:nvPr>
            <p:ph type="title"/>
          </p:nvPr>
        </p:nvSpPr>
        <p:spPr/>
        <p:txBody>
          <a:bodyPr/>
          <a:lstStyle/>
          <a:p>
            <a:r>
              <a:rPr lang="zh-TW" altLang="en-US"/>
              <a:t>按一下以編輯母片標題樣式</a:t>
            </a:r>
            <a:endParaRPr lang="en-US"/>
          </a:p>
        </p:txBody>
      </p:sp>
      <p:grpSp>
        <p:nvGrpSpPr>
          <p:cNvPr id="8" name="群組 7"/>
          <p:cNvGrpSpPr/>
          <p:nvPr/>
        </p:nvGrpSpPr>
        <p:grpSpPr>
          <a:xfrm>
            <a:off x="167002" y="136718"/>
            <a:ext cx="8862698" cy="742072"/>
            <a:chOff x="167002" y="77341"/>
            <a:chExt cx="8862698" cy="742072"/>
          </a:xfrm>
        </p:grpSpPr>
        <p:sp>
          <p:nvSpPr>
            <p:cNvPr id="9" name="Rectangle 24"/>
            <p:cNvSpPr>
              <a:spLocks noChangeArrowheads="1"/>
            </p:cNvSpPr>
            <p:nvPr/>
          </p:nvSpPr>
          <p:spPr bwMode="gray">
            <a:xfrm>
              <a:off x="1011238" y="639763"/>
              <a:ext cx="8018462"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kumimoji="1" sz="2000">
                  <a:solidFill>
                    <a:srgbClr val="0000FF"/>
                  </a:solidFill>
                  <a:latin typeface="Tahoma" pitchFamily="34" charset="0"/>
                  <a:ea typeface="標楷體" pitchFamily="65" charset="-120"/>
                </a:defRPr>
              </a:lvl1pPr>
              <a:lvl2pPr marL="742950" indent="-285750">
                <a:defRPr kumimoji="1" sz="2000">
                  <a:solidFill>
                    <a:srgbClr val="0000FF"/>
                  </a:solidFill>
                  <a:latin typeface="Tahoma" pitchFamily="34" charset="0"/>
                  <a:ea typeface="標楷體" pitchFamily="65" charset="-120"/>
                </a:defRPr>
              </a:lvl2pPr>
              <a:lvl3pPr marL="1143000" indent="-228600">
                <a:defRPr kumimoji="1" sz="2000">
                  <a:solidFill>
                    <a:srgbClr val="0000FF"/>
                  </a:solidFill>
                  <a:latin typeface="Tahoma" pitchFamily="34" charset="0"/>
                  <a:ea typeface="標楷體" pitchFamily="65" charset="-120"/>
                </a:defRPr>
              </a:lvl3pPr>
              <a:lvl4pPr marL="1600200" indent="-228600">
                <a:defRPr kumimoji="1" sz="2000">
                  <a:solidFill>
                    <a:srgbClr val="0000FF"/>
                  </a:solidFill>
                  <a:latin typeface="Tahoma" pitchFamily="34" charset="0"/>
                  <a:ea typeface="標楷體" pitchFamily="65" charset="-120"/>
                </a:defRPr>
              </a:lvl4pPr>
              <a:lvl5pPr marL="2057400" indent="-228600">
                <a:defRPr kumimoji="1" sz="2000">
                  <a:solidFill>
                    <a:srgbClr val="0000FF"/>
                  </a:solidFill>
                  <a:latin typeface="Tahoma" pitchFamily="34" charset="0"/>
                  <a:ea typeface="標楷體" pitchFamily="65" charset="-120"/>
                </a:defRPr>
              </a:lvl5pPr>
              <a:lvl6pPr marL="2514600" indent="-228600" eaLnBrk="0" fontAlgn="base" hangingPunct="0">
                <a:spcBef>
                  <a:spcPct val="0"/>
                </a:spcBef>
                <a:spcAft>
                  <a:spcPct val="0"/>
                </a:spcAft>
                <a:defRPr kumimoji="1" sz="2000">
                  <a:solidFill>
                    <a:srgbClr val="0000FF"/>
                  </a:solidFill>
                  <a:latin typeface="Tahoma" pitchFamily="34" charset="0"/>
                  <a:ea typeface="標楷體" pitchFamily="65" charset="-120"/>
                </a:defRPr>
              </a:lvl6pPr>
              <a:lvl7pPr marL="2971800" indent="-228600" eaLnBrk="0" fontAlgn="base" hangingPunct="0">
                <a:spcBef>
                  <a:spcPct val="0"/>
                </a:spcBef>
                <a:spcAft>
                  <a:spcPct val="0"/>
                </a:spcAft>
                <a:defRPr kumimoji="1" sz="2000">
                  <a:solidFill>
                    <a:srgbClr val="0000FF"/>
                  </a:solidFill>
                  <a:latin typeface="Tahoma" pitchFamily="34" charset="0"/>
                  <a:ea typeface="標楷體" pitchFamily="65" charset="-120"/>
                </a:defRPr>
              </a:lvl7pPr>
              <a:lvl8pPr marL="3429000" indent="-228600" eaLnBrk="0" fontAlgn="base" hangingPunct="0">
                <a:spcBef>
                  <a:spcPct val="0"/>
                </a:spcBef>
                <a:spcAft>
                  <a:spcPct val="0"/>
                </a:spcAft>
                <a:defRPr kumimoji="1" sz="2000">
                  <a:solidFill>
                    <a:srgbClr val="0000FF"/>
                  </a:solidFill>
                  <a:latin typeface="Tahoma" pitchFamily="34" charset="0"/>
                  <a:ea typeface="標楷體" pitchFamily="65" charset="-120"/>
                </a:defRPr>
              </a:lvl8pPr>
              <a:lvl9pPr marL="3886200" indent="-228600" eaLnBrk="0" fontAlgn="base" hangingPunct="0">
                <a:spcBef>
                  <a:spcPct val="0"/>
                </a:spcBef>
                <a:spcAft>
                  <a:spcPct val="0"/>
                </a:spcAft>
                <a:defRPr kumimoji="1" sz="2000">
                  <a:solidFill>
                    <a:srgbClr val="0000FF"/>
                  </a:solidFill>
                  <a:latin typeface="Tahoma" pitchFamily="34" charset="0"/>
                  <a:ea typeface="標楷體" pitchFamily="65" charset="-120"/>
                </a:defRPr>
              </a:lvl9pPr>
            </a:lstStyle>
            <a:p>
              <a:pPr algn="ctr" eaLnBrk="1" hangingPunct="1">
                <a:defRPr/>
              </a:pPr>
              <a:endParaRPr lang="zh-TW" altLang="en-US" sz="2400">
                <a:solidFill>
                  <a:schemeClr val="tx1"/>
                </a:solidFill>
                <a:ea typeface="新細明體" pitchFamily="18" charset="-120"/>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167002" y="77341"/>
              <a:ext cx="736846" cy="74207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xmlns="" val="3557806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8909F7FA-426F-4863-91F2-B09F6C0D9D19}" type="datetime1">
              <a:rPr lang="zh-TW" altLang="en-US" smtClean="0"/>
              <a:pPr/>
              <a:t>2019/8/26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DFF9AAF-6254-4F63-B43D-5BF4531732D1}" type="slidenum">
              <a:rPr lang="zh-TW" altLang="en-US" smtClean="0"/>
              <a:pPr/>
              <a:t>‹#›</a:t>
            </a:fld>
            <a:endParaRPr lang="zh-TW" altLang="en-US"/>
          </a:p>
        </p:txBody>
      </p:sp>
    </p:spTree>
    <p:extLst>
      <p:ext uri="{BB962C8B-B14F-4D97-AF65-F5344CB8AC3E}">
        <p14:creationId xmlns:p14="http://schemas.microsoft.com/office/powerpoint/2010/main" xmlns="" val="3651959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5" name="Date Placeholder 4"/>
          <p:cNvSpPr>
            <a:spLocks noGrp="1"/>
          </p:cNvSpPr>
          <p:nvPr>
            <p:ph type="dt" sz="half" idx="10"/>
          </p:nvPr>
        </p:nvSpPr>
        <p:spPr/>
        <p:txBody>
          <a:bodyPr/>
          <a:lstStyle/>
          <a:p>
            <a:fld id="{5E8DC345-7C67-496A-BD46-B058467E901D}" type="datetime1">
              <a:rPr lang="zh-TW" altLang="en-US" smtClean="0"/>
              <a:pPr/>
              <a:t>2019/8/26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DFF9AAF-6254-4F63-B43D-5BF4531732D1}" type="slidenum">
              <a:rPr lang="zh-TW" altLang="en-US" smtClean="0"/>
              <a:pPr/>
              <a:t>‹#›</a:t>
            </a:fld>
            <a:endParaRPr lang="zh-TW" altLang="en-US"/>
          </a:p>
        </p:txBody>
      </p:sp>
      <p:sp>
        <p:nvSpPr>
          <p:cNvPr id="9" name="Content Placeholder 8"/>
          <p:cNvSpPr>
            <a:spLocks noGrp="1"/>
          </p:cNvSpPr>
          <p:nvPr>
            <p:ph sz="quarter" idx="13"/>
          </p:nvPr>
        </p:nvSpPr>
        <p:spPr>
          <a:xfrm>
            <a:off x="676655" y="2679192"/>
            <a:ext cx="3822192" cy="34472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Tree>
    <p:extLst>
      <p:ext uri="{BB962C8B-B14F-4D97-AF65-F5344CB8AC3E}">
        <p14:creationId xmlns:p14="http://schemas.microsoft.com/office/powerpoint/2010/main" xmlns="" val="2212084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5865D4B5-9139-40AB-AF2C-28F82E9FBCBB}" type="datetime1">
              <a:rPr lang="zh-TW" altLang="en-US" smtClean="0"/>
              <a:pPr/>
              <a:t>2019/8/26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4DFF9AAF-6254-4F63-B43D-5BF4531732D1}" type="slidenum">
              <a:rPr lang="zh-TW" altLang="en-US" smtClean="0"/>
              <a:pPr/>
              <a:t>‹#›</a:t>
            </a:fld>
            <a:endParaRPr lang="zh-TW" altLang="en-US"/>
          </a:p>
        </p:txBody>
      </p:sp>
    </p:spTree>
    <p:extLst>
      <p:ext uri="{BB962C8B-B14F-4D97-AF65-F5344CB8AC3E}">
        <p14:creationId xmlns:p14="http://schemas.microsoft.com/office/powerpoint/2010/main" xmlns="" val="282224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Date Placeholder 2"/>
          <p:cNvSpPr>
            <a:spLocks noGrp="1"/>
          </p:cNvSpPr>
          <p:nvPr>
            <p:ph type="dt" sz="half" idx="10"/>
          </p:nvPr>
        </p:nvSpPr>
        <p:spPr/>
        <p:txBody>
          <a:bodyPr/>
          <a:lstStyle/>
          <a:p>
            <a:fld id="{E1701ADC-9B1B-4BCD-A4B9-DBB4DED874BD}" type="datetime1">
              <a:rPr lang="zh-TW" altLang="en-US" smtClean="0"/>
              <a:pPr/>
              <a:t>2019/8/26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4DFF9AAF-6254-4F63-B43D-5BF4531732D1}" type="slidenum">
              <a:rPr lang="zh-TW" altLang="en-US" smtClean="0"/>
              <a:pPr/>
              <a:t>‹#›</a:t>
            </a:fld>
            <a:endParaRPr lang="zh-TW" altLang="en-US"/>
          </a:p>
        </p:txBody>
      </p:sp>
    </p:spTree>
    <p:extLst>
      <p:ext uri="{BB962C8B-B14F-4D97-AF65-F5344CB8AC3E}">
        <p14:creationId xmlns:p14="http://schemas.microsoft.com/office/powerpoint/2010/main" xmlns="" val="2897692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359A8D3-B446-4C8F-BD5D-1ABF8A870817}" type="datetime1">
              <a:rPr lang="zh-TW" altLang="en-US" smtClean="0"/>
              <a:pPr/>
              <a:t>2019/8/26</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4DFF9AAF-6254-4F63-B43D-5BF4531732D1}" type="slidenum">
              <a:rPr lang="zh-TW" altLang="en-US" smtClean="0"/>
              <a:pPr/>
              <a:t>‹#›</a:t>
            </a:fld>
            <a:endParaRPr lang="zh-TW" altLang="en-US"/>
          </a:p>
        </p:txBody>
      </p:sp>
    </p:spTree>
    <p:extLst>
      <p:ext uri="{BB962C8B-B14F-4D97-AF65-F5344CB8AC3E}">
        <p14:creationId xmlns:p14="http://schemas.microsoft.com/office/powerpoint/2010/main" xmlns="" val="2619226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81A15F6-29D5-44F8-9D01-645735DB09B1}" type="datetime1">
              <a:rPr lang="zh-TW" altLang="en-US" smtClean="0"/>
              <a:pPr/>
              <a:t>2019/8/26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DFF9AAF-6254-4F63-B43D-5BF4531732D1}" type="slidenum">
              <a:rPr lang="zh-TW" altLang="en-US" smtClean="0"/>
              <a:pPr/>
              <a:t>‹#›</a:t>
            </a:fld>
            <a:endParaRPr lang="zh-TW"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Tree>
    <p:extLst>
      <p:ext uri="{BB962C8B-B14F-4D97-AF65-F5344CB8AC3E}">
        <p14:creationId xmlns:p14="http://schemas.microsoft.com/office/powerpoint/2010/main" xmlns="" val="1214295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DB3F6521-6788-47E8-9F51-988CD4CBDB3D}" type="datetime1">
              <a:rPr lang="zh-TW" altLang="en-US" smtClean="0"/>
              <a:pPr/>
              <a:t>2019/8/26</a:t>
            </a:fld>
            <a:endParaRPr lang="zh-TW"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FF9AAF-6254-4F63-B43D-5BF4531732D1}" type="slidenum">
              <a:rPr lang="zh-TW" altLang="en-US" smtClean="0"/>
              <a:pPr/>
              <a:t>‹#›</a:t>
            </a:fld>
            <a:endParaRPr lang="zh-TW"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Tree>
    <p:extLst>
      <p:ext uri="{BB962C8B-B14F-4D97-AF65-F5344CB8AC3E}">
        <p14:creationId xmlns:p14="http://schemas.microsoft.com/office/powerpoint/2010/main" xmlns="" val="267115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59FA320-FA5B-4311-9AC1-86B20BD80705}" type="datetime1">
              <a:rPr lang="zh-TW" altLang="en-US" smtClean="0"/>
              <a:pPr/>
              <a:t>2019/8/26</a:t>
            </a:fld>
            <a:endParaRPr lang="zh-TW"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zh-TW"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DFF9AAF-6254-4F63-B43D-5BF4531732D1}" type="slidenum">
              <a:rPr lang="zh-TW" altLang="en-US" smtClean="0"/>
              <a:pPr/>
              <a:t>‹#›</a:t>
            </a:fld>
            <a:endParaRPr lang="zh-TW"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Tree>
    <p:extLst>
      <p:ext uri="{BB962C8B-B14F-4D97-AF65-F5344CB8AC3E}">
        <p14:creationId xmlns:p14="http://schemas.microsoft.com/office/powerpoint/2010/main" xmlns="" val="2455354557"/>
      </p:ext>
    </p:extLst>
  </p:cSld>
  <p:clrMap bg1="lt1" tx1="dk1" bg2="lt2" tx2="dk2" accent1="accent1" accent2="accent2" accent3="accent3" accent4="accent4" accent5="accent5" accent6="accent6" hlink="hlink" folHlink="folHlink"/>
  <p:sldLayoutIdLst>
    <p:sldLayoutId id="2147484885" r:id="rId1"/>
    <p:sldLayoutId id="2147484886" r:id="rId2"/>
    <p:sldLayoutId id="2147484887" r:id="rId3"/>
    <p:sldLayoutId id="2147484888" r:id="rId4"/>
    <p:sldLayoutId id="2147484889" r:id="rId5"/>
    <p:sldLayoutId id="2147484890" r:id="rId6"/>
    <p:sldLayoutId id="2147484891" r:id="rId7"/>
    <p:sldLayoutId id="2147484892" r:id="rId8"/>
    <p:sldLayoutId id="2147484893" r:id="rId9"/>
    <p:sldLayoutId id="2147484894" r:id="rId10"/>
    <p:sldLayoutId id="2147484895" r:id="rId11"/>
    <p:sldLayoutId id="2147484896" r:id="rId12"/>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hyperlink" Target="https://www.mocs.gov.tw/pages/list.aspx?Node=1349&amp;Type=1&amp;Index=15" TargetMode="External"/><Relationship Id="rId2" Type="http://schemas.openxmlformats.org/officeDocument/2006/relationships/notesSlide" Target="../notesSlides/notesSlide6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hyperlink" Target="https://www.mocs.gov.tw/pages/list.aspx?Node=1349&amp;Type=1&amp;Index=15" TargetMode="External"/><Relationship Id="rId2" Type="http://schemas.openxmlformats.org/officeDocument/2006/relationships/notesSlide" Target="../notesSlides/notesSlide6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060154" y="2204864"/>
            <a:ext cx="7023692" cy="1946072"/>
          </a:xfr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noAutofit/>
          </a:bodyPr>
          <a:lstStyle/>
          <a:p>
            <a:r>
              <a:rPr lang="zh-TW" altLang="en-US" sz="3600" b="1" dirty="0">
                <a:solidFill>
                  <a:schemeClr val="tx1"/>
                </a:solidFill>
                <a:latin typeface="標楷體" panose="03000509000000000000" pitchFamily="65" charset="-120"/>
              </a:rPr>
              <a:t>教育部暨所屬機關</a:t>
            </a:r>
            <a:r>
              <a:rPr lang="en-US" altLang="zh-TW" sz="3600" b="1" dirty="0">
                <a:solidFill>
                  <a:schemeClr val="tx1"/>
                </a:solidFill>
                <a:latin typeface="標楷體" panose="03000509000000000000" pitchFamily="65" charset="-120"/>
              </a:rPr>
              <a:t>(</a:t>
            </a:r>
            <a:r>
              <a:rPr lang="zh-TW" altLang="en-US" sz="3600" b="1" dirty="0">
                <a:solidFill>
                  <a:schemeClr val="tx1"/>
                </a:solidFill>
                <a:latin typeface="標楷體" panose="03000509000000000000" pitchFamily="65" charset="-120"/>
              </a:rPr>
              <a:t>構</a:t>
            </a:r>
            <a:r>
              <a:rPr lang="en-US" altLang="zh-TW" sz="3600" b="1" dirty="0">
                <a:solidFill>
                  <a:schemeClr val="tx1"/>
                </a:solidFill>
                <a:latin typeface="標楷體" panose="03000509000000000000" pitchFamily="65" charset="-120"/>
              </a:rPr>
              <a:t>)</a:t>
            </a:r>
            <a:r>
              <a:rPr lang="zh-TW" altLang="en-US" sz="3600" b="1" dirty="0">
                <a:solidFill>
                  <a:schemeClr val="tx1"/>
                </a:solidFill>
                <a:latin typeface="標楷體" panose="03000509000000000000" pitchFamily="65" charset="-120"/>
              </a:rPr>
              <a:t>學校教職員退撫制度及實務溝通座談簡報</a:t>
            </a:r>
            <a:endParaRPr lang="zh-TW" altLang="en-US" sz="3600" b="1" dirty="0">
              <a:solidFill>
                <a:schemeClr val="tx1"/>
              </a:solidFill>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685332" y="2434218"/>
            <a:ext cx="7773338" cy="1153142"/>
          </a:xfrm>
        </p:spPr>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常用問答集</a:t>
            </a:r>
          </a:p>
        </p:txBody>
      </p:sp>
      <p:sp>
        <p:nvSpPr>
          <p:cNvPr id="8" name="矩形 7"/>
          <p:cNvSpPr/>
          <p:nvPr/>
        </p:nvSpPr>
        <p:spPr>
          <a:xfrm>
            <a:off x="2286001" y="3573016"/>
            <a:ext cx="4572000" cy="923330"/>
          </a:xfrm>
          <a:prstGeom prst="rect">
            <a:avLst/>
          </a:prstGeom>
        </p:spPr>
        <p:txBody>
          <a:bodyPr wrap="square">
            <a:spAutoFit/>
          </a:bodyPr>
          <a:lstStyle/>
          <a:p>
            <a:pPr algn="ctr"/>
            <a:r>
              <a:rPr lang="en-US" altLang="zh-TW" sz="5400" dirty="0">
                <a:solidFill>
                  <a:schemeClr val="tx1"/>
                </a:solidFill>
                <a:latin typeface="標楷體" panose="03000509000000000000" pitchFamily="65" charset="-120"/>
              </a:rPr>
              <a:t>Q&amp;A</a:t>
            </a:r>
            <a:endParaRPr lang="zh-TW" altLang="en-US" sz="5400" dirty="0">
              <a:solidFill>
                <a:schemeClr val="tx1"/>
              </a:solidFill>
              <a:latin typeface="標楷體" panose="03000509000000000000" pitchFamily="65" charset="-120"/>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227640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827584" y="764704"/>
            <a:ext cx="7773338" cy="1080120"/>
          </a:xfrm>
          <a:noFill/>
          <a:ln>
            <a:noFill/>
          </a:ln>
        </p:spPr>
        <p:style>
          <a:lnRef idx="1">
            <a:schemeClr val="accent3"/>
          </a:lnRef>
          <a:fillRef idx="1002">
            <a:schemeClr val="lt2"/>
          </a:fillRef>
          <a:effectRef idx="1">
            <a:schemeClr val="accent3"/>
          </a:effectRef>
          <a:fontRef idx="minor">
            <a:schemeClr val="dk1"/>
          </a:fontRef>
        </p:style>
        <p:txBody>
          <a:bodyPr>
            <a:normAutofit fontScale="90000"/>
          </a:bodyPr>
          <a:lstStyle/>
          <a:p>
            <a:pPr marL="714375" indent="-714375" algn="l"/>
            <a:r>
              <a:rPr lang="en-US" altLang="zh-TW" sz="3200" dirty="0">
                <a:solidFill>
                  <a:schemeClr val="tx1"/>
                </a:solidFill>
                <a:latin typeface="標楷體" panose="03000509000000000000" pitchFamily="65" charset="-120"/>
                <a:ea typeface="標楷體" panose="03000509000000000000" pitchFamily="65" charset="-120"/>
              </a:rPr>
              <a:t>Q1</a:t>
            </a:r>
            <a:r>
              <a:rPr lang="zh-TW" altLang="en-US" sz="3200" dirty="0">
                <a:solidFill>
                  <a:schemeClr val="tx1"/>
                </a:solidFill>
                <a:latin typeface="標楷體" panose="03000509000000000000" pitchFamily="65" charset="-120"/>
                <a:ea typeface="標楷體" panose="03000509000000000000" pitchFamily="65" charset="-120"/>
              </a:rPr>
              <a:t>：教師申請自願退休之條件，服務年滿</a:t>
            </a:r>
            <a:r>
              <a:rPr lang="en-US" altLang="zh-TW" sz="3200" dirty="0">
                <a:solidFill>
                  <a:schemeClr val="tx1"/>
                </a:solidFill>
                <a:latin typeface="標楷體" panose="03000509000000000000" pitchFamily="65" charset="-120"/>
                <a:ea typeface="標楷體" panose="03000509000000000000" pitchFamily="65" charset="-120"/>
              </a:rPr>
              <a:t>25</a:t>
            </a:r>
            <a:r>
              <a:rPr lang="zh-TW" altLang="en-US" sz="3200" dirty="0">
                <a:solidFill>
                  <a:schemeClr val="tx1"/>
                </a:solidFill>
                <a:latin typeface="標楷體" panose="03000509000000000000" pitchFamily="65" charset="-120"/>
                <a:ea typeface="標楷體" panose="03000509000000000000" pitchFamily="65" charset="-120"/>
              </a:rPr>
              <a:t>年，是否包括曾任私校教師之服務年資</a:t>
            </a: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
        <p:nvSpPr>
          <p:cNvPr id="10" name="AutoShape 6"/>
          <p:cNvSpPr>
            <a:spLocks noChangeArrowheads="1"/>
          </p:cNvSpPr>
          <p:nvPr/>
        </p:nvSpPr>
        <p:spPr bwMode="auto">
          <a:xfrm>
            <a:off x="504579" y="2132856"/>
            <a:ext cx="8387901" cy="4413593"/>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square" anchor="ctr">
            <a:normAutofit/>
          </a:bodyPr>
          <a:lstStyle/>
          <a:p>
            <a:pPr>
              <a:lnSpc>
                <a:spcPts val="4000"/>
              </a:lnSpc>
              <a:buSzPct val="90000"/>
            </a:pPr>
            <a:r>
              <a:rPr lang="en-US" altLang="zh-TW" sz="2800" dirty="0">
                <a:solidFill>
                  <a:schemeClr val="tx1"/>
                </a:solidFill>
                <a:latin typeface="標楷體" panose="03000509000000000000" pitchFamily="65" charset="-120"/>
              </a:rPr>
              <a:t>A:</a:t>
            </a:r>
          </a:p>
          <a:p>
            <a:pPr marL="717550" indent="-717550">
              <a:lnSpc>
                <a:spcPts val="4000"/>
              </a:lnSpc>
              <a:buSzPct val="90000"/>
            </a:pPr>
            <a:r>
              <a:rPr lang="zh-TW" altLang="en-US" sz="2800" dirty="0">
                <a:solidFill>
                  <a:schemeClr val="tx1"/>
                </a:solidFill>
                <a:latin typeface="標楷體" panose="03000509000000000000" pitchFamily="65" charset="-120"/>
              </a:rPr>
              <a:t>一、依公立學校教職員退休資遣撫卹條例</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以下簡稱退撫條例</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第</a:t>
            </a:r>
            <a:r>
              <a:rPr lang="en-US" altLang="zh-TW" sz="2800" dirty="0">
                <a:solidFill>
                  <a:schemeClr val="tx1"/>
                </a:solidFill>
                <a:latin typeface="標楷體" panose="03000509000000000000" pitchFamily="65" charset="-120"/>
              </a:rPr>
              <a:t>7</a:t>
            </a:r>
            <a:r>
              <a:rPr lang="zh-TW" altLang="en-US" sz="2800" dirty="0">
                <a:solidFill>
                  <a:schemeClr val="tx1"/>
                </a:solidFill>
                <a:latin typeface="標楷體" panose="03000509000000000000" pitchFamily="65" charset="-120"/>
              </a:rPr>
              <a:t>條規定，公校校長及教師得併計曾任私校編制內有給專任合格之校長及教師年資為其退休任職年資</a:t>
            </a:r>
            <a:endParaRPr lang="en-US" altLang="zh-TW" sz="2800" dirty="0">
              <a:solidFill>
                <a:schemeClr val="tx1"/>
              </a:solidFill>
              <a:latin typeface="標楷體" panose="03000509000000000000" pitchFamily="65" charset="-120"/>
            </a:endParaRPr>
          </a:p>
          <a:p>
            <a:pPr marL="717550" indent="-717550">
              <a:lnSpc>
                <a:spcPts val="4000"/>
              </a:lnSpc>
              <a:buSzPct val="90000"/>
            </a:pPr>
            <a:r>
              <a:rPr lang="zh-TW" altLang="en-US" sz="2800" dirty="0">
                <a:solidFill>
                  <a:schemeClr val="tx1"/>
                </a:solidFill>
                <a:latin typeface="標楷體" panose="03000509000000000000" pitchFamily="65" charset="-120"/>
              </a:rPr>
              <a:t>二、該段年資應由原服務私校出具註記未核給退</a:t>
            </a:r>
            <a:endParaRPr lang="en-US" altLang="zh-TW" sz="2800" dirty="0">
              <a:solidFill>
                <a:schemeClr val="tx1"/>
              </a:solidFill>
              <a:latin typeface="標楷體" panose="03000509000000000000" pitchFamily="65" charset="-120"/>
            </a:endParaRPr>
          </a:p>
          <a:p>
            <a:pPr marL="717550" indent="-717550">
              <a:lnSpc>
                <a:spcPts val="4000"/>
              </a:lnSpc>
              <a:buSzPct val="90000"/>
            </a:pPr>
            <a:r>
              <a:rPr lang="zh-TW" altLang="en-US" sz="2800" dirty="0">
                <a:solidFill>
                  <a:schemeClr val="tx1"/>
                </a:solidFill>
                <a:latin typeface="標楷體" panose="03000509000000000000" pitchFamily="65" charset="-120"/>
              </a:rPr>
              <a:t>    休金、離職給與或資遣給與之服務年資證明</a:t>
            </a:r>
            <a:endParaRPr lang="en-US" altLang="ko-KR" sz="2800" dirty="0">
              <a:solidFill>
                <a:schemeClr val="tx1"/>
              </a:solidFill>
              <a:latin typeface="標楷體" panose="03000509000000000000" pitchFamily="65" charset="-120"/>
            </a:endParaRPr>
          </a:p>
          <a:p>
            <a:pPr marL="717550" indent="-717550">
              <a:lnSpc>
                <a:spcPts val="4000"/>
              </a:lnSpc>
              <a:buSzPct val="90000"/>
            </a:pPr>
            <a:endParaRPr lang="ko-KR" altLang="en-US" sz="2800" dirty="0">
              <a:latin typeface="標楷體" panose="03000509000000000000" pitchFamily="65" charset="-120"/>
            </a:endParaRPr>
          </a:p>
        </p:txBody>
      </p:sp>
    </p:spTree>
    <p:extLst>
      <p:ext uri="{BB962C8B-B14F-4D97-AF65-F5344CB8AC3E}">
        <p14:creationId xmlns:p14="http://schemas.microsoft.com/office/powerpoint/2010/main" xmlns="" val="3469336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1043608" y="440668"/>
            <a:ext cx="7773338" cy="1080120"/>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marL="714375" indent="-714375" algn="l"/>
            <a:r>
              <a:rPr lang="en-US" altLang="zh-TW" sz="2900" dirty="0" smtClean="0">
                <a:solidFill>
                  <a:schemeClr val="tx1"/>
                </a:solidFill>
                <a:latin typeface="標楷體" panose="03000509000000000000" pitchFamily="65" charset="-120"/>
              </a:rPr>
              <a:t>Q2</a:t>
            </a:r>
            <a:r>
              <a:rPr lang="zh-TW" altLang="en-US" sz="2900" dirty="0" smtClean="0">
                <a:solidFill>
                  <a:schemeClr val="tx1"/>
                </a:solidFill>
                <a:latin typeface="標楷體" panose="03000509000000000000" pitchFamily="65" charset="-120"/>
                <a:ea typeface="標楷體" panose="03000509000000000000" pitchFamily="65" charset="-120"/>
              </a:rPr>
              <a:t>：</a:t>
            </a:r>
            <a:r>
              <a:rPr lang="zh-TW" altLang="en-US" sz="2900" dirty="0">
                <a:solidFill>
                  <a:schemeClr val="tx1"/>
                </a:solidFill>
                <a:latin typeface="標楷體" panose="03000509000000000000" pitchFamily="65" charset="-120"/>
                <a:ea typeface="標楷體" panose="03000509000000000000" pitchFamily="65" charset="-120"/>
              </a:rPr>
              <a:t>教師申請退休時，其曾服大專集訓證書如已經找不到，該如何處理</a:t>
            </a: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323528" y="1988840"/>
            <a:ext cx="8553095" cy="3888432"/>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square" anchor="ctr">
            <a:spAutoFit/>
          </a:bodyPr>
          <a:lstStyle/>
          <a:p>
            <a:pPr algn="just">
              <a:lnSpc>
                <a:spcPts val="4000"/>
              </a:lnSpc>
              <a:buSzPct val="90000"/>
            </a:pPr>
            <a:r>
              <a:rPr lang="en-US" altLang="zh-TW" sz="2800" dirty="0">
                <a:solidFill>
                  <a:schemeClr val="tx1"/>
                </a:solidFill>
                <a:latin typeface="標楷體" panose="03000509000000000000" pitchFamily="65" charset="-120"/>
              </a:rPr>
              <a:t>A:</a:t>
            </a:r>
          </a:p>
          <a:p>
            <a:pPr algn="just">
              <a:lnSpc>
                <a:spcPts val="4000"/>
              </a:lnSpc>
              <a:buSzPct val="90000"/>
            </a:pPr>
            <a:r>
              <a:rPr lang="zh-TW" altLang="en-US" sz="2800" dirty="0">
                <a:solidFill>
                  <a:schemeClr val="tx1"/>
                </a:solidFill>
                <a:latin typeface="標楷體" panose="03000509000000000000" pitchFamily="65" charset="-120"/>
              </a:rPr>
              <a:t>一、可由服務學校函請申請退休教師戶籍所在</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地後備指揮部，查證開具服役證明</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二、如前開方式查無資料，可另請退休教師本</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人自行填具大專集訓證書補發申請表，寄</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請國防部陸軍第十軍團指揮部申請補發大專</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集訓服役證明</a:t>
            </a:r>
            <a:endParaRPr lang="en-US" altLang="ko-KR" sz="2800" dirty="0">
              <a:solidFill>
                <a:schemeClr val="tx1"/>
              </a:solidFill>
              <a:latin typeface="標楷體" panose="03000509000000000000" pitchFamily="65" charset="-120"/>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2362379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916508" y="476672"/>
            <a:ext cx="7541692" cy="1185231"/>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marL="809625" indent="-809625" algn="l"/>
            <a:r>
              <a:rPr lang="en-US" altLang="zh-TW" sz="3200" dirty="0" smtClean="0">
                <a:solidFill>
                  <a:schemeClr val="tx1"/>
                </a:solidFill>
                <a:latin typeface="標楷體" panose="03000509000000000000" pitchFamily="65" charset="-120"/>
              </a:rPr>
              <a:t>Q3</a:t>
            </a:r>
            <a:r>
              <a:rPr lang="zh-TW" altLang="en-US" sz="3200" dirty="0" smtClean="0">
                <a:solidFill>
                  <a:schemeClr val="tx1"/>
                </a:solidFill>
                <a:latin typeface="標楷體" panose="03000509000000000000" pitchFamily="65" charset="-120"/>
                <a:ea typeface="標楷體" panose="03000509000000000000" pitchFamily="65" charset="-120"/>
              </a:rPr>
              <a:t>：</a:t>
            </a:r>
            <a:r>
              <a:rPr lang="zh-TW" altLang="en-US" sz="3200" dirty="0">
                <a:solidFill>
                  <a:schemeClr val="tx1"/>
                </a:solidFill>
                <a:latin typeface="標楷體" panose="03000509000000000000" pitchFamily="65" charset="-120"/>
                <a:ea typeface="標楷體" panose="03000509000000000000" pitchFamily="65" charset="-120"/>
              </a:rPr>
              <a:t>教師如曾任私校教師年資可否列入退休指標數之年資計算</a:t>
            </a:r>
          </a:p>
        </p:txBody>
      </p:sp>
      <p:sp>
        <p:nvSpPr>
          <p:cNvPr id="2" name="內容版面配置區 1"/>
          <p:cNvSpPr>
            <a:spLocks noGrp="1"/>
          </p:cNvSpPr>
          <p:nvPr>
            <p:ph sz="quarter" idx="13"/>
          </p:nvPr>
        </p:nvSpPr>
        <p:spPr/>
        <p:txBody>
          <a:bodyPr/>
          <a:lstStyle/>
          <a:p>
            <a:endParaRPr lang="zh-TW" altLang="en-US" dirty="0"/>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359297" y="1772816"/>
            <a:ext cx="8424936" cy="5002811"/>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a:lnSpc>
                <a:spcPts val="4000"/>
              </a:lnSpc>
              <a:buSzPct val="90000"/>
            </a:pPr>
            <a:r>
              <a:rPr lang="en-US" altLang="zh-TW" sz="3600" dirty="0">
                <a:solidFill>
                  <a:schemeClr val="tx1"/>
                </a:solidFill>
                <a:latin typeface="標楷體" panose="03000509000000000000" pitchFamily="65" charset="-120"/>
              </a:rPr>
              <a:t>A:</a:t>
            </a:r>
          </a:p>
          <a:p>
            <a:pPr algn="just">
              <a:lnSpc>
                <a:spcPts val="4000"/>
              </a:lnSpc>
              <a:buSzPct val="90000"/>
            </a:pPr>
            <a:r>
              <a:rPr lang="zh-TW" altLang="zh-TW" sz="3200" dirty="0">
                <a:solidFill>
                  <a:schemeClr val="tx1"/>
                </a:solidFill>
                <a:latin typeface="標楷體" panose="03000509000000000000" pitchFamily="65" charset="-120"/>
              </a:rPr>
              <a:t>公校教師退休時，雖可併計私校教師年資，</a:t>
            </a:r>
            <a:endParaRPr lang="en-US" altLang="zh-TW" sz="3200" dirty="0">
              <a:solidFill>
                <a:schemeClr val="tx1"/>
              </a:solidFill>
              <a:latin typeface="標楷體" panose="03000509000000000000" pitchFamily="65" charset="-120"/>
            </a:endParaRPr>
          </a:p>
          <a:p>
            <a:pPr algn="just">
              <a:lnSpc>
                <a:spcPts val="4000"/>
              </a:lnSpc>
              <a:buSzPct val="90000"/>
            </a:pPr>
            <a:r>
              <a:rPr lang="zh-TW" altLang="zh-TW" sz="3200" dirty="0">
                <a:solidFill>
                  <a:schemeClr val="tx1"/>
                </a:solidFill>
                <a:latin typeface="標楷體" panose="03000509000000000000" pitchFamily="65" charset="-120"/>
              </a:rPr>
              <a:t>惟其支領退休金時，係以公校與私校教師年</a:t>
            </a:r>
            <a:endParaRPr lang="en-US" altLang="zh-TW" sz="3200" dirty="0">
              <a:solidFill>
                <a:schemeClr val="tx1"/>
              </a:solidFill>
              <a:latin typeface="標楷體" panose="03000509000000000000" pitchFamily="65" charset="-120"/>
            </a:endParaRPr>
          </a:p>
          <a:p>
            <a:pPr algn="just">
              <a:lnSpc>
                <a:spcPts val="4000"/>
              </a:lnSpc>
              <a:buSzPct val="90000"/>
            </a:pPr>
            <a:r>
              <a:rPr lang="zh-TW" altLang="zh-TW" sz="3200" dirty="0">
                <a:solidFill>
                  <a:schemeClr val="tx1"/>
                </a:solidFill>
                <a:latin typeface="標楷體" panose="03000509000000000000" pitchFamily="65" charset="-120"/>
              </a:rPr>
              <a:t>資分開計算</a:t>
            </a:r>
            <a:r>
              <a:rPr lang="zh-TW" altLang="en-US" sz="3200" dirty="0">
                <a:solidFill>
                  <a:schemeClr val="tx1"/>
                </a:solidFill>
                <a:latin typeface="標楷體" panose="03000509000000000000" pitchFamily="65" charset="-120"/>
              </a:rPr>
              <a:t>退休金</a:t>
            </a:r>
            <a:r>
              <a:rPr lang="zh-TW" altLang="zh-TW" sz="3200" dirty="0">
                <a:solidFill>
                  <a:schemeClr val="tx1"/>
                </a:solidFill>
                <a:latin typeface="標楷體" panose="03000509000000000000" pitchFamily="65" charset="-120"/>
              </a:rPr>
              <a:t>，爰如果私校教師年資納</a:t>
            </a:r>
            <a:endParaRPr lang="en-US" altLang="zh-TW" sz="3200" dirty="0">
              <a:solidFill>
                <a:schemeClr val="tx1"/>
              </a:solidFill>
              <a:latin typeface="標楷體" panose="03000509000000000000" pitchFamily="65" charset="-120"/>
            </a:endParaRPr>
          </a:p>
          <a:p>
            <a:pPr algn="just">
              <a:lnSpc>
                <a:spcPts val="4000"/>
              </a:lnSpc>
              <a:buSzPct val="90000"/>
            </a:pPr>
            <a:r>
              <a:rPr lang="zh-TW" altLang="zh-TW" sz="3200" dirty="0">
                <a:solidFill>
                  <a:schemeClr val="tx1"/>
                </a:solidFill>
                <a:latin typeface="標楷體" panose="03000509000000000000" pitchFamily="65" charset="-120"/>
              </a:rPr>
              <a:t>入公校教師退休指標數</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年資</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年齡</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之年資條</a:t>
            </a:r>
            <a:endParaRPr lang="en-US" altLang="zh-TW" sz="3200" dirty="0">
              <a:solidFill>
                <a:schemeClr val="tx1"/>
              </a:solidFill>
              <a:latin typeface="標楷體" panose="03000509000000000000" pitchFamily="65" charset="-120"/>
            </a:endParaRPr>
          </a:p>
          <a:p>
            <a:pPr algn="just">
              <a:lnSpc>
                <a:spcPts val="4000"/>
              </a:lnSpc>
              <a:buSzPct val="90000"/>
            </a:pPr>
            <a:r>
              <a:rPr lang="zh-TW" altLang="en-US" sz="3200" dirty="0">
                <a:solidFill>
                  <a:schemeClr val="tx1"/>
                </a:solidFill>
                <a:latin typeface="標楷體" panose="03000509000000000000" pitchFamily="65" charset="-120"/>
              </a:rPr>
              <a:t>件</a:t>
            </a:r>
            <a:r>
              <a:rPr lang="zh-TW" altLang="zh-TW" sz="3200" dirty="0">
                <a:solidFill>
                  <a:schemeClr val="tx1"/>
                </a:solidFill>
                <a:latin typeface="標楷體" panose="03000509000000000000" pitchFamily="65" charset="-120"/>
              </a:rPr>
              <a:t>計算，仍須符合公職年資滿</a:t>
            </a:r>
            <a:r>
              <a:rPr lang="en-US" altLang="zh-TW" sz="3200" dirty="0">
                <a:solidFill>
                  <a:schemeClr val="tx1"/>
                </a:solidFill>
                <a:latin typeface="標楷體" panose="03000509000000000000" pitchFamily="65" charset="-120"/>
              </a:rPr>
              <a:t>15</a:t>
            </a:r>
            <a:r>
              <a:rPr lang="zh-TW" altLang="zh-TW" sz="3200" dirty="0">
                <a:solidFill>
                  <a:schemeClr val="tx1"/>
                </a:solidFill>
                <a:latin typeface="標楷體" panose="03000509000000000000" pitchFamily="65" charset="-120"/>
              </a:rPr>
              <a:t>年以上始得</a:t>
            </a:r>
            <a:endParaRPr lang="en-US" altLang="zh-TW" sz="3200" dirty="0">
              <a:solidFill>
                <a:schemeClr val="tx1"/>
              </a:solidFill>
              <a:latin typeface="標楷體" panose="03000509000000000000" pitchFamily="65" charset="-120"/>
            </a:endParaRPr>
          </a:p>
          <a:p>
            <a:pPr algn="just">
              <a:lnSpc>
                <a:spcPts val="4000"/>
              </a:lnSpc>
              <a:buSzPct val="90000"/>
            </a:pPr>
            <a:r>
              <a:rPr lang="zh-TW" altLang="zh-TW" sz="3200" dirty="0">
                <a:solidFill>
                  <a:schemeClr val="tx1"/>
                </a:solidFill>
                <a:latin typeface="標楷體" panose="03000509000000000000" pitchFamily="65" charset="-120"/>
              </a:rPr>
              <a:t>支領月退休金之原則</a:t>
            </a:r>
          </a:p>
          <a:p>
            <a:pPr algn="just">
              <a:lnSpc>
                <a:spcPts val="3000"/>
              </a:lnSpc>
              <a:buSzPct val="90000"/>
            </a:pPr>
            <a:endParaRPr lang="en-US" altLang="ko-KR" sz="2800" dirty="0">
              <a:latin typeface="標楷體" panose="03000509000000000000" pitchFamily="65" charset="-120"/>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1345502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131840" y="3284984"/>
            <a:ext cx="3168352" cy="753533"/>
          </a:xfrm>
        </p:spPr>
        <p:txBody>
          <a:bodyPr/>
          <a:lstStyle/>
          <a:p>
            <a:pPr marL="0" indent="0">
              <a:buNone/>
            </a:pPr>
            <a:r>
              <a:rPr lang="zh-TW" altLang="en-US" sz="3600" b="1" dirty="0">
                <a:solidFill>
                  <a:schemeClr val="tx1"/>
                </a:solidFill>
                <a:latin typeface="標楷體" panose="03000509000000000000" pitchFamily="65" charset="-120"/>
              </a:rPr>
              <a:t>二、退休給付</a:t>
            </a:r>
            <a:endParaRPr lang="en-US" altLang="zh-TW" sz="3600" b="1" dirty="0">
              <a:solidFill>
                <a:schemeClr val="tx1"/>
              </a:solidFill>
              <a:latin typeface="標楷體" panose="03000509000000000000" pitchFamily="65" charset="-120"/>
            </a:endParaRPr>
          </a:p>
          <a:p>
            <a:endParaRPr lang="zh-TW" altLang="en-US" dirty="0"/>
          </a:p>
        </p:txBody>
      </p:sp>
    </p:spTree>
    <p:extLst>
      <p:ext uri="{BB962C8B-B14F-4D97-AF65-F5344CB8AC3E}">
        <p14:creationId xmlns:p14="http://schemas.microsoft.com/office/powerpoint/2010/main" xmlns="" val="1771995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593932" y="548680"/>
            <a:ext cx="7773338" cy="1151019"/>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dirty="0">
                <a:solidFill>
                  <a:schemeClr val="tx1"/>
                </a:solidFill>
                <a:latin typeface="標楷體" panose="03000509000000000000" pitchFamily="65" charset="-120"/>
                <a:ea typeface="標楷體" panose="03000509000000000000" pitchFamily="65" charset="-120"/>
              </a:rPr>
              <a:t>退休金給與種類及擇領條件</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#18</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8" name="AutoShape 3"/>
          <p:cNvSpPr>
            <a:spLocks noChangeArrowheads="1"/>
          </p:cNvSpPr>
          <p:nvPr/>
        </p:nvSpPr>
        <p:spPr bwMode="auto">
          <a:xfrm>
            <a:off x="785317" y="1966689"/>
            <a:ext cx="7572428" cy="4298250"/>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marL="457200" indent="-457200">
              <a:lnSpc>
                <a:spcPts val="4200"/>
              </a:lnSpc>
              <a:buSzPct val="90000"/>
              <a:buFont typeface="Arial" panose="020B0604020202020204" pitchFamily="34" charset="0"/>
              <a:buChar char="•"/>
            </a:pPr>
            <a:r>
              <a:rPr lang="en-US" altLang="zh-TW" sz="3200" dirty="0">
                <a:solidFill>
                  <a:schemeClr val="tx1"/>
                </a:solidFill>
                <a:latin typeface="標楷體" panose="03000509000000000000" pitchFamily="65" charset="-120"/>
              </a:rPr>
              <a:t>5</a:t>
            </a:r>
            <a:r>
              <a:rPr lang="zh-TW" altLang="en-US" sz="3200" dirty="0">
                <a:solidFill>
                  <a:schemeClr val="tx1"/>
                </a:solidFill>
                <a:latin typeface="標楷體" panose="03000509000000000000" pitchFamily="65" charset="-120"/>
              </a:rPr>
              <a:t>年以上未滿</a:t>
            </a:r>
            <a:r>
              <a:rPr lang="en-US" altLang="zh-TW" sz="3200" dirty="0">
                <a:solidFill>
                  <a:schemeClr val="tx1"/>
                </a:solidFill>
                <a:latin typeface="標楷體" panose="03000509000000000000" pitchFamily="65" charset="-120"/>
              </a:rPr>
              <a:t>15</a:t>
            </a:r>
            <a:r>
              <a:rPr lang="zh-TW" altLang="en-US" sz="3200" dirty="0">
                <a:solidFill>
                  <a:schemeClr val="tx1"/>
                </a:solidFill>
                <a:latin typeface="標楷體" panose="03000509000000000000" pitchFamily="65" charset="-120"/>
              </a:rPr>
              <a:t>年：一次退休金</a:t>
            </a:r>
            <a:endParaRPr lang="en-US" altLang="zh-TW" sz="3200" dirty="0">
              <a:solidFill>
                <a:schemeClr val="tx1"/>
              </a:solidFill>
              <a:latin typeface="標楷體" panose="03000509000000000000" pitchFamily="65" charset="-120"/>
            </a:endParaRPr>
          </a:p>
          <a:p>
            <a:pPr marL="457200" indent="-457200">
              <a:lnSpc>
                <a:spcPts val="42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滿</a:t>
            </a:r>
            <a:r>
              <a:rPr lang="en-US" altLang="zh-TW" sz="3200" dirty="0">
                <a:solidFill>
                  <a:schemeClr val="tx1"/>
                </a:solidFill>
                <a:latin typeface="標楷體" panose="03000509000000000000" pitchFamily="65" charset="-120"/>
              </a:rPr>
              <a:t>15</a:t>
            </a:r>
            <a:r>
              <a:rPr lang="zh-TW" altLang="en-US" sz="3200" dirty="0">
                <a:solidFill>
                  <a:schemeClr val="tx1"/>
                </a:solidFill>
                <a:latin typeface="標楷體" panose="03000509000000000000" pitchFamily="65" charset="-120"/>
              </a:rPr>
              <a:t>年以上，下列擇一：</a:t>
            </a:r>
            <a:endParaRPr lang="en-US" altLang="zh-TW" sz="3200" dirty="0">
              <a:solidFill>
                <a:schemeClr val="tx1"/>
              </a:solidFill>
              <a:latin typeface="標楷體" panose="03000509000000000000" pitchFamily="65" charset="-120"/>
            </a:endParaRPr>
          </a:p>
          <a:p>
            <a:pPr marL="177800" indent="180975">
              <a:lnSpc>
                <a:spcPts val="4200"/>
              </a:lnSpc>
              <a:buSzPct val="90000"/>
            </a:pPr>
            <a:r>
              <a:rPr lang="en-US" altLang="zh-TW" sz="3200" dirty="0">
                <a:solidFill>
                  <a:schemeClr val="tx1"/>
                </a:solidFill>
                <a:latin typeface="標楷體" panose="03000509000000000000" pitchFamily="65" charset="-120"/>
              </a:rPr>
              <a:t>1.</a:t>
            </a:r>
            <a:r>
              <a:rPr lang="zh-TW" altLang="en-US" sz="3200" dirty="0">
                <a:solidFill>
                  <a:schemeClr val="tx1"/>
                </a:solidFill>
                <a:latin typeface="標楷體" panose="03000509000000000000" pitchFamily="65" charset="-120"/>
              </a:rPr>
              <a:t>一次退休金</a:t>
            </a:r>
            <a:endParaRPr lang="en-US" altLang="zh-TW" sz="3200" dirty="0">
              <a:solidFill>
                <a:schemeClr val="tx1"/>
              </a:solidFill>
              <a:latin typeface="標楷體" panose="03000509000000000000" pitchFamily="65" charset="-120"/>
            </a:endParaRPr>
          </a:p>
          <a:p>
            <a:pPr marL="177800" indent="180975">
              <a:lnSpc>
                <a:spcPts val="4200"/>
              </a:lnSpc>
              <a:buSzPct val="90000"/>
            </a:pPr>
            <a:r>
              <a:rPr lang="en-US" altLang="zh-TW" sz="3200" dirty="0">
                <a:solidFill>
                  <a:schemeClr val="tx1"/>
                </a:solidFill>
                <a:latin typeface="標楷體" panose="03000509000000000000" pitchFamily="65" charset="-120"/>
              </a:rPr>
              <a:t>2.</a:t>
            </a:r>
            <a:r>
              <a:rPr lang="zh-TW" altLang="en-US" sz="3200" dirty="0">
                <a:solidFill>
                  <a:schemeClr val="tx1"/>
                </a:solidFill>
                <a:latin typeface="標楷體" panose="03000509000000000000" pitchFamily="65" charset="-120"/>
              </a:rPr>
              <a:t>月退休金</a:t>
            </a:r>
            <a:endParaRPr lang="en-US" altLang="zh-TW" sz="3200" dirty="0">
              <a:solidFill>
                <a:schemeClr val="tx1"/>
              </a:solidFill>
              <a:latin typeface="標楷體" panose="03000509000000000000" pitchFamily="65" charset="-120"/>
            </a:endParaRPr>
          </a:p>
          <a:p>
            <a:pPr marL="177800" indent="180975">
              <a:lnSpc>
                <a:spcPts val="4200"/>
              </a:lnSpc>
              <a:buSzPct val="90000"/>
            </a:pPr>
            <a:r>
              <a:rPr lang="en-US" altLang="zh-TW" sz="3200" dirty="0">
                <a:solidFill>
                  <a:schemeClr val="tx1"/>
                </a:solidFill>
                <a:latin typeface="標楷體" panose="03000509000000000000" pitchFamily="65" charset="-120"/>
              </a:rPr>
              <a:t>3.</a:t>
            </a:r>
            <a:r>
              <a:rPr lang="zh-TW" altLang="en-US" sz="3200" dirty="0">
                <a:solidFill>
                  <a:schemeClr val="tx1"/>
                </a:solidFill>
                <a:latin typeface="標楷體" panose="03000509000000000000" pitchFamily="65" charset="-120"/>
              </a:rPr>
              <a:t>兼領</a:t>
            </a:r>
            <a:r>
              <a:rPr lang="en-US" altLang="zh-TW" sz="3200" dirty="0">
                <a:solidFill>
                  <a:schemeClr val="tx1"/>
                </a:solidFill>
                <a:latin typeface="標楷體" panose="03000509000000000000" pitchFamily="65" charset="-120"/>
              </a:rPr>
              <a:t>1/2</a:t>
            </a:r>
            <a:r>
              <a:rPr lang="zh-TW" altLang="en-US" sz="3200" dirty="0">
                <a:solidFill>
                  <a:schemeClr val="tx1"/>
                </a:solidFill>
                <a:latin typeface="標楷體" panose="03000509000000000000" pitchFamily="65" charset="-120"/>
              </a:rPr>
              <a:t>一次退休金及</a:t>
            </a:r>
            <a:r>
              <a:rPr lang="en-US" altLang="zh-TW" sz="3200" dirty="0">
                <a:solidFill>
                  <a:schemeClr val="tx1"/>
                </a:solidFill>
                <a:latin typeface="標楷體" panose="03000509000000000000" pitchFamily="65" charset="-120"/>
              </a:rPr>
              <a:t>1/2</a:t>
            </a:r>
            <a:r>
              <a:rPr lang="zh-TW" altLang="en-US" sz="3200" dirty="0">
                <a:solidFill>
                  <a:schemeClr val="tx1"/>
                </a:solidFill>
                <a:latin typeface="標楷體" panose="03000509000000000000" pitchFamily="65" charset="-120"/>
              </a:rPr>
              <a:t>月退休金</a:t>
            </a:r>
            <a:endParaRPr lang="en-US" altLang="zh-TW" sz="3200" dirty="0">
              <a:solidFill>
                <a:schemeClr val="tx1"/>
              </a:solidFill>
              <a:latin typeface="標楷體" panose="03000509000000000000" pitchFamily="65" charset="-120"/>
            </a:endParaRPr>
          </a:p>
          <a:p>
            <a:pPr marL="177800" indent="-177800" algn="ctr">
              <a:lnSpc>
                <a:spcPts val="4200"/>
              </a:lnSpc>
              <a:buSzPct val="90000"/>
            </a:pPr>
            <a:r>
              <a:rPr lang="zh-TW" altLang="en-US" sz="3200" u="heavy" dirty="0">
                <a:solidFill>
                  <a:srgbClr val="FF0000"/>
                </a:solidFill>
                <a:latin typeface="標楷體" panose="03000509000000000000" pitchFamily="65" charset="-120"/>
              </a:rPr>
              <a:t>支領月退休金者須符合起支年齡規定</a:t>
            </a:r>
            <a:endParaRPr lang="en-US" altLang="zh-TW" sz="3200" u="heavy" dirty="0">
              <a:solidFill>
                <a:srgbClr val="FF0000"/>
              </a:solidFill>
              <a:latin typeface="標楷體" panose="03000509000000000000" pitchFamily="65" charset="-120"/>
            </a:endParaRPr>
          </a:p>
          <a:p>
            <a:pPr marL="177800" indent="-177800" algn="ctr">
              <a:lnSpc>
                <a:spcPts val="4200"/>
              </a:lnSpc>
              <a:buSzPct val="90000"/>
            </a:pPr>
            <a:r>
              <a:rPr lang="zh-TW" altLang="en-US" sz="3200" u="heavy" dirty="0">
                <a:solidFill>
                  <a:srgbClr val="FF0000"/>
                </a:solidFill>
                <a:latin typeface="標楷體" panose="03000509000000000000" pitchFamily="65" charset="-120"/>
              </a:rPr>
              <a:t>過渡期間符合指標數可擇領全額月退</a:t>
            </a:r>
            <a:endParaRPr lang="en-US" altLang="zh-TW" sz="3200" u="heavy" dirty="0">
              <a:solidFill>
                <a:srgbClr val="FF0000"/>
              </a:solidFill>
              <a:latin typeface="標楷體" panose="03000509000000000000" pitchFamily="65" charset="-120"/>
            </a:endParaRPr>
          </a:p>
        </p:txBody>
      </p:sp>
      <p:pic>
        <p:nvPicPr>
          <p:cNvPr id="7" name="圖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1009120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556082" y="440668"/>
            <a:ext cx="8064896" cy="1080120"/>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000" dirty="0">
                <a:solidFill>
                  <a:schemeClr val="tx1"/>
                </a:solidFill>
                <a:latin typeface="標楷體" panose="03000509000000000000" pitchFamily="65" charset="-120"/>
                <a:ea typeface="標楷體" panose="03000509000000000000" pitchFamily="65" charset="-120"/>
              </a:rPr>
              <a:t>未達月退起支年齡擇領方式</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32</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3"/>
          <p:cNvSpPr>
            <a:spLocks noChangeArrowheads="1"/>
          </p:cNvSpPr>
          <p:nvPr/>
        </p:nvSpPr>
        <p:spPr bwMode="auto">
          <a:xfrm>
            <a:off x="251520" y="1628800"/>
            <a:ext cx="8640960" cy="4896544"/>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marL="177800" indent="-177800">
              <a:lnSpc>
                <a:spcPts val="4200"/>
              </a:lnSpc>
              <a:buSzPct val="90000"/>
            </a:pPr>
            <a:r>
              <a:rPr lang="en-US" altLang="zh-TW" sz="3200" dirty="0">
                <a:solidFill>
                  <a:schemeClr val="tx1"/>
                </a:solidFill>
                <a:latin typeface="標楷體" panose="03000509000000000000" pitchFamily="65" charset="-120"/>
              </a:rPr>
              <a:t>1.</a:t>
            </a:r>
            <a:r>
              <a:rPr lang="zh-TW" altLang="en-US" sz="3200" u="sng" dirty="0">
                <a:solidFill>
                  <a:schemeClr val="tx1"/>
                </a:solidFill>
                <a:latin typeface="標楷體" panose="03000509000000000000" pitchFamily="65" charset="-120"/>
              </a:rPr>
              <a:t>一次退休金</a:t>
            </a:r>
            <a:endParaRPr lang="en-US" altLang="zh-TW" sz="3200" u="sng" dirty="0">
              <a:solidFill>
                <a:schemeClr val="tx1"/>
              </a:solidFill>
              <a:latin typeface="標楷體" panose="03000509000000000000" pitchFamily="65" charset="-120"/>
            </a:endParaRPr>
          </a:p>
          <a:p>
            <a:pPr marL="177800" indent="-177800">
              <a:lnSpc>
                <a:spcPts val="4200"/>
              </a:lnSpc>
              <a:buSzPct val="90000"/>
            </a:pPr>
            <a:r>
              <a:rPr lang="en-US" altLang="zh-TW" sz="3200" dirty="0">
                <a:solidFill>
                  <a:schemeClr val="tx1"/>
                </a:solidFill>
                <a:latin typeface="標楷體" panose="03000509000000000000" pitchFamily="65" charset="-120"/>
              </a:rPr>
              <a:t>2.</a:t>
            </a:r>
            <a:r>
              <a:rPr lang="zh-TW" altLang="en-US" sz="3200" u="sng" dirty="0">
                <a:solidFill>
                  <a:schemeClr val="tx1"/>
                </a:solidFill>
                <a:latin typeface="標楷體" panose="03000509000000000000" pitchFamily="65" charset="-120"/>
              </a:rPr>
              <a:t>展期月退休金</a:t>
            </a:r>
            <a:endParaRPr lang="en-US" altLang="zh-TW" sz="3200" u="sng" dirty="0">
              <a:solidFill>
                <a:schemeClr val="tx1"/>
              </a:solidFill>
              <a:latin typeface="標楷體" panose="03000509000000000000" pitchFamily="65" charset="-120"/>
            </a:endParaRPr>
          </a:p>
          <a:p>
            <a:pPr marL="177800" indent="-177800">
              <a:lnSpc>
                <a:spcPts val="3200"/>
              </a:lnSpc>
              <a:buSzPct val="90000"/>
            </a:pPr>
            <a:r>
              <a:rPr lang="en-US" altLang="zh-TW" sz="3200" dirty="0">
                <a:solidFill>
                  <a:schemeClr val="tx1"/>
                </a:solidFill>
                <a:latin typeface="標楷體" panose="03000509000000000000" pitchFamily="65" charset="-120"/>
              </a:rPr>
              <a:t>  </a:t>
            </a:r>
            <a:r>
              <a:rPr lang="zh-TW" altLang="zh-TW" sz="3200" dirty="0">
                <a:solidFill>
                  <a:schemeClr val="tx1"/>
                </a:solidFill>
                <a:latin typeface="標楷體" panose="03000509000000000000" pitchFamily="65" charset="-120"/>
              </a:rPr>
              <a:t>至年滿月退休金起支年齡之日起，領取全額</a:t>
            </a:r>
            <a:endParaRPr lang="en-US" altLang="zh-TW" sz="3200" dirty="0">
              <a:solidFill>
                <a:schemeClr val="tx1"/>
              </a:solidFill>
              <a:latin typeface="標楷體" panose="03000509000000000000" pitchFamily="65" charset="-120"/>
            </a:endParaRPr>
          </a:p>
          <a:p>
            <a:pPr marL="177800" indent="-177800">
              <a:lnSpc>
                <a:spcPts val="3200"/>
              </a:lnSpc>
              <a:buSzPct val="90000"/>
            </a:pPr>
            <a:r>
              <a:rPr lang="en-US" altLang="zh-TW" sz="3200" dirty="0">
                <a:solidFill>
                  <a:schemeClr val="tx1"/>
                </a:solidFill>
                <a:latin typeface="標楷體" panose="03000509000000000000" pitchFamily="65" charset="-120"/>
              </a:rPr>
              <a:t>  </a:t>
            </a:r>
            <a:r>
              <a:rPr lang="zh-TW" altLang="zh-TW" sz="3200" dirty="0">
                <a:solidFill>
                  <a:schemeClr val="tx1"/>
                </a:solidFill>
                <a:latin typeface="標楷體" panose="03000509000000000000" pitchFamily="65" charset="-120"/>
              </a:rPr>
              <a:t>月退休金</a:t>
            </a:r>
          </a:p>
          <a:p>
            <a:pPr marL="177800" indent="-177800">
              <a:lnSpc>
                <a:spcPts val="4200"/>
              </a:lnSpc>
              <a:buSzPct val="90000"/>
            </a:pPr>
            <a:r>
              <a:rPr lang="en-US" altLang="zh-TW" sz="3200" dirty="0">
                <a:solidFill>
                  <a:schemeClr val="tx1"/>
                </a:solidFill>
                <a:latin typeface="標楷體" panose="03000509000000000000" pitchFamily="65" charset="-120"/>
              </a:rPr>
              <a:t>3.</a:t>
            </a:r>
            <a:r>
              <a:rPr lang="zh-TW" altLang="en-US" sz="3200" u="sng" dirty="0">
                <a:solidFill>
                  <a:schemeClr val="tx1"/>
                </a:solidFill>
                <a:latin typeface="標楷體" panose="03000509000000000000" pitchFamily="65" charset="-120"/>
              </a:rPr>
              <a:t>減額月退休金</a:t>
            </a:r>
            <a:endParaRPr lang="en-US" altLang="zh-TW" sz="3200" u="sng" dirty="0">
              <a:solidFill>
                <a:schemeClr val="tx1"/>
              </a:solidFill>
              <a:latin typeface="標楷體" panose="03000509000000000000" pitchFamily="65" charset="-120"/>
            </a:endParaRPr>
          </a:p>
          <a:p>
            <a:pPr marL="177800" indent="-177800">
              <a:lnSpc>
                <a:spcPts val="3200"/>
              </a:lnSpc>
              <a:buSzPct val="90000"/>
            </a:pPr>
            <a:r>
              <a:rPr lang="zh-TW" altLang="en-US" sz="3200" dirty="0">
                <a:solidFill>
                  <a:schemeClr val="tx1"/>
                </a:solidFill>
                <a:latin typeface="標楷體" panose="03000509000000000000" pitchFamily="65" charset="-120"/>
              </a:rPr>
              <a:t>  按其退休生效時適用之月退起支年齡，每提</a:t>
            </a:r>
            <a:endParaRPr lang="en-US" altLang="zh-TW" sz="3200" dirty="0">
              <a:solidFill>
                <a:schemeClr val="tx1"/>
              </a:solidFill>
              <a:latin typeface="標楷體" panose="03000509000000000000" pitchFamily="65" charset="-120"/>
            </a:endParaRPr>
          </a:p>
          <a:p>
            <a:pPr marL="177800" indent="-177800">
              <a:lnSpc>
                <a:spcPts val="3200"/>
              </a:lnSpc>
              <a:buSzPct val="90000"/>
            </a:pPr>
            <a:r>
              <a:rPr lang="en-US" altLang="zh-TW" sz="3200" dirty="0">
                <a:solidFill>
                  <a:schemeClr val="tx1"/>
                </a:solidFill>
                <a:latin typeface="標楷體" panose="03000509000000000000" pitchFamily="65" charset="-120"/>
              </a:rPr>
              <a:t>  </a:t>
            </a:r>
            <a:r>
              <a:rPr lang="zh-TW" altLang="en-US" sz="3200" dirty="0">
                <a:solidFill>
                  <a:schemeClr val="tx1"/>
                </a:solidFill>
                <a:latin typeface="標楷體" panose="03000509000000000000" pitchFamily="65" charset="-120"/>
              </a:rPr>
              <a:t>前</a:t>
            </a:r>
            <a:r>
              <a:rPr lang="en-US" altLang="zh-TW" sz="3200" dirty="0">
                <a:solidFill>
                  <a:schemeClr val="tx1"/>
                </a:solidFill>
                <a:latin typeface="標楷體" panose="03000509000000000000" pitchFamily="65" charset="-120"/>
              </a:rPr>
              <a:t>1</a:t>
            </a:r>
            <a:r>
              <a:rPr lang="zh-TW" altLang="en-US" sz="3200" dirty="0">
                <a:solidFill>
                  <a:schemeClr val="tx1"/>
                </a:solidFill>
                <a:latin typeface="標楷體" panose="03000509000000000000" pitchFamily="65" charset="-120"/>
              </a:rPr>
              <a:t>年減發全額月退</a:t>
            </a:r>
            <a:r>
              <a:rPr lang="en-US" altLang="zh-TW" sz="3200" dirty="0">
                <a:solidFill>
                  <a:schemeClr val="tx1"/>
                </a:solidFill>
                <a:latin typeface="標楷體" panose="03000509000000000000" pitchFamily="65" charset="-120"/>
              </a:rPr>
              <a:t>4%</a:t>
            </a:r>
            <a:r>
              <a:rPr lang="zh-TW" altLang="en-US" sz="3200" dirty="0">
                <a:solidFill>
                  <a:schemeClr val="tx1"/>
                </a:solidFill>
                <a:latin typeface="標楷體" panose="03000509000000000000" pitchFamily="65" charset="-120"/>
              </a:rPr>
              <a:t>，最多提前</a:t>
            </a:r>
            <a:r>
              <a:rPr lang="en-US" altLang="zh-TW" sz="3200" dirty="0">
                <a:solidFill>
                  <a:schemeClr val="tx1"/>
                </a:solidFill>
                <a:latin typeface="標楷體" panose="03000509000000000000" pitchFamily="65" charset="-120"/>
              </a:rPr>
              <a:t>5</a:t>
            </a:r>
            <a:r>
              <a:rPr lang="zh-TW" altLang="en-US" sz="3200" dirty="0">
                <a:solidFill>
                  <a:schemeClr val="tx1"/>
                </a:solidFill>
                <a:latin typeface="標楷體" panose="03000509000000000000" pitchFamily="65" charset="-120"/>
              </a:rPr>
              <a:t>年減</a:t>
            </a:r>
            <a:r>
              <a:rPr lang="en-US" altLang="zh-TW" sz="3200" dirty="0">
                <a:solidFill>
                  <a:schemeClr val="tx1"/>
                </a:solidFill>
                <a:latin typeface="標楷體" panose="03000509000000000000" pitchFamily="65" charset="-120"/>
              </a:rPr>
              <a:t>20%</a:t>
            </a:r>
          </a:p>
          <a:p>
            <a:pPr marL="177800" indent="-177800">
              <a:lnSpc>
                <a:spcPts val="3200"/>
              </a:lnSpc>
              <a:buSzPct val="90000"/>
            </a:pPr>
            <a:r>
              <a:rPr lang="zh-TW" altLang="en-US" sz="3200" dirty="0">
                <a:solidFill>
                  <a:schemeClr val="tx1"/>
                </a:solidFill>
                <a:latin typeface="標楷體" panose="03000509000000000000" pitchFamily="65" charset="-120"/>
              </a:rPr>
              <a:t>  （終身減額領取）</a:t>
            </a:r>
            <a:endParaRPr lang="en-US" altLang="zh-TW" sz="3200" dirty="0">
              <a:solidFill>
                <a:schemeClr val="tx1"/>
              </a:solidFill>
              <a:latin typeface="標楷體" panose="03000509000000000000" pitchFamily="65" charset="-120"/>
            </a:endParaRPr>
          </a:p>
          <a:p>
            <a:pPr marL="177800" indent="-177800">
              <a:lnSpc>
                <a:spcPts val="4200"/>
              </a:lnSpc>
              <a:buSzPct val="90000"/>
            </a:pPr>
            <a:r>
              <a:rPr lang="en-US" altLang="zh-TW" sz="3200" dirty="0">
                <a:solidFill>
                  <a:schemeClr val="tx1"/>
                </a:solidFill>
                <a:latin typeface="標楷體" panose="03000509000000000000" pitchFamily="65" charset="-120"/>
              </a:rPr>
              <a:t>4.</a:t>
            </a:r>
            <a:r>
              <a:rPr lang="zh-TW" altLang="en-US" sz="3200" u="sng" dirty="0">
                <a:solidFill>
                  <a:schemeClr val="tx1"/>
                </a:solidFill>
                <a:latin typeface="標楷體" panose="03000509000000000000" pitchFamily="65" charset="-120"/>
              </a:rPr>
              <a:t>支領</a:t>
            </a:r>
            <a:r>
              <a:rPr lang="en-US" altLang="zh-TW" sz="3200" u="sng" dirty="0">
                <a:solidFill>
                  <a:schemeClr val="tx1"/>
                </a:solidFill>
                <a:latin typeface="標楷體" panose="03000509000000000000" pitchFamily="65" charset="-120"/>
              </a:rPr>
              <a:t>1/2</a:t>
            </a:r>
            <a:r>
              <a:rPr lang="zh-TW" altLang="en-US" sz="3200" u="sng" dirty="0">
                <a:solidFill>
                  <a:schemeClr val="tx1"/>
                </a:solidFill>
                <a:latin typeface="標楷體" panose="03000509000000000000" pitchFamily="65" charset="-120"/>
              </a:rPr>
              <a:t>一次退休金及</a:t>
            </a:r>
            <a:r>
              <a:rPr lang="en-US" altLang="zh-TW" sz="3200" u="sng" dirty="0">
                <a:solidFill>
                  <a:schemeClr val="tx1"/>
                </a:solidFill>
                <a:latin typeface="標楷體" panose="03000509000000000000" pitchFamily="65" charset="-120"/>
              </a:rPr>
              <a:t>1/2</a:t>
            </a:r>
            <a:r>
              <a:rPr lang="zh-TW" altLang="en-US" sz="3200" u="sng" dirty="0">
                <a:solidFill>
                  <a:schemeClr val="tx1"/>
                </a:solidFill>
                <a:latin typeface="標楷體" panose="03000509000000000000" pitchFamily="65" charset="-120"/>
              </a:rPr>
              <a:t>展期月退休金</a:t>
            </a:r>
            <a:endParaRPr lang="en-US" altLang="zh-TW" sz="3200" u="sng" dirty="0">
              <a:solidFill>
                <a:schemeClr val="tx1"/>
              </a:solidFill>
              <a:latin typeface="標楷體" panose="03000509000000000000" pitchFamily="65" charset="-120"/>
            </a:endParaRPr>
          </a:p>
          <a:p>
            <a:pPr marL="177800" indent="-177800">
              <a:lnSpc>
                <a:spcPts val="4200"/>
              </a:lnSpc>
              <a:buSzPct val="90000"/>
            </a:pPr>
            <a:r>
              <a:rPr lang="en-US" altLang="zh-TW" sz="3200" dirty="0">
                <a:solidFill>
                  <a:schemeClr val="tx1"/>
                </a:solidFill>
                <a:latin typeface="標楷體" panose="03000509000000000000" pitchFamily="65" charset="-120"/>
              </a:rPr>
              <a:t>5.</a:t>
            </a:r>
            <a:r>
              <a:rPr lang="zh-TW" altLang="en-US" sz="3200" u="sng" dirty="0">
                <a:solidFill>
                  <a:schemeClr val="tx1"/>
                </a:solidFill>
                <a:latin typeface="標楷體" panose="03000509000000000000" pitchFamily="65" charset="-120"/>
              </a:rPr>
              <a:t>支領</a:t>
            </a:r>
            <a:r>
              <a:rPr lang="en-US" altLang="zh-TW" sz="3200" u="sng" dirty="0">
                <a:solidFill>
                  <a:schemeClr val="tx1"/>
                </a:solidFill>
                <a:latin typeface="標楷體" panose="03000509000000000000" pitchFamily="65" charset="-120"/>
              </a:rPr>
              <a:t>1/2</a:t>
            </a:r>
            <a:r>
              <a:rPr lang="zh-TW" altLang="en-US" sz="3200" u="sng" dirty="0">
                <a:solidFill>
                  <a:schemeClr val="tx1"/>
                </a:solidFill>
                <a:latin typeface="標楷體" panose="03000509000000000000" pitchFamily="65" charset="-120"/>
              </a:rPr>
              <a:t>一次退休金及</a:t>
            </a:r>
            <a:r>
              <a:rPr lang="en-US" altLang="zh-TW" sz="3200" u="sng" dirty="0">
                <a:solidFill>
                  <a:schemeClr val="tx1"/>
                </a:solidFill>
                <a:latin typeface="標楷體" panose="03000509000000000000" pitchFamily="65" charset="-120"/>
              </a:rPr>
              <a:t>1/2</a:t>
            </a:r>
            <a:r>
              <a:rPr lang="zh-TW" altLang="en-US" sz="3200" u="sng" dirty="0">
                <a:solidFill>
                  <a:schemeClr val="tx1"/>
                </a:solidFill>
                <a:latin typeface="標楷體" panose="03000509000000000000" pitchFamily="65" charset="-120"/>
              </a:rPr>
              <a:t>減額月退休金</a:t>
            </a:r>
          </a:p>
        </p:txBody>
      </p:sp>
      <p:pic>
        <p:nvPicPr>
          <p:cNvPr id="4" name="圖片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2983297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66675" y="548680"/>
            <a:ext cx="8229600" cy="1080120"/>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400" dirty="0">
                <a:solidFill>
                  <a:schemeClr val="tx1"/>
                </a:solidFill>
                <a:latin typeface="+mn-ea"/>
              </a:rPr>
              <a:t>不受起支年齡限制情形</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32</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6" name="內容版面配置區 5"/>
          <p:cNvSpPr>
            <a:spLocks noGrp="1"/>
          </p:cNvSpPr>
          <p:nvPr>
            <p:ph sz="quarter" idx="13"/>
          </p:nvPr>
        </p:nvSpPr>
        <p:spPr>
          <a:xfrm>
            <a:off x="457200" y="1916832"/>
            <a:ext cx="8229600" cy="4536504"/>
          </a:xfrm>
          <a:gradFill>
            <a:gsLst>
              <a:gs pos="0">
                <a:schemeClr val="bg1"/>
              </a:gs>
              <a:gs pos="100000">
                <a:schemeClr val="accent1"/>
              </a:gs>
            </a:gsLst>
            <a:lin ang="2700000" scaled="1"/>
          </a:gradFill>
          <a:ln>
            <a:noFill/>
          </a:ln>
        </p:spPr>
        <p:txBody>
          <a:bodyPr>
            <a:noAutofit/>
          </a:bodyPr>
          <a:lstStyle/>
          <a:p>
            <a:pPr>
              <a:buClr>
                <a:schemeClr val="tx1"/>
              </a:buClr>
              <a:buFont typeface="Arial" panose="020B0604020202020204" pitchFamily="34" charset="0"/>
              <a:buChar char="•"/>
            </a:pPr>
            <a:r>
              <a:rPr lang="zh-TW" altLang="en-US" sz="2800" dirty="0">
                <a:solidFill>
                  <a:schemeClr val="tx1"/>
                </a:solidFill>
                <a:latin typeface="+mn-ea"/>
              </a:rPr>
              <a:t>曾依公教人員保險法規定領有失能給付，且於退休前</a:t>
            </a:r>
            <a:r>
              <a:rPr lang="en-US" altLang="zh-TW" sz="2800" dirty="0">
                <a:solidFill>
                  <a:schemeClr val="tx1"/>
                </a:solidFill>
                <a:latin typeface="+mn-ea"/>
              </a:rPr>
              <a:t>5</a:t>
            </a:r>
            <a:r>
              <a:rPr lang="zh-TW" altLang="en-US" sz="2800" dirty="0">
                <a:solidFill>
                  <a:schemeClr val="tx1"/>
                </a:solidFill>
                <a:latin typeface="+mn-ea"/>
              </a:rPr>
              <a:t>年內有申請延長病假致</a:t>
            </a:r>
            <a:r>
              <a:rPr lang="zh-TW" altLang="en-US" sz="2800" u="sng" dirty="0">
                <a:solidFill>
                  <a:schemeClr val="tx1"/>
                </a:solidFill>
                <a:latin typeface="+mn-ea"/>
              </a:rPr>
              <a:t>留支原薪</a:t>
            </a:r>
            <a:r>
              <a:rPr lang="zh-TW" altLang="en-US" sz="2800" dirty="0">
                <a:solidFill>
                  <a:schemeClr val="tx1"/>
                </a:solidFill>
                <a:latin typeface="+mn-ea"/>
              </a:rPr>
              <a:t>、</a:t>
            </a:r>
            <a:r>
              <a:rPr lang="zh-TW" altLang="en-US" sz="2800" u="sng" dirty="0">
                <a:solidFill>
                  <a:schemeClr val="tx1"/>
                </a:solidFill>
                <a:latin typeface="+mn-ea"/>
              </a:rPr>
              <a:t>考績列丙等</a:t>
            </a:r>
            <a:r>
              <a:rPr lang="zh-TW" altLang="en-US" sz="2800" dirty="0">
                <a:solidFill>
                  <a:schemeClr val="tx1"/>
                </a:solidFill>
                <a:latin typeface="+mn-ea"/>
              </a:rPr>
              <a:t>、</a:t>
            </a:r>
            <a:r>
              <a:rPr lang="zh-TW" altLang="en-US" sz="2800" u="sng" dirty="0">
                <a:solidFill>
                  <a:schemeClr val="tx1"/>
                </a:solidFill>
                <a:latin typeface="+mn-ea"/>
              </a:rPr>
              <a:t>無考績</a:t>
            </a:r>
            <a:r>
              <a:rPr lang="zh-TW" altLang="en-US" sz="2800" dirty="0">
                <a:solidFill>
                  <a:schemeClr val="tx1"/>
                </a:solidFill>
                <a:latin typeface="+mn-ea"/>
              </a:rPr>
              <a:t>或</a:t>
            </a:r>
            <a:r>
              <a:rPr lang="zh-TW" altLang="en-US" sz="2800" u="sng" dirty="0">
                <a:solidFill>
                  <a:schemeClr val="tx1"/>
                </a:solidFill>
                <a:latin typeface="+mn-ea"/>
              </a:rPr>
              <a:t>成績考核留支原薪</a:t>
            </a:r>
            <a:r>
              <a:rPr lang="zh-TW" altLang="en-US" sz="2800" dirty="0">
                <a:solidFill>
                  <a:schemeClr val="tx1"/>
                </a:solidFill>
                <a:latin typeface="+mn-ea"/>
              </a:rPr>
              <a:t>之事實</a:t>
            </a:r>
            <a:endParaRPr lang="en-US" altLang="zh-TW" sz="2800" dirty="0">
              <a:solidFill>
                <a:schemeClr val="tx1"/>
              </a:solidFill>
              <a:latin typeface="+mn-ea"/>
            </a:endParaRPr>
          </a:p>
          <a:p>
            <a:pPr marL="0" indent="0">
              <a:lnSpc>
                <a:spcPct val="100000"/>
              </a:lnSpc>
              <a:buNone/>
            </a:pPr>
            <a:r>
              <a:rPr lang="zh-TW" altLang="en-US" sz="2800" dirty="0">
                <a:solidFill>
                  <a:schemeClr val="tx1"/>
                </a:solidFill>
                <a:latin typeface="+mn-ea"/>
              </a:rPr>
              <a:t>    </a:t>
            </a:r>
            <a:r>
              <a:rPr lang="en-US" altLang="zh-TW" sz="2800" dirty="0">
                <a:solidFill>
                  <a:schemeClr val="tx1"/>
                </a:solidFill>
                <a:latin typeface="+mn-ea"/>
              </a:rPr>
              <a:t>(</a:t>
            </a:r>
            <a:r>
              <a:rPr lang="zh-TW" altLang="en-US" sz="2800" dirty="0">
                <a:solidFill>
                  <a:schemeClr val="tx1"/>
                </a:solidFill>
                <a:latin typeface="+mn-ea"/>
              </a:rPr>
              <a:t>仍應先符合自願退休條件及年資滿</a:t>
            </a:r>
            <a:r>
              <a:rPr lang="en-US" altLang="zh-TW" sz="2800" dirty="0">
                <a:solidFill>
                  <a:schemeClr val="tx1"/>
                </a:solidFill>
                <a:latin typeface="+mn-ea"/>
              </a:rPr>
              <a:t>15</a:t>
            </a:r>
            <a:r>
              <a:rPr lang="zh-TW" altLang="en-US" sz="2800" dirty="0">
                <a:solidFill>
                  <a:schemeClr val="tx1"/>
                </a:solidFill>
                <a:latin typeface="+mn-ea"/>
              </a:rPr>
              <a:t>年</a:t>
            </a:r>
            <a:r>
              <a:rPr lang="en-US" altLang="zh-TW" sz="2800" dirty="0">
                <a:solidFill>
                  <a:schemeClr val="tx1"/>
                </a:solidFill>
                <a:latin typeface="+mn-ea"/>
              </a:rPr>
              <a:t>)</a:t>
            </a:r>
          </a:p>
          <a:p>
            <a:pPr>
              <a:buClrTx/>
              <a:buFont typeface="Arial" panose="020B0604020202020204" pitchFamily="34" charset="0"/>
              <a:buChar char="•"/>
            </a:pPr>
            <a:r>
              <a:rPr lang="zh-TW" altLang="en-US" sz="2800" dirty="0">
                <a:solidFill>
                  <a:schemeClr val="tx1"/>
                </a:solidFill>
                <a:latin typeface="+mn-ea"/>
              </a:rPr>
              <a:t>過渡期間符合當年度支領月退年齡及指標數規定</a:t>
            </a:r>
            <a:r>
              <a:rPr lang="en-US" altLang="zh-TW" sz="2800" dirty="0">
                <a:solidFill>
                  <a:schemeClr val="tx1"/>
                </a:solidFill>
                <a:latin typeface="+mn-ea"/>
              </a:rPr>
              <a:t>(</a:t>
            </a:r>
            <a:r>
              <a:rPr lang="zh-TW" altLang="en-US" sz="2800" dirty="0">
                <a:solidFill>
                  <a:schemeClr val="tx1"/>
                </a:solidFill>
                <a:latin typeface="+mn-ea"/>
              </a:rPr>
              <a:t>整數年資及歲數合計</a:t>
            </a:r>
            <a:r>
              <a:rPr lang="en-US" altLang="zh-TW" sz="2800" dirty="0">
                <a:solidFill>
                  <a:schemeClr val="tx1"/>
                </a:solidFill>
                <a:latin typeface="+mn-ea"/>
              </a:rPr>
              <a:t>)</a:t>
            </a:r>
            <a:r>
              <a:rPr lang="zh-TW" altLang="en-US" sz="2800" dirty="0">
                <a:solidFill>
                  <a:schemeClr val="tx1"/>
                </a:solidFill>
                <a:latin typeface="+mn-ea"/>
              </a:rPr>
              <a:t>者，得退休並立即支領全額月退休金，不須受法定起支年齡影響</a:t>
            </a:r>
          </a:p>
          <a:p>
            <a:pPr>
              <a:buClrTx/>
              <a:buFont typeface="Arial" panose="020B0604020202020204" pitchFamily="34" charset="0"/>
              <a:buChar char="•"/>
            </a:pPr>
            <a:r>
              <a:rPr lang="zh-TW" altLang="en-US" sz="2800" dirty="0">
                <a:solidFill>
                  <a:srgbClr val="FF0000"/>
                </a:solidFill>
                <a:latin typeface="+mn-ea"/>
              </a:rPr>
              <a:t>新法施行前已符合法定支領月退休金條件之教職員</a:t>
            </a:r>
            <a:r>
              <a:rPr lang="en-US" altLang="zh-TW" sz="2800" dirty="0">
                <a:solidFill>
                  <a:srgbClr val="FF0000"/>
                </a:solidFill>
                <a:latin typeface="+mn-ea"/>
              </a:rPr>
              <a:t>(</a:t>
            </a:r>
            <a:r>
              <a:rPr lang="zh-TW" altLang="en-US" sz="2800" dirty="0">
                <a:solidFill>
                  <a:srgbClr val="FF0000"/>
                </a:solidFill>
                <a:latin typeface="+mn-ea"/>
              </a:rPr>
              <a:t>教</a:t>
            </a:r>
            <a:r>
              <a:rPr lang="en-US" altLang="zh-TW" sz="2800" dirty="0">
                <a:solidFill>
                  <a:srgbClr val="FF0000"/>
                </a:solidFill>
                <a:latin typeface="+mn-ea"/>
              </a:rPr>
              <a:t>)</a:t>
            </a:r>
            <a:endParaRPr lang="zh-TW" altLang="en-US" sz="2800" dirty="0">
              <a:solidFill>
                <a:srgbClr val="FF0000"/>
              </a:solidFill>
              <a:latin typeface="+mn-ea"/>
            </a:endParaRPr>
          </a:p>
        </p:txBody>
      </p:sp>
      <p:pic>
        <p:nvPicPr>
          <p:cNvPr id="7" name="圖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3041830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555555" y="597817"/>
            <a:ext cx="8229600" cy="605102"/>
          </a:xfrm>
          <a:noFill/>
          <a:ln>
            <a:noFill/>
          </a:ln>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altLang="zh-TW" sz="4800" b="1" kern="100" dirty="0">
                <a:solidFill>
                  <a:schemeClr val="tx1"/>
                </a:solidFill>
                <a:latin typeface="標楷體" panose="03000509000000000000" pitchFamily="65" charset="-120"/>
                <a:ea typeface="標楷體" panose="03000509000000000000" pitchFamily="65" charset="-120"/>
              </a:rPr>
              <a:t> </a:t>
            </a:r>
            <a:r>
              <a:rPr lang="zh-TW" altLang="en-US" sz="4200" b="1" kern="100" dirty="0">
                <a:solidFill>
                  <a:schemeClr val="tx1"/>
                </a:solidFill>
                <a:latin typeface="標楷體" panose="03000509000000000000" pitchFamily="65" charset="-120"/>
                <a:ea typeface="標楷體" panose="03000509000000000000" pitchFamily="65" charset="-120"/>
              </a:rPr>
              <a:t>教育人員自願退休月退起支年齡</a:t>
            </a:r>
            <a:r>
              <a:rPr lang="zh-TW" altLang="en-US" sz="2200" dirty="0">
                <a:solidFill>
                  <a:srgbClr val="FF0000"/>
                </a:solidFill>
                <a:latin typeface="標楷體" panose="03000509000000000000" pitchFamily="65" charset="-120"/>
                <a:ea typeface="標楷體" panose="03000509000000000000" pitchFamily="65" charset="-120"/>
              </a:rPr>
              <a:t>教</a:t>
            </a:r>
            <a:r>
              <a:rPr lang="en-US" altLang="zh-TW" sz="2200" dirty="0">
                <a:solidFill>
                  <a:srgbClr val="FF0000"/>
                </a:solidFill>
                <a:latin typeface="標楷體" panose="03000509000000000000" pitchFamily="65" charset="-120"/>
                <a:ea typeface="標楷體" panose="03000509000000000000" pitchFamily="65" charset="-120"/>
              </a:rPr>
              <a:t>#32</a:t>
            </a:r>
            <a:endParaRPr lang="zh-TW" altLang="en-US" sz="2200" dirty="0">
              <a:solidFill>
                <a:srgbClr val="FF0000"/>
              </a:solidFill>
              <a:latin typeface="標楷體" panose="03000509000000000000" pitchFamily="65" charset="-120"/>
              <a:ea typeface="標楷體" panose="03000509000000000000" pitchFamily="65" charset="-120"/>
            </a:endParaRPr>
          </a:p>
        </p:txBody>
      </p:sp>
      <p:graphicFrame>
        <p:nvGraphicFramePr>
          <p:cNvPr id="8" name="內容版面配置區 7"/>
          <p:cNvGraphicFramePr>
            <a:graphicFrameLocks noGrp="1"/>
          </p:cNvGraphicFramePr>
          <p:nvPr>
            <p:ph sz="quarter" idx="13"/>
            <p:extLst/>
          </p:nvPr>
        </p:nvGraphicFramePr>
        <p:xfrm>
          <a:off x="432226" y="1329934"/>
          <a:ext cx="8352929" cy="4975860"/>
        </p:xfrm>
        <a:graphic>
          <a:graphicData uri="http://schemas.openxmlformats.org/drawingml/2006/table">
            <a:tbl>
              <a:tblPr>
                <a:tableStyleId>{5C22544A-7EE6-4342-B048-85BDC9FD1C3A}</a:tableStyleId>
              </a:tblPr>
              <a:tblGrid>
                <a:gridCol w="1962097">
                  <a:extLst>
                    <a:ext uri="{9D8B030D-6E8A-4147-A177-3AD203B41FA5}">
                      <a16:colId xmlns="" xmlns:a16="http://schemas.microsoft.com/office/drawing/2014/main" val="20000"/>
                    </a:ext>
                  </a:extLst>
                </a:gridCol>
                <a:gridCol w="1681798">
                  <a:extLst>
                    <a:ext uri="{9D8B030D-6E8A-4147-A177-3AD203B41FA5}">
                      <a16:colId xmlns="" xmlns:a16="http://schemas.microsoft.com/office/drawing/2014/main" val="20001"/>
                    </a:ext>
                  </a:extLst>
                </a:gridCol>
                <a:gridCol w="1345438">
                  <a:extLst>
                    <a:ext uri="{9D8B030D-6E8A-4147-A177-3AD203B41FA5}">
                      <a16:colId xmlns="" xmlns:a16="http://schemas.microsoft.com/office/drawing/2014/main" val="20002"/>
                    </a:ext>
                  </a:extLst>
                </a:gridCol>
                <a:gridCol w="1681798">
                  <a:extLst>
                    <a:ext uri="{9D8B030D-6E8A-4147-A177-3AD203B41FA5}">
                      <a16:colId xmlns="" xmlns:a16="http://schemas.microsoft.com/office/drawing/2014/main" val="20003"/>
                    </a:ext>
                  </a:extLst>
                </a:gridCol>
                <a:gridCol w="1681798">
                  <a:extLst>
                    <a:ext uri="{9D8B030D-6E8A-4147-A177-3AD203B41FA5}">
                      <a16:colId xmlns="" xmlns:a16="http://schemas.microsoft.com/office/drawing/2014/main" val="20004"/>
                    </a:ext>
                  </a:extLst>
                </a:gridCol>
              </a:tblGrid>
              <a:tr h="259228">
                <a:tc rowSpan="2">
                  <a:txBody>
                    <a:bodyPr/>
                    <a:lstStyle/>
                    <a:p>
                      <a:pPr algn="ctr" fontAlgn="ctr"/>
                      <a:r>
                        <a:rPr lang="zh-TW" altLang="en-US" sz="2400" u="none" strike="noStrike" dirty="0">
                          <a:effectLst/>
                        </a:rPr>
                        <a:t>退休年度</a:t>
                      </a:r>
                      <a:endParaRPr lang="zh-TW" altLang="en-US" sz="2400" b="0" i="0" u="none" strike="noStrike" dirty="0">
                        <a:solidFill>
                          <a:srgbClr val="000000"/>
                        </a:solidFill>
                        <a:effectLst/>
                        <a:latin typeface="新細明體"/>
                      </a:endParaRPr>
                    </a:p>
                  </a:txBody>
                  <a:tcPr marL="7620" marR="7620" marT="7620" marB="0" anchor="ctr">
                    <a:solidFill>
                      <a:srgbClr val="92D050"/>
                    </a:solidFill>
                  </a:tcPr>
                </a:tc>
                <a:tc gridSpan="2">
                  <a:txBody>
                    <a:bodyPr/>
                    <a:lstStyle/>
                    <a:p>
                      <a:pPr algn="ctr" fontAlgn="ctr"/>
                      <a:r>
                        <a:rPr lang="zh-TW" altLang="en-US" sz="2000" u="none" strike="noStrike" dirty="0">
                          <a:effectLst/>
                        </a:rPr>
                        <a:t>法定年齡</a:t>
                      </a:r>
                      <a:r>
                        <a:rPr lang="en-US" altLang="zh-TW" sz="2000" u="none" strike="noStrike" dirty="0">
                          <a:effectLst/>
                        </a:rPr>
                        <a:t>(</a:t>
                      </a:r>
                      <a:r>
                        <a:rPr lang="zh-TW" altLang="en-US" sz="2000" u="none" strike="noStrike" dirty="0">
                          <a:effectLst/>
                        </a:rPr>
                        <a:t>展期及減額</a:t>
                      </a:r>
                      <a:r>
                        <a:rPr lang="en-US" altLang="zh-TW" sz="2000" u="none" strike="noStrike" dirty="0">
                          <a:effectLst/>
                        </a:rPr>
                        <a:t>)</a:t>
                      </a:r>
                      <a:endParaRPr lang="zh-TW" altLang="en-US" sz="2000" b="0" i="0" u="none" strike="noStrike" dirty="0">
                        <a:solidFill>
                          <a:srgbClr val="000000"/>
                        </a:solidFill>
                        <a:effectLst/>
                        <a:latin typeface="新細明體"/>
                      </a:endParaRPr>
                    </a:p>
                  </a:txBody>
                  <a:tcPr marL="7620" marR="7620" marT="7620" marB="0" anchor="ctr">
                    <a:solidFill>
                      <a:srgbClr val="92D050"/>
                    </a:solidFill>
                  </a:tcPr>
                </a:tc>
                <a:tc hMerge="1">
                  <a:txBody>
                    <a:bodyPr/>
                    <a:lstStyle/>
                    <a:p>
                      <a:endParaRPr lang="zh-TW" altLang="en-US"/>
                    </a:p>
                  </a:txBody>
                  <a:tcPr/>
                </a:tc>
                <a:tc rowSpan="2">
                  <a:txBody>
                    <a:bodyPr/>
                    <a:lstStyle/>
                    <a:p>
                      <a:pPr algn="ctr" fontAlgn="ctr"/>
                      <a:r>
                        <a:rPr lang="zh-TW" altLang="en-US" sz="2400" u="none" strike="noStrike" dirty="0">
                          <a:effectLst/>
                        </a:rPr>
                        <a:t>指標數</a:t>
                      </a:r>
                      <a:endParaRPr lang="en-US" altLang="zh-TW" sz="2400" u="none" strike="noStrike" dirty="0">
                        <a:effectLst/>
                      </a:endParaRPr>
                    </a:p>
                    <a:p>
                      <a:pPr algn="ctr" fontAlgn="ctr"/>
                      <a:r>
                        <a:rPr lang="en-US" altLang="zh-TW" sz="2400" b="0" i="0" u="none" strike="noStrike" dirty="0">
                          <a:solidFill>
                            <a:srgbClr val="000000"/>
                          </a:solidFill>
                          <a:effectLst/>
                          <a:latin typeface="新細明體"/>
                        </a:rPr>
                        <a:t>(</a:t>
                      </a:r>
                      <a:r>
                        <a:rPr lang="zh-TW" altLang="en-US" sz="2400" b="0" i="0" u="none" strike="noStrike" dirty="0">
                          <a:solidFill>
                            <a:srgbClr val="000000"/>
                          </a:solidFill>
                          <a:effectLst/>
                          <a:latin typeface="新細明體"/>
                        </a:rPr>
                        <a:t>整數計</a:t>
                      </a:r>
                      <a:r>
                        <a:rPr lang="en-US" altLang="zh-TW" sz="2400" b="0" i="0" u="none" strike="noStrike" dirty="0">
                          <a:solidFill>
                            <a:srgbClr val="000000"/>
                          </a:solidFill>
                          <a:effectLst/>
                          <a:latin typeface="新細明體"/>
                        </a:rPr>
                        <a:t>)</a:t>
                      </a:r>
                      <a:endParaRPr lang="zh-TW" altLang="en-US" sz="2400" b="0" i="0" u="none" strike="noStrike" dirty="0">
                        <a:solidFill>
                          <a:srgbClr val="000000"/>
                        </a:solidFill>
                        <a:effectLst/>
                        <a:latin typeface="新細明體"/>
                      </a:endParaRPr>
                    </a:p>
                  </a:txBody>
                  <a:tcPr marL="7620" marR="7620" marT="7620" marB="0" anchor="ctr">
                    <a:solidFill>
                      <a:srgbClr val="92D050"/>
                    </a:solidFill>
                  </a:tcPr>
                </a:tc>
                <a:tc rowSpan="2">
                  <a:txBody>
                    <a:bodyPr/>
                    <a:lstStyle/>
                    <a:p>
                      <a:pPr algn="ctr" fontAlgn="ctr"/>
                      <a:r>
                        <a:rPr lang="zh-TW" altLang="en-US" sz="2400" u="none" strike="noStrike" dirty="0">
                          <a:effectLst/>
                        </a:rPr>
                        <a:t>基本年齡</a:t>
                      </a:r>
                      <a:endParaRPr lang="en-US" altLang="zh-TW" sz="2400" u="none" strike="noStrike" dirty="0">
                        <a:effectLst/>
                      </a:endParaRPr>
                    </a:p>
                    <a:p>
                      <a:pPr algn="ctr" fontAlgn="ctr"/>
                      <a:r>
                        <a:rPr lang="en-US" altLang="zh-TW" sz="2400" b="0" i="0" u="none" strike="noStrike" dirty="0">
                          <a:solidFill>
                            <a:srgbClr val="000000"/>
                          </a:solidFill>
                          <a:effectLst/>
                          <a:latin typeface="新細明體"/>
                        </a:rPr>
                        <a:t>(</a:t>
                      </a:r>
                      <a:r>
                        <a:rPr lang="zh-TW" altLang="en-US" sz="2400" b="0" i="0" u="none" strike="noStrike" dirty="0">
                          <a:solidFill>
                            <a:srgbClr val="000000"/>
                          </a:solidFill>
                          <a:effectLst/>
                          <a:latin typeface="新細明體"/>
                        </a:rPr>
                        <a:t>支領月退</a:t>
                      </a:r>
                      <a:r>
                        <a:rPr lang="en-US" altLang="zh-TW" sz="2400" b="0" i="0" u="none" strike="noStrike" dirty="0">
                          <a:solidFill>
                            <a:srgbClr val="000000"/>
                          </a:solidFill>
                          <a:effectLst/>
                          <a:latin typeface="新細明體"/>
                        </a:rPr>
                        <a:t>)</a:t>
                      </a:r>
                      <a:endParaRPr lang="zh-TW" altLang="en-US" sz="2400" b="0" i="0" u="none" strike="noStrike" dirty="0">
                        <a:solidFill>
                          <a:srgbClr val="000000"/>
                        </a:solidFill>
                        <a:effectLst/>
                        <a:latin typeface="新細明體"/>
                      </a:endParaRPr>
                    </a:p>
                  </a:txBody>
                  <a:tcPr marL="7620" marR="7620" marT="7620" marB="0" anchor="ctr">
                    <a:solidFill>
                      <a:srgbClr val="92D050"/>
                    </a:solidFill>
                  </a:tcPr>
                </a:tc>
                <a:extLst>
                  <a:ext uri="{0D108BD9-81ED-4DB2-BD59-A6C34878D82A}">
                    <a16:rowId xmlns="" xmlns:a16="http://schemas.microsoft.com/office/drawing/2014/main" val="10000"/>
                  </a:ext>
                </a:extLst>
              </a:tr>
              <a:tr h="335652">
                <a:tc vMerge="1">
                  <a:txBody>
                    <a:bodyPr/>
                    <a:lstStyle/>
                    <a:p>
                      <a:endParaRPr lang="zh-TW" altLang="en-US"/>
                    </a:p>
                  </a:txBody>
                  <a:tcPr/>
                </a:tc>
                <a:tc>
                  <a:txBody>
                    <a:bodyPr/>
                    <a:lstStyle/>
                    <a:p>
                      <a:pPr algn="ctr" fontAlgn="ctr"/>
                      <a:r>
                        <a:rPr lang="zh-TW" altLang="en-US" sz="1400" u="none" strike="noStrike" dirty="0">
                          <a:effectLst/>
                        </a:rPr>
                        <a:t>高中以下</a:t>
                      </a:r>
                      <a:endParaRPr lang="en-US" altLang="zh-TW" sz="1400" u="none" strike="noStrike" dirty="0">
                        <a:effectLst/>
                      </a:endParaRPr>
                    </a:p>
                    <a:p>
                      <a:pPr algn="ctr" fontAlgn="ctr"/>
                      <a:r>
                        <a:rPr lang="zh-TW" altLang="en-US" sz="1400" u="none" strike="noStrike" dirty="0">
                          <a:effectLst/>
                        </a:rPr>
                        <a:t>校長及教師</a:t>
                      </a:r>
                      <a:endParaRPr lang="zh-TW" altLang="en-US" sz="1400" b="0" i="0" u="none" strike="noStrike" dirty="0">
                        <a:solidFill>
                          <a:srgbClr val="000000"/>
                        </a:solidFill>
                        <a:effectLst/>
                        <a:latin typeface="新細明體"/>
                      </a:endParaRPr>
                    </a:p>
                  </a:txBody>
                  <a:tcPr marL="7620" marR="7620" marT="7620" marB="0" anchor="ctr">
                    <a:solidFill>
                      <a:srgbClr val="92D050"/>
                    </a:solidFill>
                  </a:tcPr>
                </a:tc>
                <a:tc>
                  <a:txBody>
                    <a:bodyPr/>
                    <a:lstStyle/>
                    <a:p>
                      <a:pPr algn="ctr" fontAlgn="ctr"/>
                      <a:r>
                        <a:rPr lang="zh-TW" altLang="en-US" sz="1400" u="none" strike="noStrike" dirty="0">
                          <a:effectLst/>
                        </a:rPr>
                        <a:t>其他</a:t>
                      </a:r>
                      <a:endParaRPr lang="en-US" altLang="zh-TW" sz="1400" u="none" strike="noStrike" dirty="0">
                        <a:effectLst/>
                      </a:endParaRPr>
                    </a:p>
                    <a:p>
                      <a:pPr algn="ctr" fontAlgn="ctr"/>
                      <a:r>
                        <a:rPr lang="zh-TW" altLang="en-US" sz="1400" u="none" strike="noStrike" dirty="0">
                          <a:effectLst/>
                        </a:rPr>
                        <a:t>教職員</a:t>
                      </a:r>
                      <a:endParaRPr lang="zh-TW" altLang="en-US" sz="1400" b="0" i="0" u="none" strike="noStrike" dirty="0">
                        <a:solidFill>
                          <a:srgbClr val="000000"/>
                        </a:solidFill>
                        <a:effectLst/>
                        <a:latin typeface="新細明體"/>
                      </a:endParaRPr>
                    </a:p>
                  </a:txBody>
                  <a:tcPr marL="7620" marR="7620" marT="7620" marB="0" anchor="ctr">
                    <a:solidFill>
                      <a:schemeClr val="accent5">
                        <a:lumMod val="60000"/>
                        <a:lumOff val="40000"/>
                      </a:schemeClr>
                    </a:solidFill>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1"/>
                  </a:ext>
                </a:extLst>
              </a:tr>
              <a:tr h="259228">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108</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FFC000"/>
                    </a:solidFill>
                  </a:tcPr>
                </a:tc>
                <a:tc gridSpan="2">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58</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FFC000"/>
                    </a:solidFill>
                  </a:tcPr>
                </a:tc>
                <a:tc hMerge="1">
                  <a:txBody>
                    <a:bodyPr/>
                    <a:lstStyle/>
                    <a:p>
                      <a:endParaRPr lang="zh-TW" altLang="en-US"/>
                    </a:p>
                  </a:txBody>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77</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FFC000"/>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50</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FFC000"/>
                    </a:solidFill>
                  </a:tcPr>
                </a:tc>
                <a:extLst>
                  <a:ext uri="{0D108BD9-81ED-4DB2-BD59-A6C34878D82A}">
                    <a16:rowId xmlns="" xmlns:a16="http://schemas.microsoft.com/office/drawing/2014/main" val="10003"/>
                  </a:ext>
                </a:extLst>
              </a:tr>
              <a:tr h="259228">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109</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40000"/>
                        <a:lumOff val="60000"/>
                      </a:schemeClr>
                    </a:solidFill>
                  </a:tcPr>
                </a:tc>
                <a:tc gridSpan="2">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58</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60000"/>
                        <a:lumOff val="40000"/>
                      </a:schemeClr>
                    </a:solidFill>
                  </a:tcPr>
                </a:tc>
                <a:tc hMerge="1">
                  <a:txBody>
                    <a:bodyPr/>
                    <a:lstStyle/>
                    <a:p>
                      <a:endParaRPr lang="zh-TW" altLang="en-US"/>
                    </a:p>
                  </a:txBody>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78</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50</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1">
                        <a:lumMod val="40000"/>
                        <a:lumOff val="60000"/>
                      </a:schemeClr>
                    </a:solidFill>
                  </a:tcPr>
                </a:tc>
                <a:extLst>
                  <a:ext uri="{0D108BD9-81ED-4DB2-BD59-A6C34878D82A}">
                    <a16:rowId xmlns="" xmlns:a16="http://schemas.microsoft.com/office/drawing/2014/main" val="10004"/>
                  </a:ext>
                </a:extLst>
              </a:tr>
              <a:tr h="259228">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110</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40000"/>
                        <a:lumOff val="60000"/>
                      </a:schemeClr>
                    </a:solidFill>
                  </a:tcPr>
                </a:tc>
                <a:tc gridSpan="2">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58</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60000"/>
                        <a:lumOff val="40000"/>
                      </a:schemeClr>
                    </a:solidFill>
                  </a:tcPr>
                </a:tc>
                <a:tc hMerge="1">
                  <a:txBody>
                    <a:bodyPr/>
                    <a:lstStyle/>
                    <a:p>
                      <a:endParaRPr lang="zh-TW" altLang="en-US"/>
                    </a:p>
                  </a:txBody>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79</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50</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1">
                        <a:lumMod val="40000"/>
                        <a:lumOff val="60000"/>
                      </a:schemeClr>
                    </a:solidFill>
                  </a:tcPr>
                </a:tc>
                <a:extLst>
                  <a:ext uri="{0D108BD9-81ED-4DB2-BD59-A6C34878D82A}">
                    <a16:rowId xmlns="" xmlns:a16="http://schemas.microsoft.com/office/drawing/2014/main" val="10005"/>
                  </a:ext>
                </a:extLst>
              </a:tr>
              <a:tr h="259228">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111</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40000"/>
                        <a:lumOff val="60000"/>
                      </a:schemeClr>
                    </a:solidFill>
                  </a:tcPr>
                </a:tc>
                <a:tc gridSpan="2">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58</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60000"/>
                        <a:lumOff val="40000"/>
                      </a:schemeClr>
                    </a:solidFill>
                  </a:tcPr>
                </a:tc>
                <a:tc hMerge="1">
                  <a:txBody>
                    <a:bodyPr/>
                    <a:lstStyle/>
                    <a:p>
                      <a:endParaRPr lang="zh-TW" altLang="en-US"/>
                    </a:p>
                  </a:txBody>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80</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50</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1">
                        <a:lumMod val="40000"/>
                        <a:lumOff val="60000"/>
                      </a:schemeClr>
                    </a:solidFill>
                  </a:tcPr>
                </a:tc>
                <a:extLst>
                  <a:ext uri="{0D108BD9-81ED-4DB2-BD59-A6C34878D82A}">
                    <a16:rowId xmlns="" xmlns:a16="http://schemas.microsoft.com/office/drawing/2014/main" val="10006"/>
                  </a:ext>
                </a:extLst>
              </a:tr>
              <a:tr h="259228">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112</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40000"/>
                        <a:lumOff val="60000"/>
                      </a:schemeClr>
                    </a:solidFill>
                  </a:tcPr>
                </a:tc>
                <a:tc gridSpan="2">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58</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60000"/>
                        <a:lumOff val="40000"/>
                      </a:schemeClr>
                    </a:solidFill>
                  </a:tcPr>
                </a:tc>
                <a:tc hMerge="1">
                  <a:txBody>
                    <a:bodyPr/>
                    <a:lstStyle/>
                    <a:p>
                      <a:endParaRPr lang="zh-TW" altLang="en-US"/>
                    </a:p>
                  </a:txBody>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81</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50</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1">
                        <a:lumMod val="40000"/>
                        <a:lumOff val="60000"/>
                      </a:schemeClr>
                    </a:solidFill>
                  </a:tcPr>
                </a:tc>
                <a:extLst>
                  <a:ext uri="{0D108BD9-81ED-4DB2-BD59-A6C34878D82A}">
                    <a16:rowId xmlns="" xmlns:a16="http://schemas.microsoft.com/office/drawing/2014/main" val="10007"/>
                  </a:ext>
                </a:extLst>
              </a:tr>
              <a:tr h="259228">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113</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40000"/>
                        <a:lumOff val="60000"/>
                      </a:schemeClr>
                    </a:solidFill>
                  </a:tcPr>
                </a:tc>
                <a:tc gridSpan="2">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58</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60000"/>
                        <a:lumOff val="40000"/>
                      </a:schemeClr>
                    </a:solidFill>
                  </a:tcPr>
                </a:tc>
                <a:tc hMerge="1">
                  <a:txBody>
                    <a:bodyPr/>
                    <a:lstStyle/>
                    <a:p>
                      <a:endParaRPr lang="zh-TW" altLang="en-US"/>
                    </a:p>
                  </a:txBody>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82</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50</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1">
                        <a:lumMod val="40000"/>
                        <a:lumOff val="60000"/>
                      </a:schemeClr>
                    </a:solidFill>
                  </a:tcPr>
                </a:tc>
                <a:extLst>
                  <a:ext uri="{0D108BD9-81ED-4DB2-BD59-A6C34878D82A}">
                    <a16:rowId xmlns="" xmlns:a16="http://schemas.microsoft.com/office/drawing/2014/main" val="10008"/>
                  </a:ext>
                </a:extLst>
              </a:tr>
              <a:tr h="259228">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114</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40000"/>
                        <a:lumOff val="60000"/>
                      </a:schemeClr>
                    </a:solidFill>
                  </a:tcPr>
                </a:tc>
                <a:tc gridSpan="2">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58</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60000"/>
                        <a:lumOff val="40000"/>
                      </a:schemeClr>
                    </a:solidFill>
                  </a:tcPr>
                </a:tc>
                <a:tc hMerge="1">
                  <a:txBody>
                    <a:bodyPr/>
                    <a:lstStyle/>
                    <a:p>
                      <a:endParaRPr lang="zh-TW" altLang="en-US"/>
                    </a:p>
                  </a:txBody>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83</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50</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1">
                        <a:lumMod val="40000"/>
                        <a:lumOff val="60000"/>
                      </a:schemeClr>
                    </a:solidFill>
                  </a:tcPr>
                </a:tc>
                <a:extLst>
                  <a:ext uri="{0D108BD9-81ED-4DB2-BD59-A6C34878D82A}">
                    <a16:rowId xmlns="" xmlns:a16="http://schemas.microsoft.com/office/drawing/2014/main" val="10009"/>
                  </a:ext>
                </a:extLst>
              </a:tr>
              <a:tr h="259228">
                <a:tc>
                  <a:txBody>
                    <a:bodyPr/>
                    <a:lstStyle/>
                    <a:p>
                      <a:pPr algn="ctr" fontAlgn="ctr"/>
                      <a:r>
                        <a:rPr lang="en-US" altLang="zh-TW" sz="1800" u="none" strike="noStrike" dirty="0">
                          <a:solidFill>
                            <a:srgbClr val="FF00FF"/>
                          </a:solidFill>
                          <a:effectLst/>
                          <a:latin typeface="標楷體" panose="03000509000000000000" pitchFamily="65" charset="-120"/>
                          <a:ea typeface="標楷體" panose="03000509000000000000" pitchFamily="65" charset="-120"/>
                        </a:rPr>
                        <a:t>115</a:t>
                      </a:r>
                      <a:endParaRPr lang="en-US" altLang="zh-TW" sz="1800" b="0" i="0" u="none" strike="noStrike" dirty="0">
                        <a:solidFill>
                          <a:srgbClr val="FF00FF"/>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60000"/>
                        <a:lumOff val="40000"/>
                      </a:schemeClr>
                    </a:solidFill>
                  </a:tcPr>
                </a:tc>
                <a:tc>
                  <a:txBody>
                    <a:bodyPr/>
                    <a:lstStyle/>
                    <a:p>
                      <a:pPr algn="ctr" fontAlgn="ctr"/>
                      <a:r>
                        <a:rPr lang="en-US" altLang="zh-TW" sz="1800" u="none" strike="noStrike" dirty="0">
                          <a:solidFill>
                            <a:schemeClr val="tx1"/>
                          </a:solidFill>
                          <a:effectLst/>
                          <a:latin typeface="標楷體" panose="03000509000000000000" pitchFamily="65" charset="-120"/>
                          <a:ea typeface="標楷體" panose="03000509000000000000" pitchFamily="65" charset="-120"/>
                        </a:rPr>
                        <a:t>58</a:t>
                      </a:r>
                      <a:endParaRPr lang="en-US" altLang="zh-TW" sz="1800" b="0" i="0" u="none" strike="noStrike" dirty="0">
                        <a:solidFill>
                          <a:schemeClr val="tx1"/>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25000"/>
                        <a:lumOff val="75000"/>
                      </a:schemeClr>
                    </a:solidFill>
                  </a:tcPr>
                </a:tc>
                <a:tc>
                  <a:txBody>
                    <a:bodyPr/>
                    <a:lstStyle/>
                    <a:p>
                      <a:pPr algn="ctr" fontAlgn="ctr"/>
                      <a:r>
                        <a:rPr lang="en-US" altLang="zh-TW" sz="1800" u="none" strike="noStrike" dirty="0">
                          <a:solidFill>
                            <a:schemeClr val="tx1"/>
                          </a:solidFill>
                          <a:effectLst/>
                          <a:latin typeface="標楷體" panose="03000509000000000000" pitchFamily="65" charset="-120"/>
                          <a:ea typeface="標楷體" panose="03000509000000000000" pitchFamily="65" charset="-120"/>
                        </a:rPr>
                        <a:t>59</a:t>
                      </a:r>
                      <a:endParaRPr lang="en-US" altLang="zh-TW" sz="1800" b="0" i="0" u="none" strike="noStrike" dirty="0">
                        <a:solidFill>
                          <a:schemeClr val="tx1"/>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60000"/>
                        <a:lumOff val="40000"/>
                      </a:schemeClr>
                    </a:solidFill>
                  </a:tcPr>
                </a:tc>
                <a:tc>
                  <a:txBody>
                    <a:bodyPr/>
                    <a:lstStyle/>
                    <a:p>
                      <a:pPr algn="ctr" fontAlgn="ctr"/>
                      <a:r>
                        <a:rPr lang="en-US" altLang="zh-TW" sz="1800" u="none" strike="noStrike" dirty="0">
                          <a:solidFill>
                            <a:schemeClr val="tx1"/>
                          </a:solidFill>
                          <a:effectLst/>
                          <a:latin typeface="標楷體" panose="03000509000000000000" pitchFamily="65" charset="-120"/>
                          <a:ea typeface="標楷體" panose="03000509000000000000" pitchFamily="65" charset="-120"/>
                        </a:rPr>
                        <a:t>84</a:t>
                      </a:r>
                      <a:endParaRPr lang="en-US" altLang="zh-TW" sz="1800" b="0" i="0" u="none" strike="noStrike" dirty="0">
                        <a:solidFill>
                          <a:schemeClr val="tx1"/>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solidFill>
                  </a:tcPr>
                </a:tc>
                <a:tc>
                  <a:txBody>
                    <a:bodyPr/>
                    <a:lstStyle/>
                    <a:p>
                      <a:pPr algn="ctr" fontAlgn="ctr"/>
                      <a:r>
                        <a:rPr lang="en-US" altLang="zh-TW" sz="1800" u="none" strike="noStrike" dirty="0">
                          <a:solidFill>
                            <a:schemeClr val="tx1"/>
                          </a:solidFill>
                          <a:effectLst/>
                          <a:latin typeface="標楷體" panose="03000509000000000000" pitchFamily="65" charset="-120"/>
                          <a:ea typeface="標楷體" panose="03000509000000000000" pitchFamily="65" charset="-120"/>
                        </a:rPr>
                        <a:t>50</a:t>
                      </a:r>
                      <a:endParaRPr lang="en-US" altLang="zh-TW" sz="1800" b="0" i="0" u="none" strike="noStrike" dirty="0">
                        <a:solidFill>
                          <a:schemeClr val="tx1"/>
                        </a:solidFill>
                        <a:effectLst/>
                        <a:latin typeface="標楷體" panose="03000509000000000000" pitchFamily="65" charset="-120"/>
                        <a:ea typeface="標楷體" panose="03000509000000000000" pitchFamily="65" charset="-120"/>
                      </a:endParaRPr>
                    </a:p>
                  </a:txBody>
                  <a:tcPr marL="7620" marR="7620" marT="7620" marB="0" anchor="ctr">
                    <a:solidFill>
                      <a:schemeClr val="accent1">
                        <a:lumMod val="40000"/>
                        <a:lumOff val="60000"/>
                      </a:schemeClr>
                    </a:solidFill>
                  </a:tcPr>
                </a:tc>
                <a:extLst>
                  <a:ext uri="{0D108BD9-81ED-4DB2-BD59-A6C34878D82A}">
                    <a16:rowId xmlns="" xmlns:a16="http://schemas.microsoft.com/office/drawing/2014/main" val="10010"/>
                  </a:ext>
                </a:extLst>
              </a:tr>
              <a:tr h="259228">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116</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40000"/>
                        <a:lumOff val="60000"/>
                      </a:schemeClr>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58</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25000"/>
                        <a:lumOff val="75000"/>
                      </a:schemeClr>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60</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60000"/>
                        <a:lumOff val="40000"/>
                      </a:schemeClr>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85</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55</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40000"/>
                        <a:lumOff val="60000"/>
                      </a:schemeClr>
                    </a:solidFill>
                  </a:tcPr>
                </a:tc>
                <a:extLst>
                  <a:ext uri="{0D108BD9-81ED-4DB2-BD59-A6C34878D82A}">
                    <a16:rowId xmlns="" xmlns:a16="http://schemas.microsoft.com/office/drawing/2014/main" val="10011"/>
                  </a:ext>
                </a:extLst>
              </a:tr>
              <a:tr h="259228">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117</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40000"/>
                        <a:lumOff val="60000"/>
                      </a:schemeClr>
                    </a:solidFill>
                  </a:tcPr>
                </a:tc>
                <a:tc>
                  <a:txBody>
                    <a:bodyPr/>
                    <a:lstStyle/>
                    <a:p>
                      <a:pPr algn="ctr" fontAlgn="ctr"/>
                      <a:r>
                        <a:rPr lang="en-US" altLang="zh-TW" sz="1800" u="none" strike="noStrike">
                          <a:effectLst/>
                          <a:latin typeface="標楷體" panose="03000509000000000000" pitchFamily="65" charset="-120"/>
                          <a:ea typeface="標楷體" panose="03000509000000000000" pitchFamily="65" charset="-120"/>
                        </a:rPr>
                        <a:t>58</a:t>
                      </a:r>
                      <a:endParaRPr lang="en-US" altLang="zh-TW" sz="18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25000"/>
                        <a:lumOff val="75000"/>
                      </a:schemeClr>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61</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60000"/>
                        <a:lumOff val="40000"/>
                      </a:schemeClr>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86</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55</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40000"/>
                        <a:lumOff val="60000"/>
                      </a:schemeClr>
                    </a:solidFill>
                  </a:tcPr>
                </a:tc>
                <a:extLst>
                  <a:ext uri="{0D108BD9-81ED-4DB2-BD59-A6C34878D82A}">
                    <a16:rowId xmlns="" xmlns:a16="http://schemas.microsoft.com/office/drawing/2014/main" val="10012"/>
                  </a:ext>
                </a:extLst>
              </a:tr>
              <a:tr h="259228">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118</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40000"/>
                        <a:lumOff val="60000"/>
                      </a:schemeClr>
                    </a:solidFill>
                  </a:tcPr>
                </a:tc>
                <a:tc>
                  <a:txBody>
                    <a:bodyPr/>
                    <a:lstStyle/>
                    <a:p>
                      <a:pPr algn="ctr" fontAlgn="ctr"/>
                      <a:r>
                        <a:rPr lang="en-US" altLang="zh-TW" sz="1800" u="none" strike="noStrike">
                          <a:effectLst/>
                          <a:latin typeface="標楷體" panose="03000509000000000000" pitchFamily="65" charset="-120"/>
                          <a:ea typeface="標楷體" panose="03000509000000000000" pitchFamily="65" charset="-120"/>
                        </a:rPr>
                        <a:t>58</a:t>
                      </a:r>
                      <a:endParaRPr lang="en-US" altLang="zh-TW" sz="18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25000"/>
                        <a:lumOff val="75000"/>
                      </a:schemeClr>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62</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60000"/>
                        <a:lumOff val="40000"/>
                      </a:schemeClr>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87</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55</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40000"/>
                        <a:lumOff val="60000"/>
                      </a:schemeClr>
                    </a:solidFill>
                  </a:tcPr>
                </a:tc>
                <a:extLst>
                  <a:ext uri="{0D108BD9-81ED-4DB2-BD59-A6C34878D82A}">
                    <a16:rowId xmlns="" xmlns:a16="http://schemas.microsoft.com/office/drawing/2014/main" val="10013"/>
                  </a:ext>
                </a:extLst>
              </a:tr>
              <a:tr h="259228">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119</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40000"/>
                        <a:lumOff val="60000"/>
                      </a:schemeClr>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58</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25000"/>
                        <a:lumOff val="75000"/>
                      </a:schemeClr>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63</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60000"/>
                        <a:lumOff val="40000"/>
                      </a:schemeClr>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88</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55</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40000"/>
                        <a:lumOff val="60000"/>
                      </a:schemeClr>
                    </a:solidFill>
                  </a:tcPr>
                </a:tc>
                <a:extLst>
                  <a:ext uri="{0D108BD9-81ED-4DB2-BD59-A6C34878D82A}">
                    <a16:rowId xmlns="" xmlns:a16="http://schemas.microsoft.com/office/drawing/2014/main" val="10014"/>
                  </a:ext>
                </a:extLst>
              </a:tr>
              <a:tr h="259228">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120</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40000"/>
                        <a:lumOff val="60000"/>
                      </a:schemeClr>
                    </a:solidFill>
                  </a:tcPr>
                </a:tc>
                <a:tc>
                  <a:txBody>
                    <a:bodyPr/>
                    <a:lstStyle/>
                    <a:p>
                      <a:pPr algn="ctr" fontAlgn="ctr"/>
                      <a:r>
                        <a:rPr lang="en-US" altLang="zh-TW" sz="1800" u="none" strike="noStrike">
                          <a:effectLst/>
                          <a:latin typeface="標楷體" panose="03000509000000000000" pitchFamily="65" charset="-120"/>
                          <a:ea typeface="標楷體" panose="03000509000000000000" pitchFamily="65" charset="-120"/>
                        </a:rPr>
                        <a:t>58</a:t>
                      </a:r>
                      <a:endParaRPr lang="en-US" altLang="zh-TW" sz="18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25000"/>
                        <a:lumOff val="75000"/>
                      </a:schemeClr>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64</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60000"/>
                        <a:lumOff val="40000"/>
                      </a:schemeClr>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89</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55</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40000"/>
                        <a:lumOff val="60000"/>
                      </a:schemeClr>
                    </a:solidFill>
                  </a:tcPr>
                </a:tc>
                <a:extLst>
                  <a:ext uri="{0D108BD9-81ED-4DB2-BD59-A6C34878D82A}">
                    <a16:rowId xmlns="" xmlns:a16="http://schemas.microsoft.com/office/drawing/2014/main" val="10015"/>
                  </a:ext>
                </a:extLst>
              </a:tr>
              <a:tr h="259228">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121</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40000"/>
                        <a:lumOff val="60000"/>
                      </a:schemeClr>
                    </a:solidFill>
                  </a:tcPr>
                </a:tc>
                <a:tc>
                  <a:txBody>
                    <a:bodyPr/>
                    <a:lstStyle/>
                    <a:p>
                      <a:pPr algn="ctr" fontAlgn="ctr"/>
                      <a:r>
                        <a:rPr lang="en-US" altLang="zh-TW" sz="1800" u="none" strike="noStrike">
                          <a:effectLst/>
                          <a:latin typeface="標楷體" panose="03000509000000000000" pitchFamily="65" charset="-120"/>
                          <a:ea typeface="標楷體" panose="03000509000000000000" pitchFamily="65" charset="-120"/>
                        </a:rPr>
                        <a:t>58</a:t>
                      </a:r>
                      <a:endParaRPr lang="en-US" altLang="zh-TW" sz="18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25000"/>
                        <a:lumOff val="75000"/>
                      </a:schemeClr>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65</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60000"/>
                        <a:lumOff val="40000"/>
                      </a:schemeClr>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90</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solidFill>
                  </a:tcPr>
                </a:tc>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55</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40000"/>
                        <a:lumOff val="60000"/>
                      </a:schemeClr>
                    </a:solidFill>
                  </a:tcPr>
                </a:tc>
                <a:extLst>
                  <a:ext uri="{0D108BD9-81ED-4DB2-BD59-A6C34878D82A}">
                    <a16:rowId xmlns="" xmlns:a16="http://schemas.microsoft.com/office/drawing/2014/main" val="10016"/>
                  </a:ext>
                </a:extLst>
              </a:tr>
              <a:tr h="259228">
                <a:tc>
                  <a:txBody>
                    <a:bodyPr/>
                    <a:lstStyle/>
                    <a:p>
                      <a:pPr algn="ctr" fontAlgn="ctr"/>
                      <a:r>
                        <a:rPr lang="en-US" altLang="zh-TW" sz="1800" u="none" strike="noStrike" dirty="0">
                          <a:solidFill>
                            <a:srgbClr val="C00000"/>
                          </a:solidFill>
                          <a:effectLst/>
                          <a:latin typeface="標楷體" panose="03000509000000000000" pitchFamily="65" charset="-120"/>
                          <a:ea typeface="標楷體" panose="03000509000000000000" pitchFamily="65" charset="-120"/>
                        </a:rPr>
                        <a:t>122</a:t>
                      </a:r>
                      <a:r>
                        <a:rPr lang="zh-TW" altLang="en-US" sz="1800" u="none" strike="noStrike" dirty="0">
                          <a:solidFill>
                            <a:srgbClr val="C00000"/>
                          </a:solidFill>
                          <a:effectLst/>
                          <a:latin typeface="標楷體" panose="03000509000000000000" pitchFamily="65" charset="-120"/>
                          <a:ea typeface="標楷體" panose="03000509000000000000" pitchFamily="65" charset="-120"/>
                        </a:rPr>
                        <a:t>以後</a:t>
                      </a:r>
                      <a:endParaRPr lang="zh-TW" altLang="en-US" sz="1800" b="0" i="0" u="none" strike="noStrike" dirty="0">
                        <a:solidFill>
                          <a:srgbClr val="C00000"/>
                        </a:solidFill>
                        <a:effectLst/>
                        <a:latin typeface="標楷體" panose="03000509000000000000" pitchFamily="65" charset="-120"/>
                        <a:ea typeface="標楷體" panose="03000509000000000000" pitchFamily="65" charset="-120"/>
                      </a:endParaRPr>
                    </a:p>
                  </a:txBody>
                  <a:tcPr marL="7620" marR="7620" marT="7620" marB="0" anchor="ctr">
                    <a:solidFill>
                      <a:srgbClr val="FFC000"/>
                    </a:solidFill>
                  </a:tcPr>
                </a:tc>
                <a:tc>
                  <a:txBody>
                    <a:bodyPr/>
                    <a:lstStyle/>
                    <a:p>
                      <a:pPr algn="ctr" fontAlgn="ctr"/>
                      <a:r>
                        <a:rPr lang="en-US" altLang="zh-TW" sz="1800" u="none" strike="noStrike" dirty="0">
                          <a:solidFill>
                            <a:srgbClr val="C00000"/>
                          </a:solidFill>
                          <a:effectLst/>
                          <a:latin typeface="標楷體" panose="03000509000000000000" pitchFamily="65" charset="-120"/>
                          <a:ea typeface="標楷體" panose="03000509000000000000" pitchFamily="65" charset="-120"/>
                        </a:rPr>
                        <a:t>58</a:t>
                      </a:r>
                      <a:endParaRPr lang="en-US" altLang="zh-TW" sz="1800" b="0" i="0" u="none" strike="noStrike" dirty="0">
                        <a:solidFill>
                          <a:srgbClr val="C00000"/>
                        </a:solidFill>
                        <a:effectLst/>
                        <a:latin typeface="標楷體" panose="03000509000000000000" pitchFamily="65" charset="-120"/>
                        <a:ea typeface="標楷體" panose="03000509000000000000" pitchFamily="65" charset="-120"/>
                      </a:endParaRPr>
                    </a:p>
                  </a:txBody>
                  <a:tcPr marL="7620" marR="7620" marT="7620" marB="0" anchor="ctr">
                    <a:solidFill>
                      <a:srgbClr val="FFC000"/>
                    </a:solidFill>
                  </a:tcPr>
                </a:tc>
                <a:tc>
                  <a:txBody>
                    <a:bodyPr/>
                    <a:lstStyle/>
                    <a:p>
                      <a:pPr algn="ctr" fontAlgn="ctr"/>
                      <a:r>
                        <a:rPr lang="en-US" altLang="zh-TW" sz="1800" u="none" strike="noStrike" dirty="0">
                          <a:solidFill>
                            <a:srgbClr val="C00000"/>
                          </a:solidFill>
                          <a:effectLst/>
                          <a:latin typeface="標楷體" panose="03000509000000000000" pitchFamily="65" charset="-120"/>
                          <a:ea typeface="標楷體" panose="03000509000000000000" pitchFamily="65" charset="-120"/>
                        </a:rPr>
                        <a:t>65</a:t>
                      </a:r>
                      <a:endParaRPr lang="en-US" altLang="zh-TW" sz="1800" b="0" i="0" u="none" strike="noStrike" dirty="0">
                        <a:solidFill>
                          <a:srgbClr val="C00000"/>
                        </a:solidFill>
                        <a:effectLst/>
                        <a:latin typeface="標楷體" panose="03000509000000000000" pitchFamily="65" charset="-120"/>
                        <a:ea typeface="標楷體" panose="03000509000000000000" pitchFamily="65" charset="-120"/>
                      </a:endParaRPr>
                    </a:p>
                  </a:txBody>
                  <a:tcPr marL="7620" marR="7620" marT="7620" marB="0" anchor="ctr">
                    <a:solidFill>
                      <a:srgbClr val="FFC000"/>
                    </a:solidFill>
                  </a:tcPr>
                </a:tc>
                <a:tc>
                  <a:txBody>
                    <a:bodyPr/>
                    <a:lstStyle/>
                    <a:p>
                      <a:pPr algn="ctr" fontAlgn="ctr"/>
                      <a:r>
                        <a:rPr lang="zh-TW" altLang="en-US" sz="1800" u="none" strike="noStrike" dirty="0">
                          <a:effectLst/>
                          <a:latin typeface="標楷體" panose="03000509000000000000" pitchFamily="65" charset="-120"/>
                          <a:ea typeface="標楷體" panose="03000509000000000000" pitchFamily="65" charset="-120"/>
                        </a:rPr>
                        <a:t>*</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FFC000"/>
                    </a:solidFill>
                  </a:tcPr>
                </a:tc>
                <a:tc>
                  <a:txBody>
                    <a:bodyPr/>
                    <a:lstStyle/>
                    <a:p>
                      <a:pPr algn="ctr" fontAlgn="ctr"/>
                      <a:r>
                        <a:rPr lang="zh-TW" altLang="en-US" sz="1800" u="none" strike="noStrike" dirty="0">
                          <a:effectLst/>
                          <a:latin typeface="標楷體" panose="03000509000000000000" pitchFamily="65" charset="-120"/>
                          <a:ea typeface="標楷體" panose="03000509000000000000" pitchFamily="65" charset="-120"/>
                        </a:rPr>
                        <a:t>*</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FFC000"/>
                    </a:solidFill>
                  </a:tcPr>
                </a:tc>
                <a:extLst>
                  <a:ext uri="{0D108BD9-81ED-4DB2-BD59-A6C34878D82A}">
                    <a16:rowId xmlns="" xmlns:a16="http://schemas.microsoft.com/office/drawing/2014/main" val="10017"/>
                  </a:ext>
                </a:extLst>
              </a:tr>
            </a:tbl>
          </a:graphicData>
        </a:graphic>
      </p:graphicFrame>
      <p:pic>
        <p:nvPicPr>
          <p:cNvPr id="7" name="圖片 6"/>
          <p:cNvPicPr>
            <a:picLocks noChangeAspect="1"/>
          </p:cNvPicPr>
          <p:nvPr/>
        </p:nvPicPr>
        <p:blipFill>
          <a:blip r:embed="rId3" cstate="print"/>
          <a:stretch>
            <a:fillRect/>
          </a:stretch>
        </p:blipFill>
        <p:spPr>
          <a:xfrm>
            <a:off x="759432" y="6339795"/>
            <a:ext cx="7628992" cy="518205"/>
          </a:xfrm>
          <a:prstGeom prst="rect">
            <a:avLst/>
          </a:prstGeom>
        </p:spPr>
      </p:pic>
      <p:pic>
        <p:nvPicPr>
          <p:cNvPr id="6" name="圖片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444212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517842"/>
            <a:ext cx="8143932" cy="720080"/>
          </a:xfrm>
          <a:noFill/>
          <a:ln>
            <a:noFill/>
          </a:ln>
        </p:spPr>
        <p:style>
          <a:lnRef idx="1">
            <a:schemeClr val="accent3"/>
          </a:lnRef>
          <a:fillRef idx="2">
            <a:schemeClr val="accent3"/>
          </a:fillRef>
          <a:effectRef idx="1">
            <a:schemeClr val="accent3"/>
          </a:effectRef>
          <a:fontRef idx="minor">
            <a:schemeClr val="dk1"/>
          </a:fontRef>
        </p:style>
        <p:txBody>
          <a:bodyPr>
            <a:normAutofit fontScale="90000"/>
          </a:bodyPr>
          <a:lstStyle/>
          <a:p>
            <a:pPr algn="l"/>
            <a:r>
              <a:rPr lang="zh-TW" altLang="en-US" sz="4800" dirty="0">
                <a:solidFill>
                  <a:schemeClr val="tx1"/>
                </a:solidFill>
                <a:latin typeface="標楷體" panose="03000509000000000000" pitchFamily="65" charset="-120"/>
                <a:ea typeface="標楷體" panose="03000509000000000000" pitchFamily="65" charset="-120"/>
              </a:rPr>
              <a:t> </a:t>
            </a:r>
            <a:r>
              <a:rPr lang="zh-TW" altLang="en-US" sz="3600" dirty="0">
                <a:solidFill>
                  <a:schemeClr val="tx1"/>
                </a:solidFill>
                <a:latin typeface="標楷體" panose="03000509000000000000" pitchFamily="65" charset="-120"/>
                <a:ea typeface="標楷體" panose="03000509000000000000" pitchFamily="65" charset="-120"/>
              </a:rPr>
              <a:t>教育人員自願退休指標數計算</a:t>
            </a:r>
            <a:r>
              <a:rPr lang="en-US" altLang="zh-TW" sz="3600" dirty="0">
                <a:solidFill>
                  <a:schemeClr val="tx1"/>
                </a:solidFill>
                <a:latin typeface="標楷體" panose="03000509000000000000" pitchFamily="65" charset="-120"/>
                <a:ea typeface="標楷體" panose="03000509000000000000" pitchFamily="65" charset="-120"/>
              </a:rPr>
              <a:t>(</a:t>
            </a:r>
            <a:r>
              <a:rPr lang="zh-TW" altLang="en-US" sz="3600" dirty="0">
                <a:solidFill>
                  <a:schemeClr val="tx1"/>
                </a:solidFill>
                <a:latin typeface="標楷體" panose="03000509000000000000" pitchFamily="65" charset="-120"/>
                <a:ea typeface="標楷體" panose="03000509000000000000" pitchFamily="65" charset="-120"/>
              </a:rPr>
              <a:t>年資</a:t>
            </a:r>
            <a:r>
              <a:rPr lang="en-US" altLang="zh-TW" sz="3600" dirty="0">
                <a:solidFill>
                  <a:schemeClr val="tx1"/>
                </a:solidFill>
                <a:latin typeface="標楷體" panose="03000509000000000000" pitchFamily="65" charset="-120"/>
                <a:ea typeface="標楷體" panose="03000509000000000000" pitchFamily="65" charset="-120"/>
              </a:rPr>
              <a:t>+</a:t>
            </a:r>
            <a:r>
              <a:rPr lang="zh-TW" altLang="en-US" sz="3600" dirty="0">
                <a:solidFill>
                  <a:schemeClr val="tx1"/>
                </a:solidFill>
                <a:latin typeface="標楷體" panose="03000509000000000000" pitchFamily="65" charset="-120"/>
                <a:ea typeface="標楷體" panose="03000509000000000000" pitchFamily="65" charset="-120"/>
              </a:rPr>
              <a:t>年齡</a:t>
            </a:r>
            <a:r>
              <a:rPr lang="en-US" altLang="zh-TW" sz="3600" dirty="0">
                <a:solidFill>
                  <a:schemeClr val="tx1"/>
                </a:solidFill>
                <a:latin typeface="標楷體" panose="03000509000000000000" pitchFamily="65" charset="-120"/>
                <a:ea typeface="標楷體" panose="03000509000000000000" pitchFamily="65" charset="-120"/>
              </a:rPr>
              <a:t>)</a:t>
            </a:r>
            <a:endParaRPr lang="zh-TW" altLang="en-US" sz="3600" dirty="0">
              <a:solidFill>
                <a:schemeClr val="tx1"/>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sz="quarter" idx="13"/>
          </p:nvPr>
        </p:nvSpPr>
        <p:spPr/>
        <p:txBody>
          <a:bodyPr/>
          <a:lstStyle/>
          <a:p>
            <a:endParaRPr lang="zh-TW" altLang="zh-TW" dirty="0"/>
          </a:p>
          <a:p>
            <a:pPr>
              <a:buNone/>
            </a:pPr>
            <a:endParaRPr lang="zh-TW" altLang="zh-TW" dirty="0"/>
          </a:p>
        </p:txBody>
      </p:sp>
      <p:graphicFrame>
        <p:nvGraphicFramePr>
          <p:cNvPr id="7" name="表格 6"/>
          <p:cNvGraphicFramePr>
            <a:graphicFrameLocks noGrp="1"/>
          </p:cNvGraphicFramePr>
          <p:nvPr>
            <p:extLst/>
          </p:nvPr>
        </p:nvGraphicFramePr>
        <p:xfrm>
          <a:off x="435054" y="1495116"/>
          <a:ext cx="8496944" cy="5168059"/>
        </p:xfrm>
        <a:graphic>
          <a:graphicData uri="http://schemas.openxmlformats.org/drawingml/2006/table">
            <a:tbl>
              <a:tblPr>
                <a:tableStyleId>{5C22544A-7EE6-4342-B048-85BDC9FD1C3A}</a:tableStyleId>
              </a:tblPr>
              <a:tblGrid>
                <a:gridCol w="2520280">
                  <a:extLst>
                    <a:ext uri="{9D8B030D-6E8A-4147-A177-3AD203B41FA5}">
                      <a16:colId xmlns="" xmlns:a16="http://schemas.microsoft.com/office/drawing/2014/main" val="20000"/>
                    </a:ext>
                  </a:extLst>
                </a:gridCol>
                <a:gridCol w="5976664">
                  <a:extLst>
                    <a:ext uri="{9D8B030D-6E8A-4147-A177-3AD203B41FA5}">
                      <a16:colId xmlns="" xmlns:a16="http://schemas.microsoft.com/office/drawing/2014/main" val="20001"/>
                    </a:ext>
                  </a:extLst>
                </a:gridCol>
              </a:tblGrid>
              <a:tr h="363343">
                <a:tc>
                  <a:txBody>
                    <a:bodyPr/>
                    <a:lstStyle/>
                    <a:p>
                      <a:pPr algn="ctr" rtl="0" fontAlgn="ctr"/>
                      <a:r>
                        <a:rPr lang="en-US" altLang="zh-TW" sz="1900" u="none" strike="noStrike" dirty="0">
                          <a:effectLst/>
                          <a:latin typeface="標楷體" panose="03000509000000000000" pitchFamily="65" charset="-120"/>
                          <a:ea typeface="標楷體" panose="03000509000000000000" pitchFamily="65" charset="-120"/>
                        </a:rPr>
                        <a:t>108</a:t>
                      </a:r>
                      <a:r>
                        <a:rPr lang="zh-TW" altLang="en-US" sz="1900" u="none" strike="noStrike" dirty="0">
                          <a:effectLst/>
                          <a:latin typeface="標楷體" panose="03000509000000000000" pitchFamily="65" charset="-120"/>
                          <a:ea typeface="標楷體" panose="03000509000000000000" pitchFamily="65" charset="-120"/>
                        </a:rPr>
                        <a:t>年</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指標數</a:t>
                      </a:r>
                      <a:r>
                        <a:rPr lang="en-US" altLang="zh-TW" sz="1900" u="none" strike="noStrike" dirty="0">
                          <a:effectLst/>
                          <a:latin typeface="標楷體" panose="03000509000000000000" pitchFamily="65" charset="-120"/>
                          <a:ea typeface="標楷體" panose="03000509000000000000" pitchFamily="65" charset="-120"/>
                        </a:rPr>
                        <a:t>77)</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rgbClr val="FFFF00"/>
                    </a:solidFill>
                  </a:tcPr>
                </a:tc>
                <a:tc>
                  <a:txBody>
                    <a:bodyPr/>
                    <a:lstStyle/>
                    <a:p>
                      <a:pPr algn="l" rtl="0" fontAlgn="ctr"/>
                      <a:r>
                        <a:rPr lang="zh-TW" altLang="en-US" sz="1900" u="none" strike="noStrike" dirty="0">
                          <a:effectLst/>
                          <a:latin typeface="標楷體" panose="03000509000000000000" pitchFamily="65" charset="-120"/>
                          <a:ea typeface="標楷體" panose="03000509000000000000" pitchFamily="65" charset="-120"/>
                        </a:rPr>
                        <a:t>年資</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年齡</a:t>
                      </a:r>
                      <a:r>
                        <a:rPr lang="en-US" altLang="zh-TW" sz="1900" u="none" strike="noStrike" dirty="0">
                          <a:effectLst/>
                          <a:latin typeface="標楷體" panose="03000509000000000000" pitchFamily="65" charset="-120"/>
                          <a:ea typeface="標楷體" panose="03000509000000000000" pitchFamily="65" charset="-120"/>
                        </a:rPr>
                        <a:t>(27+</a:t>
                      </a:r>
                      <a:r>
                        <a:rPr lang="en-US" altLang="zh-TW" sz="1900" u="none" strike="noStrike" dirty="0">
                          <a:solidFill>
                            <a:srgbClr val="FF0000"/>
                          </a:solidFill>
                          <a:effectLst/>
                          <a:latin typeface="標楷體" panose="03000509000000000000" pitchFamily="65" charset="-120"/>
                          <a:ea typeface="標楷體" panose="03000509000000000000" pitchFamily="65" charset="-120"/>
                        </a:rPr>
                        <a:t>50</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(25+52)</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(26+51)</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rgbClr val="FFFF00"/>
                    </a:solidFill>
                  </a:tcPr>
                </a:tc>
                <a:extLst>
                  <a:ext uri="{0D108BD9-81ED-4DB2-BD59-A6C34878D82A}">
                    <a16:rowId xmlns="" xmlns:a16="http://schemas.microsoft.com/office/drawing/2014/main" val="10001"/>
                  </a:ext>
                </a:extLst>
              </a:tr>
              <a:tr h="363343">
                <a:tc>
                  <a:txBody>
                    <a:bodyPr/>
                    <a:lstStyle/>
                    <a:p>
                      <a:pPr algn="ctr" rtl="0" fontAlgn="ctr"/>
                      <a:r>
                        <a:rPr lang="en-US" altLang="zh-TW" sz="1900" u="none" strike="noStrike" dirty="0">
                          <a:effectLst/>
                          <a:latin typeface="標楷體" panose="03000509000000000000" pitchFamily="65" charset="-120"/>
                          <a:ea typeface="標楷體" panose="03000509000000000000" pitchFamily="65" charset="-120"/>
                        </a:rPr>
                        <a:t>109</a:t>
                      </a:r>
                      <a:r>
                        <a:rPr lang="zh-TW" altLang="en-US" sz="1900" u="none" strike="noStrike" dirty="0">
                          <a:effectLst/>
                          <a:latin typeface="標楷體" panose="03000509000000000000" pitchFamily="65" charset="-120"/>
                          <a:ea typeface="標楷體" panose="03000509000000000000" pitchFamily="65" charset="-120"/>
                        </a:rPr>
                        <a:t>年</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指標數</a:t>
                      </a:r>
                      <a:r>
                        <a:rPr lang="en-US" altLang="zh-TW" sz="1900" u="none" strike="noStrike" dirty="0">
                          <a:effectLst/>
                          <a:latin typeface="標楷體" panose="03000509000000000000" pitchFamily="65" charset="-120"/>
                          <a:ea typeface="標楷體" panose="03000509000000000000" pitchFamily="65" charset="-120"/>
                        </a:rPr>
                        <a:t>78)</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4">
                        <a:lumMod val="40000"/>
                        <a:lumOff val="60000"/>
                      </a:schemeClr>
                    </a:solidFill>
                  </a:tcPr>
                </a:tc>
                <a:tc>
                  <a:txBody>
                    <a:bodyPr/>
                    <a:lstStyle/>
                    <a:p>
                      <a:pPr algn="l" rtl="0" fontAlgn="ctr"/>
                      <a:r>
                        <a:rPr lang="zh-TW" altLang="en-US" sz="1900" u="none" strike="noStrike" dirty="0">
                          <a:effectLst/>
                          <a:latin typeface="標楷體" panose="03000509000000000000" pitchFamily="65" charset="-120"/>
                          <a:ea typeface="標楷體" panose="03000509000000000000" pitchFamily="65" charset="-120"/>
                        </a:rPr>
                        <a:t>年資</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年齡</a:t>
                      </a:r>
                      <a:r>
                        <a:rPr lang="en-US" altLang="zh-TW" sz="1900" u="none" strike="noStrike" dirty="0">
                          <a:effectLst/>
                          <a:latin typeface="標楷體" panose="03000509000000000000" pitchFamily="65" charset="-120"/>
                          <a:ea typeface="標楷體" panose="03000509000000000000" pitchFamily="65" charset="-120"/>
                        </a:rPr>
                        <a:t>(28+</a:t>
                      </a:r>
                      <a:r>
                        <a:rPr lang="en-US" altLang="zh-TW" sz="1900" u="none" strike="noStrike" dirty="0">
                          <a:solidFill>
                            <a:srgbClr val="FF0000"/>
                          </a:solidFill>
                          <a:effectLst/>
                          <a:latin typeface="標楷體" panose="03000509000000000000" pitchFamily="65" charset="-120"/>
                          <a:ea typeface="標楷體" panose="03000509000000000000" pitchFamily="65" charset="-120"/>
                        </a:rPr>
                        <a:t>50</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(25+53)</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(26+52)</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4">
                        <a:lumMod val="40000"/>
                        <a:lumOff val="60000"/>
                      </a:schemeClr>
                    </a:solidFill>
                  </a:tcPr>
                </a:tc>
                <a:extLst>
                  <a:ext uri="{0D108BD9-81ED-4DB2-BD59-A6C34878D82A}">
                    <a16:rowId xmlns="" xmlns:a16="http://schemas.microsoft.com/office/drawing/2014/main" val="10002"/>
                  </a:ext>
                </a:extLst>
              </a:tr>
              <a:tr h="350131">
                <a:tc>
                  <a:txBody>
                    <a:bodyPr/>
                    <a:lstStyle/>
                    <a:p>
                      <a:pPr algn="ctr" rtl="0" fontAlgn="ctr"/>
                      <a:r>
                        <a:rPr lang="en-US" altLang="zh-TW" sz="1900" u="none" strike="noStrike" dirty="0">
                          <a:effectLst/>
                          <a:latin typeface="標楷體" panose="03000509000000000000" pitchFamily="65" charset="-120"/>
                          <a:ea typeface="標楷體" panose="03000509000000000000" pitchFamily="65" charset="-120"/>
                        </a:rPr>
                        <a:t>110</a:t>
                      </a:r>
                      <a:r>
                        <a:rPr lang="zh-TW" altLang="en-US" sz="1900" u="none" strike="noStrike" dirty="0">
                          <a:effectLst/>
                          <a:latin typeface="標楷體" panose="03000509000000000000" pitchFamily="65" charset="-120"/>
                          <a:ea typeface="標楷體" panose="03000509000000000000" pitchFamily="65" charset="-120"/>
                        </a:rPr>
                        <a:t>年</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指標數</a:t>
                      </a:r>
                      <a:r>
                        <a:rPr lang="en-US" altLang="zh-TW" sz="1900" u="none" strike="noStrike" dirty="0">
                          <a:effectLst/>
                          <a:latin typeface="標楷體" panose="03000509000000000000" pitchFamily="65" charset="-120"/>
                          <a:ea typeface="標楷體" panose="03000509000000000000" pitchFamily="65" charset="-120"/>
                        </a:rPr>
                        <a:t>79)</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4">
                        <a:lumMod val="40000"/>
                        <a:lumOff val="60000"/>
                      </a:schemeClr>
                    </a:solidFill>
                  </a:tcPr>
                </a:tc>
                <a:tc>
                  <a:txBody>
                    <a:bodyPr/>
                    <a:lstStyle/>
                    <a:p>
                      <a:pPr algn="l" rtl="0" fontAlgn="ctr"/>
                      <a:r>
                        <a:rPr lang="zh-TW" altLang="en-US" sz="1900" u="none" strike="noStrike" dirty="0">
                          <a:effectLst/>
                          <a:latin typeface="標楷體" panose="03000509000000000000" pitchFamily="65" charset="-120"/>
                          <a:ea typeface="標楷體" panose="03000509000000000000" pitchFamily="65" charset="-120"/>
                        </a:rPr>
                        <a:t>年資</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年齡</a:t>
                      </a:r>
                      <a:r>
                        <a:rPr lang="en-US" altLang="zh-TW" sz="1900" u="none" strike="noStrike" dirty="0">
                          <a:effectLst/>
                          <a:latin typeface="標楷體" panose="03000509000000000000" pitchFamily="65" charset="-120"/>
                          <a:ea typeface="標楷體" panose="03000509000000000000" pitchFamily="65" charset="-120"/>
                        </a:rPr>
                        <a:t>(29+</a:t>
                      </a:r>
                      <a:r>
                        <a:rPr lang="en-US" altLang="zh-TW" sz="1900" u="none" strike="noStrike" dirty="0">
                          <a:solidFill>
                            <a:srgbClr val="FF0000"/>
                          </a:solidFill>
                          <a:effectLst/>
                          <a:latin typeface="標楷體" panose="03000509000000000000" pitchFamily="65" charset="-120"/>
                          <a:ea typeface="標楷體" panose="03000509000000000000" pitchFamily="65" charset="-120"/>
                        </a:rPr>
                        <a:t>50</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(25+54)</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(26+53)</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4">
                        <a:lumMod val="40000"/>
                        <a:lumOff val="60000"/>
                      </a:schemeClr>
                    </a:solidFill>
                  </a:tcPr>
                </a:tc>
                <a:extLst>
                  <a:ext uri="{0D108BD9-81ED-4DB2-BD59-A6C34878D82A}">
                    <a16:rowId xmlns="" xmlns:a16="http://schemas.microsoft.com/office/drawing/2014/main" val="10003"/>
                  </a:ext>
                </a:extLst>
              </a:tr>
              <a:tr h="363343">
                <a:tc>
                  <a:txBody>
                    <a:bodyPr/>
                    <a:lstStyle/>
                    <a:p>
                      <a:pPr algn="ctr" rtl="0" fontAlgn="ctr"/>
                      <a:r>
                        <a:rPr lang="en-US" altLang="zh-TW" sz="1900" u="none" strike="noStrike" dirty="0">
                          <a:effectLst/>
                          <a:latin typeface="標楷體" panose="03000509000000000000" pitchFamily="65" charset="-120"/>
                          <a:ea typeface="標楷體" panose="03000509000000000000" pitchFamily="65" charset="-120"/>
                        </a:rPr>
                        <a:t>111</a:t>
                      </a:r>
                      <a:r>
                        <a:rPr lang="zh-TW" altLang="en-US" sz="1900" u="none" strike="noStrike" dirty="0">
                          <a:effectLst/>
                          <a:latin typeface="標楷體" panose="03000509000000000000" pitchFamily="65" charset="-120"/>
                          <a:ea typeface="標楷體" panose="03000509000000000000" pitchFamily="65" charset="-120"/>
                        </a:rPr>
                        <a:t>年</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指標數</a:t>
                      </a:r>
                      <a:r>
                        <a:rPr lang="en-US" altLang="zh-TW" sz="1900" u="none" strike="noStrike" dirty="0">
                          <a:effectLst/>
                          <a:latin typeface="標楷體" panose="03000509000000000000" pitchFamily="65" charset="-120"/>
                          <a:ea typeface="標楷體" panose="03000509000000000000" pitchFamily="65" charset="-120"/>
                        </a:rPr>
                        <a:t>80)</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4">
                        <a:lumMod val="40000"/>
                        <a:lumOff val="60000"/>
                      </a:schemeClr>
                    </a:solidFill>
                  </a:tcPr>
                </a:tc>
                <a:tc>
                  <a:txBody>
                    <a:bodyPr/>
                    <a:lstStyle/>
                    <a:p>
                      <a:pPr algn="l" rtl="0" fontAlgn="ctr"/>
                      <a:r>
                        <a:rPr lang="zh-TW" altLang="en-US" sz="1900" u="none" strike="noStrike" dirty="0">
                          <a:effectLst/>
                          <a:latin typeface="標楷體" panose="03000509000000000000" pitchFamily="65" charset="-120"/>
                          <a:ea typeface="標楷體" panose="03000509000000000000" pitchFamily="65" charset="-120"/>
                        </a:rPr>
                        <a:t>年資</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年齡</a:t>
                      </a:r>
                      <a:r>
                        <a:rPr lang="en-US" altLang="zh-TW" sz="1900" u="none" strike="noStrike" dirty="0">
                          <a:effectLst/>
                          <a:latin typeface="標楷體" panose="03000509000000000000" pitchFamily="65" charset="-120"/>
                          <a:ea typeface="標楷體" panose="03000509000000000000" pitchFamily="65" charset="-120"/>
                        </a:rPr>
                        <a:t>(30+</a:t>
                      </a:r>
                      <a:r>
                        <a:rPr lang="en-US" altLang="zh-TW" sz="1900" u="none" strike="noStrike" dirty="0">
                          <a:solidFill>
                            <a:srgbClr val="FF0000"/>
                          </a:solidFill>
                          <a:effectLst/>
                          <a:latin typeface="標楷體" panose="03000509000000000000" pitchFamily="65" charset="-120"/>
                          <a:ea typeface="標楷體" panose="03000509000000000000" pitchFamily="65" charset="-120"/>
                        </a:rPr>
                        <a:t>50</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(25+55)</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(26+54)</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4">
                        <a:lumMod val="40000"/>
                        <a:lumOff val="60000"/>
                      </a:schemeClr>
                    </a:solidFill>
                  </a:tcPr>
                </a:tc>
                <a:extLst>
                  <a:ext uri="{0D108BD9-81ED-4DB2-BD59-A6C34878D82A}">
                    <a16:rowId xmlns="" xmlns:a16="http://schemas.microsoft.com/office/drawing/2014/main" val="10004"/>
                  </a:ext>
                </a:extLst>
              </a:tr>
              <a:tr h="363343">
                <a:tc>
                  <a:txBody>
                    <a:bodyPr/>
                    <a:lstStyle/>
                    <a:p>
                      <a:pPr algn="ctr" rtl="0" fontAlgn="ctr"/>
                      <a:r>
                        <a:rPr lang="en-US" altLang="zh-TW" sz="1900" u="none" strike="noStrike" dirty="0">
                          <a:effectLst/>
                          <a:latin typeface="標楷體" panose="03000509000000000000" pitchFamily="65" charset="-120"/>
                          <a:ea typeface="標楷體" panose="03000509000000000000" pitchFamily="65" charset="-120"/>
                        </a:rPr>
                        <a:t>112</a:t>
                      </a:r>
                      <a:r>
                        <a:rPr lang="zh-TW" altLang="en-US" sz="1900" u="none" strike="noStrike" dirty="0">
                          <a:effectLst/>
                          <a:latin typeface="標楷體" panose="03000509000000000000" pitchFamily="65" charset="-120"/>
                          <a:ea typeface="標楷體" panose="03000509000000000000" pitchFamily="65" charset="-120"/>
                        </a:rPr>
                        <a:t>年</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指標數</a:t>
                      </a:r>
                      <a:r>
                        <a:rPr lang="en-US" altLang="zh-TW" sz="1900" u="none" strike="noStrike" dirty="0">
                          <a:effectLst/>
                          <a:latin typeface="標楷體" panose="03000509000000000000" pitchFamily="65" charset="-120"/>
                          <a:ea typeface="標楷體" panose="03000509000000000000" pitchFamily="65" charset="-120"/>
                        </a:rPr>
                        <a:t>81)</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4">
                        <a:lumMod val="40000"/>
                        <a:lumOff val="60000"/>
                      </a:schemeClr>
                    </a:solidFill>
                  </a:tcPr>
                </a:tc>
                <a:tc>
                  <a:txBody>
                    <a:bodyPr/>
                    <a:lstStyle/>
                    <a:p>
                      <a:pPr algn="l" rtl="0" fontAlgn="ctr"/>
                      <a:r>
                        <a:rPr lang="zh-TW" altLang="en-US" sz="1900" u="none" strike="noStrike" dirty="0">
                          <a:effectLst/>
                          <a:latin typeface="標楷體" panose="03000509000000000000" pitchFamily="65" charset="-120"/>
                          <a:ea typeface="標楷體" panose="03000509000000000000" pitchFamily="65" charset="-120"/>
                        </a:rPr>
                        <a:t>年資</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年齡</a:t>
                      </a:r>
                      <a:r>
                        <a:rPr lang="en-US" altLang="zh-TW" sz="1900" u="none" strike="noStrike" dirty="0">
                          <a:effectLst/>
                          <a:latin typeface="標楷體" panose="03000509000000000000" pitchFamily="65" charset="-120"/>
                          <a:ea typeface="標楷體" panose="03000509000000000000" pitchFamily="65" charset="-120"/>
                        </a:rPr>
                        <a:t>(31+</a:t>
                      </a:r>
                      <a:r>
                        <a:rPr lang="en-US" altLang="zh-TW" sz="1900" u="none" strike="noStrike" dirty="0">
                          <a:solidFill>
                            <a:srgbClr val="FF0000"/>
                          </a:solidFill>
                          <a:effectLst/>
                          <a:latin typeface="標楷體" panose="03000509000000000000" pitchFamily="65" charset="-120"/>
                          <a:ea typeface="標楷體" panose="03000509000000000000" pitchFamily="65" charset="-120"/>
                        </a:rPr>
                        <a:t>50</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(25+56)</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(26+55)</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4">
                        <a:lumMod val="40000"/>
                        <a:lumOff val="60000"/>
                      </a:schemeClr>
                    </a:solidFill>
                  </a:tcPr>
                </a:tc>
                <a:extLst>
                  <a:ext uri="{0D108BD9-81ED-4DB2-BD59-A6C34878D82A}">
                    <a16:rowId xmlns="" xmlns:a16="http://schemas.microsoft.com/office/drawing/2014/main" val="10005"/>
                  </a:ext>
                </a:extLst>
              </a:tr>
              <a:tr h="363343">
                <a:tc>
                  <a:txBody>
                    <a:bodyPr/>
                    <a:lstStyle/>
                    <a:p>
                      <a:pPr algn="ctr" rtl="0" fontAlgn="ctr"/>
                      <a:r>
                        <a:rPr lang="en-US" altLang="zh-TW" sz="1900" u="none" strike="noStrike" dirty="0">
                          <a:effectLst/>
                          <a:latin typeface="標楷體" panose="03000509000000000000" pitchFamily="65" charset="-120"/>
                          <a:ea typeface="標楷體" panose="03000509000000000000" pitchFamily="65" charset="-120"/>
                        </a:rPr>
                        <a:t>113</a:t>
                      </a:r>
                      <a:r>
                        <a:rPr lang="zh-TW" altLang="en-US" sz="1900" u="none" strike="noStrike" dirty="0">
                          <a:effectLst/>
                          <a:latin typeface="標楷體" panose="03000509000000000000" pitchFamily="65" charset="-120"/>
                          <a:ea typeface="標楷體" panose="03000509000000000000" pitchFamily="65" charset="-120"/>
                        </a:rPr>
                        <a:t>年</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指標數</a:t>
                      </a:r>
                      <a:r>
                        <a:rPr lang="en-US" altLang="zh-TW" sz="1900" u="none" strike="noStrike" dirty="0">
                          <a:effectLst/>
                          <a:latin typeface="標楷體" panose="03000509000000000000" pitchFamily="65" charset="-120"/>
                          <a:ea typeface="標楷體" panose="03000509000000000000" pitchFamily="65" charset="-120"/>
                        </a:rPr>
                        <a:t>82)</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4">
                        <a:lumMod val="40000"/>
                        <a:lumOff val="60000"/>
                      </a:schemeClr>
                    </a:solidFill>
                  </a:tcPr>
                </a:tc>
                <a:tc>
                  <a:txBody>
                    <a:bodyPr/>
                    <a:lstStyle/>
                    <a:p>
                      <a:pPr algn="l" rtl="0" fontAlgn="ctr"/>
                      <a:r>
                        <a:rPr lang="zh-TW" altLang="en-US" sz="1900" u="none" strike="noStrike" dirty="0">
                          <a:effectLst/>
                          <a:latin typeface="標楷體" panose="03000509000000000000" pitchFamily="65" charset="-120"/>
                          <a:ea typeface="標楷體" panose="03000509000000000000" pitchFamily="65" charset="-120"/>
                        </a:rPr>
                        <a:t>年資</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年齡</a:t>
                      </a:r>
                      <a:r>
                        <a:rPr lang="en-US" altLang="zh-TW" sz="1900" u="none" strike="noStrike" dirty="0">
                          <a:effectLst/>
                          <a:latin typeface="標楷體" panose="03000509000000000000" pitchFamily="65" charset="-120"/>
                          <a:ea typeface="標楷體" panose="03000509000000000000" pitchFamily="65" charset="-120"/>
                        </a:rPr>
                        <a:t>(32+</a:t>
                      </a:r>
                      <a:r>
                        <a:rPr lang="en-US" altLang="zh-TW" sz="1900" u="none" strike="noStrike" dirty="0">
                          <a:solidFill>
                            <a:srgbClr val="FF0000"/>
                          </a:solidFill>
                          <a:effectLst/>
                          <a:latin typeface="標楷體" panose="03000509000000000000" pitchFamily="65" charset="-120"/>
                          <a:ea typeface="標楷體" panose="03000509000000000000" pitchFamily="65" charset="-120"/>
                        </a:rPr>
                        <a:t>50</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(25+57)</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(26+56)</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4">
                        <a:lumMod val="40000"/>
                        <a:lumOff val="60000"/>
                      </a:schemeClr>
                    </a:solidFill>
                  </a:tcPr>
                </a:tc>
                <a:extLst>
                  <a:ext uri="{0D108BD9-81ED-4DB2-BD59-A6C34878D82A}">
                    <a16:rowId xmlns="" xmlns:a16="http://schemas.microsoft.com/office/drawing/2014/main" val="10006"/>
                  </a:ext>
                </a:extLst>
              </a:tr>
              <a:tr h="363343">
                <a:tc>
                  <a:txBody>
                    <a:bodyPr/>
                    <a:lstStyle/>
                    <a:p>
                      <a:pPr algn="ctr" rtl="0" fontAlgn="ctr"/>
                      <a:r>
                        <a:rPr lang="en-US" altLang="zh-TW" sz="1900" u="none" strike="noStrike">
                          <a:effectLst/>
                          <a:latin typeface="標楷體" panose="03000509000000000000" pitchFamily="65" charset="-120"/>
                          <a:ea typeface="標楷體" panose="03000509000000000000" pitchFamily="65" charset="-120"/>
                        </a:rPr>
                        <a:t>114</a:t>
                      </a:r>
                      <a:r>
                        <a:rPr lang="zh-TW" altLang="en-US" sz="1900" u="none" strike="noStrike">
                          <a:effectLst/>
                          <a:latin typeface="標楷體" panose="03000509000000000000" pitchFamily="65" charset="-120"/>
                          <a:ea typeface="標楷體" panose="03000509000000000000" pitchFamily="65" charset="-120"/>
                        </a:rPr>
                        <a:t>年</a:t>
                      </a:r>
                      <a:r>
                        <a:rPr lang="en-US" altLang="zh-TW" sz="1900" u="none" strike="noStrike">
                          <a:effectLst/>
                          <a:latin typeface="標楷體" panose="03000509000000000000" pitchFamily="65" charset="-120"/>
                          <a:ea typeface="標楷體" panose="03000509000000000000" pitchFamily="65" charset="-120"/>
                        </a:rPr>
                        <a:t>(</a:t>
                      </a:r>
                      <a:r>
                        <a:rPr lang="zh-TW" altLang="en-US" sz="1900" u="none" strike="noStrike">
                          <a:effectLst/>
                          <a:latin typeface="標楷體" panose="03000509000000000000" pitchFamily="65" charset="-120"/>
                          <a:ea typeface="標楷體" panose="03000509000000000000" pitchFamily="65" charset="-120"/>
                        </a:rPr>
                        <a:t>指標數</a:t>
                      </a:r>
                      <a:r>
                        <a:rPr lang="en-US" altLang="zh-TW" sz="1900" u="none" strike="noStrike">
                          <a:effectLst/>
                          <a:latin typeface="標楷體" panose="03000509000000000000" pitchFamily="65" charset="-120"/>
                          <a:ea typeface="標楷體" panose="03000509000000000000" pitchFamily="65" charset="-120"/>
                        </a:rPr>
                        <a:t>83)</a:t>
                      </a:r>
                      <a:endParaRPr lang="en-US" altLang="zh-TW" sz="1900" b="0" i="0" u="none" strike="noStrike">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4">
                        <a:lumMod val="40000"/>
                        <a:lumOff val="60000"/>
                      </a:schemeClr>
                    </a:solidFill>
                  </a:tcPr>
                </a:tc>
                <a:tc>
                  <a:txBody>
                    <a:bodyPr/>
                    <a:lstStyle/>
                    <a:p>
                      <a:pPr algn="l" rtl="0" fontAlgn="ctr"/>
                      <a:r>
                        <a:rPr lang="zh-TW" altLang="en-US" sz="1900" u="none" strike="noStrike" dirty="0">
                          <a:effectLst/>
                          <a:latin typeface="標楷體" panose="03000509000000000000" pitchFamily="65" charset="-120"/>
                          <a:ea typeface="標楷體" panose="03000509000000000000" pitchFamily="65" charset="-120"/>
                        </a:rPr>
                        <a:t>年資</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年齡</a:t>
                      </a:r>
                      <a:r>
                        <a:rPr lang="en-US" altLang="zh-TW" sz="1900" u="none" strike="noStrike" dirty="0">
                          <a:effectLst/>
                          <a:latin typeface="標楷體" panose="03000509000000000000" pitchFamily="65" charset="-120"/>
                          <a:ea typeface="標楷體" panose="03000509000000000000" pitchFamily="65" charset="-120"/>
                        </a:rPr>
                        <a:t>(33+</a:t>
                      </a:r>
                      <a:r>
                        <a:rPr lang="en-US" altLang="zh-TW" sz="1900" u="none" strike="noStrike" dirty="0">
                          <a:solidFill>
                            <a:srgbClr val="FF0000"/>
                          </a:solidFill>
                          <a:effectLst/>
                          <a:latin typeface="標楷體" panose="03000509000000000000" pitchFamily="65" charset="-120"/>
                          <a:ea typeface="標楷體" panose="03000509000000000000" pitchFamily="65" charset="-120"/>
                        </a:rPr>
                        <a:t>50</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r>
                        <a:rPr lang="en-US" altLang="zh-TW" sz="1900" u="none" strike="noStrike" dirty="0">
                          <a:solidFill>
                            <a:schemeClr val="accent6">
                              <a:lumMod val="50000"/>
                            </a:schemeClr>
                          </a:solidFill>
                          <a:effectLst/>
                          <a:latin typeface="標楷體" panose="03000509000000000000" pitchFamily="65" charset="-120"/>
                          <a:ea typeface="標楷體" panose="03000509000000000000" pitchFamily="65" charset="-120"/>
                        </a:rPr>
                        <a:t>25+58</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(26+57)</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endParaRPr lang="en-US" altLang="zh-TW" sz="1400" b="1" i="0" u="none" strike="noStrike" dirty="0">
                        <a:solidFill>
                          <a:schemeClr val="accent6">
                            <a:lumMod val="50000"/>
                          </a:schemeClr>
                        </a:solidFill>
                        <a:effectLst/>
                        <a:latin typeface="標楷體" panose="03000509000000000000" pitchFamily="65" charset="-120"/>
                        <a:ea typeface="標楷體" panose="03000509000000000000" pitchFamily="65" charset="-120"/>
                      </a:endParaRPr>
                    </a:p>
                  </a:txBody>
                  <a:tcPr marL="5932" marR="5932" marT="5932" marB="0" anchor="ctr">
                    <a:solidFill>
                      <a:schemeClr val="accent4">
                        <a:lumMod val="40000"/>
                        <a:lumOff val="60000"/>
                      </a:schemeClr>
                    </a:solidFill>
                  </a:tcPr>
                </a:tc>
                <a:extLst>
                  <a:ext uri="{0D108BD9-81ED-4DB2-BD59-A6C34878D82A}">
                    <a16:rowId xmlns="" xmlns:a16="http://schemas.microsoft.com/office/drawing/2014/main" val="10007"/>
                  </a:ext>
                </a:extLst>
              </a:tr>
              <a:tr h="363343">
                <a:tc>
                  <a:txBody>
                    <a:bodyPr/>
                    <a:lstStyle/>
                    <a:p>
                      <a:pPr algn="ctr" rtl="0" fontAlgn="ctr"/>
                      <a:r>
                        <a:rPr lang="en-US" altLang="zh-TW" sz="1900" u="none" strike="noStrike" dirty="0">
                          <a:effectLst/>
                          <a:latin typeface="標楷體" panose="03000509000000000000" pitchFamily="65" charset="-120"/>
                          <a:ea typeface="標楷體" panose="03000509000000000000" pitchFamily="65" charset="-120"/>
                        </a:rPr>
                        <a:t>115</a:t>
                      </a:r>
                      <a:r>
                        <a:rPr lang="zh-TW" altLang="en-US" sz="1900" u="none" strike="noStrike" dirty="0">
                          <a:effectLst/>
                          <a:latin typeface="標楷體" panose="03000509000000000000" pitchFamily="65" charset="-120"/>
                          <a:ea typeface="標楷體" panose="03000509000000000000" pitchFamily="65" charset="-120"/>
                        </a:rPr>
                        <a:t>年</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指標數</a:t>
                      </a:r>
                      <a:r>
                        <a:rPr lang="en-US" altLang="zh-TW" sz="1900" u="none" strike="noStrike" dirty="0">
                          <a:effectLst/>
                          <a:latin typeface="標楷體" panose="03000509000000000000" pitchFamily="65" charset="-120"/>
                          <a:ea typeface="標楷體" panose="03000509000000000000" pitchFamily="65" charset="-120"/>
                        </a:rPr>
                        <a:t>84)</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4">
                        <a:lumMod val="40000"/>
                        <a:lumOff val="60000"/>
                      </a:schemeClr>
                    </a:solidFill>
                  </a:tcPr>
                </a:tc>
                <a:tc>
                  <a:txBody>
                    <a:bodyPr/>
                    <a:lstStyle/>
                    <a:p>
                      <a:pPr algn="l" rtl="0" fontAlgn="ctr"/>
                      <a:r>
                        <a:rPr lang="zh-TW" altLang="en-US" sz="1900" u="none" strike="noStrike" dirty="0">
                          <a:effectLst/>
                          <a:latin typeface="標楷體" panose="03000509000000000000" pitchFamily="65" charset="-120"/>
                          <a:ea typeface="標楷體" panose="03000509000000000000" pitchFamily="65" charset="-120"/>
                        </a:rPr>
                        <a:t>年資</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年齡</a:t>
                      </a:r>
                      <a:r>
                        <a:rPr lang="en-US" altLang="zh-TW" sz="1900" u="none" strike="noStrike" dirty="0">
                          <a:effectLst/>
                          <a:latin typeface="標楷體" panose="03000509000000000000" pitchFamily="65" charset="-120"/>
                          <a:ea typeface="標楷體" panose="03000509000000000000" pitchFamily="65" charset="-120"/>
                        </a:rPr>
                        <a:t>(34+</a:t>
                      </a:r>
                      <a:r>
                        <a:rPr lang="en-US" altLang="zh-TW" sz="1900" u="none" strike="noStrike" dirty="0">
                          <a:solidFill>
                            <a:srgbClr val="FF0000"/>
                          </a:solidFill>
                          <a:effectLst/>
                          <a:latin typeface="標楷體" panose="03000509000000000000" pitchFamily="65" charset="-120"/>
                          <a:ea typeface="標楷體" panose="03000509000000000000" pitchFamily="65" charset="-120"/>
                        </a:rPr>
                        <a:t>50</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r>
                        <a:rPr lang="en-US" altLang="zh-TW" sz="1900" u="none" strike="noStrike" dirty="0">
                          <a:solidFill>
                            <a:schemeClr val="accent6">
                              <a:lumMod val="50000"/>
                            </a:schemeClr>
                          </a:solidFill>
                          <a:effectLst/>
                          <a:latin typeface="標楷體" panose="03000509000000000000" pitchFamily="65" charset="-120"/>
                          <a:ea typeface="標楷體" panose="03000509000000000000" pitchFamily="65" charset="-120"/>
                        </a:rPr>
                        <a:t>26+58</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r>
                        <a:rPr lang="en-US" altLang="zh-TW" sz="1900" u="none" strike="noStrike" dirty="0">
                          <a:solidFill>
                            <a:schemeClr val="accent6">
                              <a:lumMod val="50000"/>
                            </a:schemeClr>
                          </a:solidFill>
                          <a:effectLst/>
                          <a:latin typeface="標楷體" panose="03000509000000000000" pitchFamily="65" charset="-120"/>
                          <a:ea typeface="標楷體" panose="03000509000000000000" pitchFamily="65" charset="-120"/>
                        </a:rPr>
                        <a:t>27+57</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4">
                        <a:lumMod val="40000"/>
                        <a:lumOff val="60000"/>
                      </a:schemeClr>
                    </a:solidFill>
                  </a:tcPr>
                </a:tc>
                <a:extLst>
                  <a:ext uri="{0D108BD9-81ED-4DB2-BD59-A6C34878D82A}">
                    <a16:rowId xmlns="" xmlns:a16="http://schemas.microsoft.com/office/drawing/2014/main" val="10008"/>
                  </a:ext>
                </a:extLst>
              </a:tr>
              <a:tr h="363343">
                <a:tc>
                  <a:txBody>
                    <a:bodyPr/>
                    <a:lstStyle/>
                    <a:p>
                      <a:pPr algn="ctr" rtl="0" fontAlgn="ctr"/>
                      <a:r>
                        <a:rPr lang="en-US" altLang="zh-TW" sz="1900" u="none" strike="noStrike" dirty="0">
                          <a:effectLst/>
                          <a:latin typeface="標楷體" panose="03000509000000000000" pitchFamily="65" charset="-120"/>
                          <a:ea typeface="標楷體" panose="03000509000000000000" pitchFamily="65" charset="-120"/>
                        </a:rPr>
                        <a:t>116</a:t>
                      </a:r>
                      <a:r>
                        <a:rPr lang="zh-TW" altLang="en-US" sz="1900" u="none" strike="noStrike" dirty="0">
                          <a:effectLst/>
                          <a:latin typeface="標楷體" panose="03000509000000000000" pitchFamily="65" charset="-120"/>
                          <a:ea typeface="標楷體" panose="03000509000000000000" pitchFamily="65" charset="-120"/>
                        </a:rPr>
                        <a:t>年</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指標數</a:t>
                      </a:r>
                      <a:r>
                        <a:rPr lang="en-US" altLang="zh-TW" sz="1900" u="none" strike="noStrike" dirty="0">
                          <a:effectLst/>
                          <a:latin typeface="標楷體" panose="03000509000000000000" pitchFamily="65" charset="-120"/>
                          <a:ea typeface="標楷體" panose="03000509000000000000" pitchFamily="65" charset="-120"/>
                        </a:rPr>
                        <a:t>85)</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3">
                        <a:lumMod val="60000"/>
                        <a:lumOff val="40000"/>
                      </a:schemeClr>
                    </a:solidFill>
                  </a:tcPr>
                </a:tc>
                <a:tc>
                  <a:txBody>
                    <a:bodyPr/>
                    <a:lstStyle/>
                    <a:p>
                      <a:pPr algn="l" rtl="0" fontAlgn="ctr"/>
                      <a:r>
                        <a:rPr lang="zh-TW" altLang="en-US" sz="1900" u="none" strike="noStrike" dirty="0">
                          <a:effectLst/>
                          <a:latin typeface="標楷體" panose="03000509000000000000" pitchFamily="65" charset="-120"/>
                          <a:ea typeface="標楷體" panose="03000509000000000000" pitchFamily="65" charset="-120"/>
                        </a:rPr>
                        <a:t>年資</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年齡</a:t>
                      </a:r>
                      <a:r>
                        <a:rPr lang="en-US" altLang="zh-TW" sz="1900" u="none" strike="noStrike" dirty="0">
                          <a:effectLst/>
                          <a:latin typeface="標楷體" panose="03000509000000000000" pitchFamily="65" charset="-120"/>
                          <a:ea typeface="標楷體" panose="03000509000000000000" pitchFamily="65" charset="-120"/>
                        </a:rPr>
                        <a:t>(30+</a:t>
                      </a:r>
                      <a:r>
                        <a:rPr lang="en-US" altLang="zh-TW" sz="1900" u="none" strike="noStrike" dirty="0">
                          <a:solidFill>
                            <a:srgbClr val="FF00FF"/>
                          </a:solidFill>
                          <a:effectLst/>
                          <a:latin typeface="標楷體" panose="03000509000000000000" pitchFamily="65" charset="-120"/>
                          <a:ea typeface="標楷體" panose="03000509000000000000" pitchFamily="65" charset="-120"/>
                        </a:rPr>
                        <a:t>55</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(29+56)</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(28+57)</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3">
                        <a:lumMod val="60000"/>
                        <a:lumOff val="40000"/>
                      </a:schemeClr>
                    </a:solidFill>
                  </a:tcPr>
                </a:tc>
                <a:extLst>
                  <a:ext uri="{0D108BD9-81ED-4DB2-BD59-A6C34878D82A}">
                    <a16:rowId xmlns="" xmlns:a16="http://schemas.microsoft.com/office/drawing/2014/main" val="10009"/>
                  </a:ext>
                </a:extLst>
              </a:tr>
              <a:tr h="363343">
                <a:tc>
                  <a:txBody>
                    <a:bodyPr/>
                    <a:lstStyle/>
                    <a:p>
                      <a:pPr algn="ctr" rtl="0" fontAlgn="ctr"/>
                      <a:r>
                        <a:rPr lang="en-US" altLang="zh-TW" sz="1900" u="none" strike="noStrike">
                          <a:effectLst/>
                          <a:latin typeface="標楷體" panose="03000509000000000000" pitchFamily="65" charset="-120"/>
                          <a:ea typeface="標楷體" panose="03000509000000000000" pitchFamily="65" charset="-120"/>
                        </a:rPr>
                        <a:t>117</a:t>
                      </a:r>
                      <a:r>
                        <a:rPr lang="zh-TW" altLang="en-US" sz="1900" u="none" strike="noStrike">
                          <a:effectLst/>
                          <a:latin typeface="標楷體" panose="03000509000000000000" pitchFamily="65" charset="-120"/>
                          <a:ea typeface="標楷體" panose="03000509000000000000" pitchFamily="65" charset="-120"/>
                        </a:rPr>
                        <a:t>年</a:t>
                      </a:r>
                      <a:r>
                        <a:rPr lang="en-US" altLang="zh-TW" sz="1900" u="none" strike="noStrike">
                          <a:effectLst/>
                          <a:latin typeface="標楷體" panose="03000509000000000000" pitchFamily="65" charset="-120"/>
                          <a:ea typeface="標楷體" panose="03000509000000000000" pitchFamily="65" charset="-120"/>
                        </a:rPr>
                        <a:t>(</a:t>
                      </a:r>
                      <a:r>
                        <a:rPr lang="zh-TW" altLang="en-US" sz="1900" u="none" strike="noStrike">
                          <a:effectLst/>
                          <a:latin typeface="標楷體" panose="03000509000000000000" pitchFamily="65" charset="-120"/>
                          <a:ea typeface="標楷體" panose="03000509000000000000" pitchFamily="65" charset="-120"/>
                        </a:rPr>
                        <a:t>指標數</a:t>
                      </a:r>
                      <a:r>
                        <a:rPr lang="en-US" altLang="zh-TW" sz="1900" u="none" strike="noStrike">
                          <a:effectLst/>
                          <a:latin typeface="標楷體" panose="03000509000000000000" pitchFamily="65" charset="-120"/>
                          <a:ea typeface="標楷體" panose="03000509000000000000" pitchFamily="65" charset="-120"/>
                        </a:rPr>
                        <a:t>86)</a:t>
                      </a:r>
                      <a:endParaRPr lang="en-US" altLang="zh-TW" sz="1900" b="0" i="0" u="none" strike="noStrike">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3">
                        <a:lumMod val="60000"/>
                        <a:lumOff val="40000"/>
                      </a:schemeClr>
                    </a:solidFill>
                  </a:tcPr>
                </a:tc>
                <a:tc>
                  <a:txBody>
                    <a:bodyPr/>
                    <a:lstStyle/>
                    <a:p>
                      <a:pPr algn="l" rtl="0" fontAlgn="ctr"/>
                      <a:r>
                        <a:rPr lang="zh-TW" altLang="en-US" sz="1900" u="none" strike="noStrike" dirty="0">
                          <a:effectLst/>
                          <a:latin typeface="標楷體" panose="03000509000000000000" pitchFamily="65" charset="-120"/>
                          <a:ea typeface="標楷體" panose="03000509000000000000" pitchFamily="65" charset="-120"/>
                        </a:rPr>
                        <a:t>年資</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年齡</a:t>
                      </a:r>
                      <a:r>
                        <a:rPr lang="en-US" altLang="zh-TW" sz="1900" u="none" strike="noStrike" dirty="0">
                          <a:effectLst/>
                          <a:latin typeface="標楷體" panose="03000509000000000000" pitchFamily="65" charset="-120"/>
                          <a:ea typeface="標楷體" panose="03000509000000000000" pitchFamily="65" charset="-120"/>
                        </a:rPr>
                        <a:t>(31+</a:t>
                      </a:r>
                      <a:r>
                        <a:rPr lang="en-US" altLang="zh-TW" sz="1900" u="none" strike="noStrike" dirty="0">
                          <a:solidFill>
                            <a:srgbClr val="FF00FF"/>
                          </a:solidFill>
                          <a:effectLst/>
                          <a:latin typeface="標楷體" panose="03000509000000000000" pitchFamily="65" charset="-120"/>
                          <a:ea typeface="標楷體" panose="03000509000000000000" pitchFamily="65" charset="-120"/>
                        </a:rPr>
                        <a:t>55</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(30+56)</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(29+57)</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3">
                        <a:lumMod val="60000"/>
                        <a:lumOff val="40000"/>
                      </a:schemeClr>
                    </a:solidFill>
                  </a:tcPr>
                </a:tc>
                <a:extLst>
                  <a:ext uri="{0D108BD9-81ED-4DB2-BD59-A6C34878D82A}">
                    <a16:rowId xmlns="" xmlns:a16="http://schemas.microsoft.com/office/drawing/2014/main" val="10010"/>
                  </a:ext>
                </a:extLst>
              </a:tr>
              <a:tr h="363343">
                <a:tc>
                  <a:txBody>
                    <a:bodyPr/>
                    <a:lstStyle/>
                    <a:p>
                      <a:pPr algn="ctr" rtl="0" fontAlgn="ctr"/>
                      <a:r>
                        <a:rPr lang="en-US" altLang="zh-TW" sz="1900" u="none" strike="noStrike">
                          <a:effectLst/>
                          <a:latin typeface="標楷體" panose="03000509000000000000" pitchFamily="65" charset="-120"/>
                          <a:ea typeface="標楷體" panose="03000509000000000000" pitchFamily="65" charset="-120"/>
                        </a:rPr>
                        <a:t>118</a:t>
                      </a:r>
                      <a:r>
                        <a:rPr lang="zh-TW" altLang="en-US" sz="1900" u="none" strike="noStrike">
                          <a:effectLst/>
                          <a:latin typeface="標楷體" panose="03000509000000000000" pitchFamily="65" charset="-120"/>
                          <a:ea typeface="標楷體" panose="03000509000000000000" pitchFamily="65" charset="-120"/>
                        </a:rPr>
                        <a:t>年</a:t>
                      </a:r>
                      <a:r>
                        <a:rPr lang="en-US" altLang="zh-TW" sz="1900" u="none" strike="noStrike">
                          <a:effectLst/>
                          <a:latin typeface="標楷體" panose="03000509000000000000" pitchFamily="65" charset="-120"/>
                          <a:ea typeface="標楷體" panose="03000509000000000000" pitchFamily="65" charset="-120"/>
                        </a:rPr>
                        <a:t>(</a:t>
                      </a:r>
                      <a:r>
                        <a:rPr lang="zh-TW" altLang="en-US" sz="1900" u="none" strike="noStrike">
                          <a:effectLst/>
                          <a:latin typeface="標楷體" panose="03000509000000000000" pitchFamily="65" charset="-120"/>
                          <a:ea typeface="標楷體" panose="03000509000000000000" pitchFamily="65" charset="-120"/>
                        </a:rPr>
                        <a:t>指標數</a:t>
                      </a:r>
                      <a:r>
                        <a:rPr lang="en-US" altLang="zh-TW" sz="1900" u="none" strike="noStrike">
                          <a:effectLst/>
                          <a:latin typeface="標楷體" panose="03000509000000000000" pitchFamily="65" charset="-120"/>
                          <a:ea typeface="標楷體" panose="03000509000000000000" pitchFamily="65" charset="-120"/>
                        </a:rPr>
                        <a:t>87)</a:t>
                      </a:r>
                      <a:endParaRPr lang="en-US" altLang="zh-TW" sz="1900" b="0" i="0" u="none" strike="noStrike">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3">
                        <a:lumMod val="60000"/>
                        <a:lumOff val="40000"/>
                      </a:schemeClr>
                    </a:solidFill>
                  </a:tcPr>
                </a:tc>
                <a:tc>
                  <a:txBody>
                    <a:bodyPr/>
                    <a:lstStyle/>
                    <a:p>
                      <a:pPr algn="l" rtl="0" fontAlgn="ctr"/>
                      <a:r>
                        <a:rPr lang="zh-TW" altLang="en-US" sz="1900" u="none" strike="noStrike" dirty="0">
                          <a:effectLst/>
                          <a:latin typeface="標楷體" panose="03000509000000000000" pitchFamily="65" charset="-120"/>
                          <a:ea typeface="標楷體" panose="03000509000000000000" pitchFamily="65" charset="-120"/>
                        </a:rPr>
                        <a:t>年資</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年齡</a:t>
                      </a:r>
                      <a:r>
                        <a:rPr lang="en-US" altLang="zh-TW" sz="1900" u="none" strike="noStrike" dirty="0">
                          <a:effectLst/>
                          <a:latin typeface="標楷體" panose="03000509000000000000" pitchFamily="65" charset="-120"/>
                          <a:ea typeface="標楷體" panose="03000509000000000000" pitchFamily="65" charset="-120"/>
                        </a:rPr>
                        <a:t>(32+</a:t>
                      </a:r>
                      <a:r>
                        <a:rPr lang="en-US" altLang="zh-TW" sz="1900" u="none" strike="noStrike" dirty="0">
                          <a:solidFill>
                            <a:srgbClr val="FF00FF"/>
                          </a:solidFill>
                          <a:effectLst/>
                          <a:latin typeface="標楷體" panose="03000509000000000000" pitchFamily="65" charset="-120"/>
                          <a:ea typeface="標楷體" panose="03000509000000000000" pitchFamily="65" charset="-120"/>
                        </a:rPr>
                        <a:t>55</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(31+56)</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(30+57)</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3">
                        <a:lumMod val="60000"/>
                        <a:lumOff val="40000"/>
                      </a:schemeClr>
                    </a:solidFill>
                  </a:tcPr>
                </a:tc>
                <a:extLst>
                  <a:ext uri="{0D108BD9-81ED-4DB2-BD59-A6C34878D82A}">
                    <a16:rowId xmlns="" xmlns:a16="http://schemas.microsoft.com/office/drawing/2014/main" val="10011"/>
                  </a:ext>
                </a:extLst>
              </a:tr>
              <a:tr h="363343">
                <a:tc>
                  <a:txBody>
                    <a:bodyPr/>
                    <a:lstStyle/>
                    <a:p>
                      <a:pPr algn="ctr" rtl="0" fontAlgn="ctr"/>
                      <a:r>
                        <a:rPr lang="en-US" altLang="zh-TW" sz="1900" u="none" strike="noStrike">
                          <a:effectLst/>
                          <a:latin typeface="標楷體" panose="03000509000000000000" pitchFamily="65" charset="-120"/>
                          <a:ea typeface="標楷體" panose="03000509000000000000" pitchFamily="65" charset="-120"/>
                        </a:rPr>
                        <a:t>119</a:t>
                      </a:r>
                      <a:r>
                        <a:rPr lang="zh-TW" altLang="en-US" sz="1900" u="none" strike="noStrike">
                          <a:effectLst/>
                          <a:latin typeface="標楷體" panose="03000509000000000000" pitchFamily="65" charset="-120"/>
                          <a:ea typeface="標楷體" panose="03000509000000000000" pitchFamily="65" charset="-120"/>
                        </a:rPr>
                        <a:t>年</a:t>
                      </a:r>
                      <a:r>
                        <a:rPr lang="en-US" altLang="zh-TW" sz="1900" u="none" strike="noStrike">
                          <a:effectLst/>
                          <a:latin typeface="標楷體" panose="03000509000000000000" pitchFamily="65" charset="-120"/>
                          <a:ea typeface="標楷體" panose="03000509000000000000" pitchFamily="65" charset="-120"/>
                        </a:rPr>
                        <a:t>(</a:t>
                      </a:r>
                      <a:r>
                        <a:rPr lang="zh-TW" altLang="en-US" sz="1900" u="none" strike="noStrike">
                          <a:effectLst/>
                          <a:latin typeface="標楷體" panose="03000509000000000000" pitchFamily="65" charset="-120"/>
                          <a:ea typeface="標楷體" panose="03000509000000000000" pitchFamily="65" charset="-120"/>
                        </a:rPr>
                        <a:t>指標數</a:t>
                      </a:r>
                      <a:r>
                        <a:rPr lang="en-US" altLang="zh-TW" sz="1900" u="none" strike="noStrike">
                          <a:effectLst/>
                          <a:latin typeface="標楷體" panose="03000509000000000000" pitchFamily="65" charset="-120"/>
                          <a:ea typeface="標楷體" panose="03000509000000000000" pitchFamily="65" charset="-120"/>
                        </a:rPr>
                        <a:t>88)</a:t>
                      </a:r>
                      <a:endParaRPr lang="en-US" altLang="zh-TW" sz="1900" b="0" i="0" u="none" strike="noStrike">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3">
                        <a:lumMod val="60000"/>
                        <a:lumOff val="40000"/>
                      </a:schemeClr>
                    </a:solidFill>
                  </a:tcPr>
                </a:tc>
                <a:tc>
                  <a:txBody>
                    <a:bodyPr/>
                    <a:lstStyle/>
                    <a:p>
                      <a:pPr algn="l" rtl="0" fontAlgn="ctr"/>
                      <a:r>
                        <a:rPr lang="zh-TW" altLang="en-US" sz="1900" u="none" strike="noStrike" dirty="0">
                          <a:effectLst/>
                          <a:latin typeface="標楷體" panose="03000509000000000000" pitchFamily="65" charset="-120"/>
                          <a:ea typeface="標楷體" panose="03000509000000000000" pitchFamily="65" charset="-120"/>
                        </a:rPr>
                        <a:t>年資</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年齡</a:t>
                      </a:r>
                      <a:r>
                        <a:rPr lang="en-US" altLang="zh-TW" sz="1900" u="none" strike="noStrike" dirty="0">
                          <a:effectLst/>
                          <a:latin typeface="標楷體" panose="03000509000000000000" pitchFamily="65" charset="-120"/>
                          <a:ea typeface="標楷體" panose="03000509000000000000" pitchFamily="65" charset="-120"/>
                        </a:rPr>
                        <a:t>(33+</a:t>
                      </a:r>
                      <a:r>
                        <a:rPr lang="en-US" altLang="zh-TW" sz="1900" u="none" strike="noStrike" dirty="0">
                          <a:solidFill>
                            <a:srgbClr val="FF00FF"/>
                          </a:solidFill>
                          <a:effectLst/>
                          <a:latin typeface="標楷體" panose="03000509000000000000" pitchFamily="65" charset="-120"/>
                          <a:ea typeface="標楷體" panose="03000509000000000000" pitchFamily="65" charset="-120"/>
                        </a:rPr>
                        <a:t>55</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(32+56)</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(31+57)</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3">
                        <a:lumMod val="60000"/>
                        <a:lumOff val="40000"/>
                      </a:schemeClr>
                    </a:solidFill>
                  </a:tcPr>
                </a:tc>
                <a:extLst>
                  <a:ext uri="{0D108BD9-81ED-4DB2-BD59-A6C34878D82A}">
                    <a16:rowId xmlns="" xmlns:a16="http://schemas.microsoft.com/office/drawing/2014/main" val="10012"/>
                  </a:ext>
                </a:extLst>
              </a:tr>
              <a:tr h="406944">
                <a:tc>
                  <a:txBody>
                    <a:bodyPr/>
                    <a:lstStyle/>
                    <a:p>
                      <a:pPr algn="ctr" rtl="0" fontAlgn="ctr"/>
                      <a:r>
                        <a:rPr lang="en-US" altLang="zh-TW" sz="1900" u="none" strike="noStrike">
                          <a:effectLst/>
                          <a:latin typeface="標楷體" panose="03000509000000000000" pitchFamily="65" charset="-120"/>
                          <a:ea typeface="標楷體" panose="03000509000000000000" pitchFamily="65" charset="-120"/>
                        </a:rPr>
                        <a:t>120</a:t>
                      </a:r>
                      <a:r>
                        <a:rPr lang="zh-TW" altLang="en-US" sz="1900" u="none" strike="noStrike">
                          <a:effectLst/>
                          <a:latin typeface="標楷體" panose="03000509000000000000" pitchFamily="65" charset="-120"/>
                          <a:ea typeface="標楷體" panose="03000509000000000000" pitchFamily="65" charset="-120"/>
                        </a:rPr>
                        <a:t>年</a:t>
                      </a:r>
                      <a:r>
                        <a:rPr lang="en-US" altLang="zh-TW" sz="1900" u="none" strike="noStrike">
                          <a:effectLst/>
                          <a:latin typeface="標楷體" panose="03000509000000000000" pitchFamily="65" charset="-120"/>
                          <a:ea typeface="標楷體" panose="03000509000000000000" pitchFamily="65" charset="-120"/>
                        </a:rPr>
                        <a:t>(</a:t>
                      </a:r>
                      <a:r>
                        <a:rPr lang="zh-TW" altLang="en-US" sz="1900" u="none" strike="noStrike">
                          <a:effectLst/>
                          <a:latin typeface="標楷體" panose="03000509000000000000" pitchFamily="65" charset="-120"/>
                          <a:ea typeface="標楷體" panose="03000509000000000000" pitchFamily="65" charset="-120"/>
                        </a:rPr>
                        <a:t>指標數</a:t>
                      </a:r>
                      <a:r>
                        <a:rPr lang="en-US" altLang="zh-TW" sz="1900" u="none" strike="noStrike">
                          <a:effectLst/>
                          <a:latin typeface="標楷體" panose="03000509000000000000" pitchFamily="65" charset="-120"/>
                          <a:ea typeface="標楷體" panose="03000509000000000000" pitchFamily="65" charset="-120"/>
                        </a:rPr>
                        <a:t>89)</a:t>
                      </a:r>
                      <a:endParaRPr lang="en-US" altLang="zh-TW" sz="1900" b="0" i="0" u="none" strike="noStrike">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3">
                        <a:lumMod val="60000"/>
                        <a:lumOff val="40000"/>
                      </a:schemeClr>
                    </a:solidFill>
                  </a:tcPr>
                </a:tc>
                <a:tc>
                  <a:txBody>
                    <a:bodyPr/>
                    <a:lstStyle/>
                    <a:p>
                      <a:pPr algn="l" rtl="0" fontAlgn="ctr"/>
                      <a:r>
                        <a:rPr lang="zh-TW" altLang="en-US" sz="1900" u="none" strike="noStrike" dirty="0">
                          <a:effectLst/>
                          <a:latin typeface="標楷體" panose="03000509000000000000" pitchFamily="65" charset="-120"/>
                          <a:ea typeface="標楷體" panose="03000509000000000000" pitchFamily="65" charset="-120"/>
                        </a:rPr>
                        <a:t>年資</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年齡</a:t>
                      </a:r>
                      <a:r>
                        <a:rPr lang="en-US" altLang="zh-TW" sz="1900" u="none" strike="noStrike" dirty="0">
                          <a:effectLst/>
                          <a:latin typeface="標楷體" panose="03000509000000000000" pitchFamily="65" charset="-120"/>
                          <a:ea typeface="標楷體" panose="03000509000000000000" pitchFamily="65" charset="-120"/>
                        </a:rPr>
                        <a:t>(34+</a:t>
                      </a:r>
                      <a:r>
                        <a:rPr lang="en-US" altLang="zh-TW" sz="1900" u="none" strike="noStrike" dirty="0">
                          <a:solidFill>
                            <a:srgbClr val="FF00FF"/>
                          </a:solidFill>
                          <a:effectLst/>
                          <a:latin typeface="標楷體" panose="03000509000000000000" pitchFamily="65" charset="-120"/>
                          <a:ea typeface="標楷體" panose="03000509000000000000" pitchFamily="65" charset="-120"/>
                        </a:rPr>
                        <a:t>55</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(33+56)</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(32+57)</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3">
                        <a:lumMod val="60000"/>
                        <a:lumOff val="40000"/>
                      </a:schemeClr>
                    </a:solidFill>
                  </a:tcPr>
                </a:tc>
                <a:extLst>
                  <a:ext uri="{0D108BD9-81ED-4DB2-BD59-A6C34878D82A}">
                    <a16:rowId xmlns="" xmlns:a16="http://schemas.microsoft.com/office/drawing/2014/main" val="10013"/>
                  </a:ext>
                </a:extLst>
              </a:tr>
              <a:tr h="414211">
                <a:tc>
                  <a:txBody>
                    <a:bodyPr/>
                    <a:lstStyle/>
                    <a:p>
                      <a:pPr algn="ctr" rtl="0" fontAlgn="ctr"/>
                      <a:r>
                        <a:rPr lang="en-US" altLang="zh-TW" sz="1900" u="none" strike="noStrike">
                          <a:effectLst/>
                          <a:latin typeface="標楷體" panose="03000509000000000000" pitchFamily="65" charset="-120"/>
                          <a:ea typeface="標楷體" panose="03000509000000000000" pitchFamily="65" charset="-120"/>
                        </a:rPr>
                        <a:t>121</a:t>
                      </a:r>
                      <a:r>
                        <a:rPr lang="zh-TW" altLang="en-US" sz="1900" u="none" strike="noStrike">
                          <a:effectLst/>
                          <a:latin typeface="標楷體" panose="03000509000000000000" pitchFamily="65" charset="-120"/>
                          <a:ea typeface="標楷體" panose="03000509000000000000" pitchFamily="65" charset="-120"/>
                        </a:rPr>
                        <a:t>年</a:t>
                      </a:r>
                      <a:r>
                        <a:rPr lang="en-US" altLang="zh-TW" sz="1900" u="none" strike="noStrike">
                          <a:effectLst/>
                          <a:latin typeface="標楷體" panose="03000509000000000000" pitchFamily="65" charset="-120"/>
                          <a:ea typeface="標楷體" panose="03000509000000000000" pitchFamily="65" charset="-120"/>
                        </a:rPr>
                        <a:t>(</a:t>
                      </a:r>
                      <a:r>
                        <a:rPr lang="zh-TW" altLang="en-US" sz="1900" u="none" strike="noStrike">
                          <a:effectLst/>
                          <a:latin typeface="標楷體" panose="03000509000000000000" pitchFamily="65" charset="-120"/>
                          <a:ea typeface="標楷體" panose="03000509000000000000" pitchFamily="65" charset="-120"/>
                        </a:rPr>
                        <a:t>指標數</a:t>
                      </a:r>
                      <a:r>
                        <a:rPr lang="en-US" altLang="zh-TW" sz="1900" u="none" strike="noStrike">
                          <a:effectLst/>
                          <a:latin typeface="標楷體" panose="03000509000000000000" pitchFamily="65" charset="-120"/>
                          <a:ea typeface="標楷體" panose="03000509000000000000" pitchFamily="65" charset="-120"/>
                        </a:rPr>
                        <a:t>90)</a:t>
                      </a:r>
                      <a:endParaRPr lang="en-US" altLang="zh-TW" sz="1900" b="0" i="0" u="none" strike="noStrike">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3">
                        <a:lumMod val="60000"/>
                        <a:lumOff val="40000"/>
                      </a:schemeClr>
                    </a:solidFill>
                  </a:tcPr>
                </a:tc>
                <a:tc>
                  <a:txBody>
                    <a:bodyPr/>
                    <a:lstStyle/>
                    <a:p>
                      <a:pPr algn="l" rtl="0" fontAlgn="ctr"/>
                      <a:r>
                        <a:rPr lang="zh-TW" altLang="en-US" sz="1900" u="none" strike="noStrike" dirty="0">
                          <a:effectLst/>
                          <a:latin typeface="標楷體" panose="03000509000000000000" pitchFamily="65" charset="-120"/>
                          <a:ea typeface="標楷體" panose="03000509000000000000" pitchFamily="65" charset="-120"/>
                        </a:rPr>
                        <a:t>年資</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年齡</a:t>
                      </a:r>
                      <a:r>
                        <a:rPr lang="en-US" altLang="zh-TW" sz="1900" u="none" strike="noStrike" dirty="0">
                          <a:effectLst/>
                          <a:latin typeface="標楷體" panose="03000509000000000000" pitchFamily="65" charset="-120"/>
                          <a:ea typeface="標楷體" panose="03000509000000000000" pitchFamily="65" charset="-120"/>
                        </a:rPr>
                        <a:t>(35+</a:t>
                      </a:r>
                      <a:r>
                        <a:rPr lang="en-US" altLang="zh-TW" sz="1900" u="none" strike="noStrike" dirty="0">
                          <a:solidFill>
                            <a:srgbClr val="FF00FF"/>
                          </a:solidFill>
                          <a:effectLst/>
                          <a:latin typeface="標楷體" panose="03000509000000000000" pitchFamily="65" charset="-120"/>
                          <a:ea typeface="標楷體" panose="03000509000000000000" pitchFamily="65" charset="-120"/>
                        </a:rPr>
                        <a:t>55</a:t>
                      </a:r>
                      <a:r>
                        <a:rPr lang="en-US" altLang="zh-TW" sz="1900" u="none" strike="noStrike" dirty="0">
                          <a:effectLst/>
                          <a:latin typeface="標楷體" panose="03000509000000000000" pitchFamily="65" charset="-120"/>
                          <a:ea typeface="標楷體" panose="03000509000000000000" pitchFamily="65" charset="-120"/>
                        </a:rPr>
                        <a:t>)</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(34+56)</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(33+57)</a:t>
                      </a:r>
                      <a:r>
                        <a:rPr lang="zh-TW" altLang="en-US" sz="1900" u="none" strike="noStrike" dirty="0">
                          <a:effectLst/>
                          <a:latin typeface="標楷體" panose="03000509000000000000" pitchFamily="65" charset="-120"/>
                          <a:ea typeface="標楷體" panose="03000509000000000000" pitchFamily="65" charset="-120"/>
                        </a:rPr>
                        <a:t>或</a:t>
                      </a:r>
                      <a:r>
                        <a:rPr lang="en-US" altLang="zh-TW" sz="1900" u="none" strike="noStrike" dirty="0">
                          <a:effectLst/>
                          <a:latin typeface="標楷體" panose="03000509000000000000" pitchFamily="65" charset="-120"/>
                          <a:ea typeface="標楷體" panose="03000509000000000000" pitchFamily="65" charset="-120"/>
                        </a:rPr>
                        <a:t>…</a:t>
                      </a:r>
                      <a:endParaRPr lang="en-US" altLang="zh-TW" sz="1900" b="0" i="0" u="none" strike="noStrike" dirty="0">
                        <a:solidFill>
                          <a:srgbClr val="000000"/>
                        </a:solidFill>
                        <a:effectLst/>
                        <a:latin typeface="標楷體" panose="03000509000000000000" pitchFamily="65" charset="-120"/>
                        <a:ea typeface="標楷體" panose="03000509000000000000" pitchFamily="65" charset="-120"/>
                      </a:endParaRPr>
                    </a:p>
                  </a:txBody>
                  <a:tcPr marL="5932" marR="5932" marT="5932" marB="0" anchor="ctr">
                    <a:solidFill>
                      <a:schemeClr val="accent3">
                        <a:lumMod val="60000"/>
                        <a:lumOff val="40000"/>
                      </a:schemeClr>
                    </a:solidFill>
                  </a:tcPr>
                </a:tc>
                <a:extLst>
                  <a:ext uri="{0D108BD9-81ED-4DB2-BD59-A6C34878D82A}">
                    <a16:rowId xmlns="" xmlns:a16="http://schemas.microsoft.com/office/drawing/2014/main" val="10014"/>
                  </a:ext>
                </a:extLst>
              </a:tr>
            </a:tbl>
          </a:graphicData>
        </a:graphic>
      </p:graphicFrame>
      <p:pic>
        <p:nvPicPr>
          <p:cNvPr id="5" name="圖片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2372777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11560" y="2996952"/>
            <a:ext cx="7408333" cy="792088"/>
          </a:xfrm>
        </p:spPr>
        <p:txBody>
          <a:bodyPr/>
          <a:lstStyle/>
          <a:p>
            <a:pPr marL="0" indent="0" algn="ctr">
              <a:buNone/>
            </a:pPr>
            <a:r>
              <a:rPr lang="zh-TW" altLang="en-US" sz="3600" b="1" dirty="0">
                <a:solidFill>
                  <a:schemeClr val="tx1"/>
                </a:solidFill>
                <a:latin typeface="標楷體" panose="03000509000000000000" pitchFamily="65" charset="-120"/>
              </a:rPr>
              <a:t>一、退休條件及退休年資</a:t>
            </a:r>
          </a:p>
          <a:p>
            <a:endParaRPr lang="zh-TW" altLang="en-US" dirty="0"/>
          </a:p>
        </p:txBody>
      </p:sp>
    </p:spTree>
    <p:extLst>
      <p:ext uri="{BB962C8B-B14F-4D97-AF65-F5344CB8AC3E}">
        <p14:creationId xmlns:p14="http://schemas.microsoft.com/office/powerpoint/2010/main" xmlns="" val="2982752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53716" y="564956"/>
            <a:ext cx="8143932" cy="867524"/>
          </a:xfrm>
          <a:noFill/>
          <a:ln>
            <a:noFill/>
          </a:ln>
        </p:spPr>
        <p:style>
          <a:lnRef idx="1">
            <a:schemeClr val="accent3"/>
          </a:lnRef>
          <a:fillRef idx="2">
            <a:schemeClr val="accent3"/>
          </a:fillRef>
          <a:effectRef idx="1">
            <a:schemeClr val="accent3"/>
          </a:effectRef>
          <a:fontRef idx="minor">
            <a:schemeClr val="dk1"/>
          </a:fontRef>
        </p:style>
        <p:txBody>
          <a:bodyPr>
            <a:normAutofit fontScale="90000"/>
          </a:bodyPr>
          <a:lstStyle/>
          <a:p>
            <a:pPr>
              <a:spcBef>
                <a:spcPct val="50000"/>
              </a:spcBef>
            </a:pPr>
            <a:r>
              <a:rPr lang="zh-TW" altLang="en-US" sz="4900" dirty="0">
                <a:solidFill>
                  <a:schemeClr val="tx1"/>
                </a:solidFill>
                <a:latin typeface="標楷體" panose="03000509000000000000" pitchFamily="65" charset="-120"/>
                <a:ea typeface="標楷體" panose="03000509000000000000" pitchFamily="65" charset="-120"/>
              </a:rPr>
              <a:t>一次退休金計算方式（舊制</a:t>
            </a:r>
            <a:r>
              <a:rPr lang="en-US" altLang="zh-TW" sz="4900" dirty="0">
                <a:solidFill>
                  <a:schemeClr val="tx1"/>
                </a:solidFill>
                <a:latin typeface="標楷體" panose="03000509000000000000" pitchFamily="65" charset="-120"/>
                <a:ea typeface="標楷體" panose="03000509000000000000" pitchFamily="65" charset="-120"/>
              </a:rPr>
              <a:t>)</a:t>
            </a:r>
            <a:br>
              <a:rPr lang="en-US" altLang="zh-TW" sz="4900" dirty="0">
                <a:solidFill>
                  <a:schemeClr val="tx1"/>
                </a:solidFill>
                <a:latin typeface="標楷體" panose="03000509000000000000" pitchFamily="65" charset="-120"/>
                <a:ea typeface="標楷體" panose="03000509000000000000" pitchFamily="65" charset="-120"/>
              </a:rPr>
            </a:br>
            <a:r>
              <a:rPr lang="zh-TW" altLang="en-US" sz="2200" dirty="0">
                <a:solidFill>
                  <a:srgbClr val="FF0000"/>
                </a:solidFill>
                <a:latin typeface="標楷體" panose="03000509000000000000" pitchFamily="65" charset="-120"/>
                <a:ea typeface="標楷體" panose="03000509000000000000" pitchFamily="65" charset="-120"/>
              </a:rPr>
              <a:t>教</a:t>
            </a:r>
            <a:r>
              <a:rPr lang="en-US" altLang="zh-TW" sz="2200" dirty="0">
                <a:solidFill>
                  <a:srgbClr val="FF0000"/>
                </a:solidFill>
                <a:latin typeface="標楷體" panose="03000509000000000000" pitchFamily="65" charset="-120"/>
                <a:ea typeface="標楷體" panose="03000509000000000000" pitchFamily="65" charset="-120"/>
              </a:rPr>
              <a:t>#15</a:t>
            </a:r>
            <a:r>
              <a:rPr lang="zh-TW" altLang="en-US" sz="2200" dirty="0">
                <a:solidFill>
                  <a:srgbClr val="FF0000"/>
                </a:solidFill>
                <a:latin typeface="標楷體" panose="03000509000000000000" pitchFamily="65" charset="-120"/>
                <a:ea typeface="標楷體" panose="03000509000000000000" pitchFamily="65" charset="-120"/>
              </a:rPr>
              <a:t>、</a:t>
            </a:r>
            <a:r>
              <a:rPr lang="en-US" altLang="zh-TW" sz="2200" dirty="0">
                <a:solidFill>
                  <a:srgbClr val="FF0000"/>
                </a:solidFill>
                <a:latin typeface="標楷體" panose="03000509000000000000" pitchFamily="65" charset="-120"/>
                <a:ea typeface="標楷體" panose="03000509000000000000" pitchFamily="65" charset="-120"/>
              </a:rPr>
              <a:t>29</a:t>
            </a:r>
            <a:endParaRPr lang="zh-TW" altLang="en-US" sz="2200" dirty="0">
              <a:solidFill>
                <a:srgbClr val="FF0000"/>
              </a:solidFill>
              <a:latin typeface="標楷體" panose="03000509000000000000" pitchFamily="65" charset="-120"/>
              <a:ea typeface="標楷體" panose="03000509000000000000" pitchFamily="65" charset="-120"/>
            </a:endParaRPr>
          </a:p>
        </p:txBody>
      </p:sp>
      <p:sp>
        <p:nvSpPr>
          <p:cNvPr id="9" name="AutoShape 3"/>
          <p:cNvSpPr>
            <a:spLocks noChangeArrowheads="1"/>
          </p:cNvSpPr>
          <p:nvPr/>
        </p:nvSpPr>
        <p:spPr bwMode="auto">
          <a:xfrm>
            <a:off x="575556" y="1904147"/>
            <a:ext cx="8030592" cy="2088232"/>
          </a:xfrm>
          <a:prstGeom prst="roundRect">
            <a:avLst>
              <a:gd name="adj" fmla="val 9106"/>
            </a:avLst>
          </a:prstGeom>
          <a:gradFill>
            <a:gsLst>
              <a:gs pos="0">
                <a:schemeClr val="bg1"/>
              </a:gs>
              <a:gs pos="0">
                <a:schemeClr val="bg1"/>
              </a:gs>
              <a:gs pos="100000">
                <a:schemeClr val="accent5"/>
              </a:gs>
            </a:gsLst>
          </a:gra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342900" indent="-342900">
              <a:lnSpc>
                <a:spcPts val="288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公式：</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u="sng" dirty="0">
                <a:solidFill>
                  <a:schemeClr val="tx1"/>
                </a:solidFill>
                <a:latin typeface="標楷體" panose="03000509000000000000" pitchFamily="65" charset="-120"/>
                <a:ea typeface="標楷體" panose="03000509000000000000" pitchFamily="65" charset="-120"/>
              </a:rPr>
              <a:t>本（年功）俸（薪）＋</a:t>
            </a:r>
            <a:r>
              <a:rPr lang="en-US" altLang="zh-TW" sz="2400" u="sng" dirty="0">
                <a:solidFill>
                  <a:schemeClr val="tx1"/>
                </a:solidFill>
                <a:latin typeface="標楷體" panose="03000509000000000000" pitchFamily="65" charset="-120"/>
                <a:ea typeface="標楷體" panose="03000509000000000000" pitchFamily="65" charset="-120"/>
              </a:rPr>
              <a:t>930</a:t>
            </a:r>
            <a:r>
              <a:rPr lang="zh-TW" altLang="en-US" sz="2400" u="sng" dirty="0">
                <a:solidFill>
                  <a:schemeClr val="tx1"/>
                </a:solidFill>
                <a:latin typeface="標楷體" panose="03000509000000000000" pitchFamily="65" charset="-120"/>
                <a:ea typeface="標楷體" panose="03000509000000000000" pitchFamily="65" charset="-120"/>
              </a:rPr>
              <a:t>元</a:t>
            </a:r>
            <a:r>
              <a:rPr lang="en-US" altLang="zh-TW" sz="2400" dirty="0">
                <a:solidFill>
                  <a:schemeClr val="tx1"/>
                </a:solidFill>
                <a:latin typeface="標楷體" panose="03000509000000000000" pitchFamily="65" charset="-120"/>
                <a:ea typeface="標楷體" panose="03000509000000000000" pitchFamily="65" charset="-120"/>
              </a:rPr>
              <a:t>] ×</a:t>
            </a:r>
            <a:r>
              <a:rPr lang="zh-TW" altLang="en-US" sz="2400" dirty="0">
                <a:solidFill>
                  <a:schemeClr val="tx1"/>
                </a:solidFill>
                <a:latin typeface="標楷體" panose="03000509000000000000" pitchFamily="65" charset="-120"/>
                <a:ea typeface="標楷體" panose="03000509000000000000" pitchFamily="65" charset="-120"/>
              </a:rPr>
              <a:t>基數</a:t>
            </a:r>
            <a:endParaRPr lang="en-US" altLang="zh-TW" sz="2400" dirty="0">
              <a:solidFill>
                <a:schemeClr val="tx1"/>
              </a:solidFill>
              <a:latin typeface="標楷體" panose="03000509000000000000" pitchFamily="65" charset="-120"/>
              <a:ea typeface="標楷體" panose="03000509000000000000" pitchFamily="65" charset="-120"/>
            </a:endParaRPr>
          </a:p>
          <a:p>
            <a:pPr marL="342900" indent="-342900">
              <a:lnSpc>
                <a:spcPts val="288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基數： </a:t>
            </a:r>
            <a:endParaRPr lang="en-US" altLang="zh-TW" sz="2400" dirty="0">
              <a:solidFill>
                <a:schemeClr val="tx1"/>
              </a:solidFill>
              <a:latin typeface="標楷體" panose="03000509000000000000" pitchFamily="65" charset="-120"/>
              <a:ea typeface="標楷體" panose="03000509000000000000" pitchFamily="65" charset="-120"/>
            </a:endParaRPr>
          </a:p>
          <a:p>
            <a:pPr marL="177800" indent="-177800">
              <a:lnSpc>
                <a:spcPts val="2880"/>
              </a:lnSpc>
              <a:buSzPct val="90000"/>
            </a:pPr>
            <a:r>
              <a:rPr lang="zh-TW" altLang="en-US" sz="2400" dirty="0">
                <a:solidFill>
                  <a:schemeClr val="tx1"/>
                </a:solidFill>
                <a:latin typeface="標楷體" panose="03000509000000000000" pitchFamily="65" charset="-120"/>
                <a:ea typeface="標楷體" panose="03000509000000000000" pitchFamily="65" charset="-120"/>
              </a:rPr>
              <a:t>  滿</a:t>
            </a:r>
            <a:r>
              <a:rPr lang="en-US" altLang="zh-TW" sz="2400" dirty="0">
                <a:solidFill>
                  <a:schemeClr val="tx1"/>
                </a:solidFill>
                <a:latin typeface="標楷體" panose="03000509000000000000" pitchFamily="65" charset="-120"/>
                <a:ea typeface="標楷體" panose="03000509000000000000" pitchFamily="65" charset="-120"/>
              </a:rPr>
              <a:t>5</a:t>
            </a:r>
            <a:r>
              <a:rPr lang="zh-TW" altLang="en-US" sz="2400" dirty="0">
                <a:solidFill>
                  <a:schemeClr val="tx1"/>
                </a:solidFill>
                <a:latin typeface="標楷體" panose="03000509000000000000" pitchFamily="65" charset="-120"/>
                <a:ea typeface="標楷體" panose="03000509000000000000" pitchFamily="65" charset="-120"/>
              </a:rPr>
              <a:t>年→</a:t>
            </a:r>
            <a:r>
              <a:rPr lang="en-US" altLang="zh-TW" sz="2400" dirty="0">
                <a:solidFill>
                  <a:schemeClr val="tx1"/>
                </a:solidFill>
                <a:latin typeface="標楷體" panose="03000509000000000000" pitchFamily="65" charset="-120"/>
                <a:ea typeface="標楷體" panose="03000509000000000000" pitchFamily="65" charset="-120"/>
              </a:rPr>
              <a:t>9</a:t>
            </a:r>
            <a:r>
              <a:rPr lang="zh-TW" altLang="en-US" sz="2400" dirty="0">
                <a:solidFill>
                  <a:schemeClr val="tx1"/>
                </a:solidFill>
                <a:latin typeface="標楷體" panose="03000509000000000000" pitchFamily="65" charset="-120"/>
                <a:ea typeface="標楷體" panose="03000509000000000000" pitchFamily="65" charset="-120"/>
              </a:rPr>
              <a:t>個；每增</a:t>
            </a:r>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年→加</a:t>
            </a:r>
            <a:r>
              <a:rPr lang="en-US" altLang="zh-TW" sz="2400" dirty="0">
                <a:solidFill>
                  <a:schemeClr val="tx1"/>
                </a:solidFill>
                <a:latin typeface="標楷體" panose="03000509000000000000" pitchFamily="65" charset="-120"/>
                <a:ea typeface="標楷體" panose="03000509000000000000" pitchFamily="65" charset="-120"/>
              </a:rPr>
              <a:t>2</a:t>
            </a:r>
            <a:r>
              <a:rPr lang="zh-TW" altLang="en-US" sz="2400" dirty="0">
                <a:solidFill>
                  <a:schemeClr val="tx1"/>
                </a:solidFill>
                <a:latin typeface="標楷體" panose="03000509000000000000" pitchFamily="65" charset="-120"/>
                <a:ea typeface="標楷體" panose="03000509000000000000" pitchFamily="65" charset="-120"/>
              </a:rPr>
              <a:t>個；滿</a:t>
            </a:r>
            <a:r>
              <a:rPr lang="en-US" altLang="zh-TW" sz="2400" dirty="0">
                <a:solidFill>
                  <a:schemeClr val="tx1"/>
                </a:solidFill>
                <a:latin typeface="標楷體" panose="03000509000000000000" pitchFamily="65" charset="-120"/>
                <a:ea typeface="標楷體" panose="03000509000000000000" pitchFamily="65" charset="-120"/>
              </a:rPr>
              <a:t>15</a:t>
            </a:r>
            <a:r>
              <a:rPr lang="zh-TW" altLang="en-US" sz="2400" dirty="0">
                <a:solidFill>
                  <a:schemeClr val="tx1"/>
                </a:solidFill>
                <a:latin typeface="標楷體" panose="03000509000000000000" pitchFamily="65" charset="-120"/>
                <a:ea typeface="標楷體" panose="03000509000000000000" pitchFamily="65" charset="-120"/>
              </a:rPr>
              <a:t>年後→另加</a:t>
            </a:r>
            <a:r>
              <a:rPr lang="en-US" altLang="zh-TW" sz="2400" dirty="0">
                <a:solidFill>
                  <a:schemeClr val="tx1"/>
                </a:solidFill>
                <a:latin typeface="標楷體" panose="03000509000000000000" pitchFamily="65" charset="-120"/>
                <a:ea typeface="標楷體" panose="03000509000000000000" pitchFamily="65" charset="-120"/>
              </a:rPr>
              <a:t>2</a:t>
            </a:r>
            <a:r>
              <a:rPr lang="zh-TW" altLang="en-US" sz="2400" dirty="0">
                <a:solidFill>
                  <a:schemeClr val="tx1"/>
                </a:solidFill>
                <a:latin typeface="標楷體" panose="03000509000000000000" pitchFamily="65" charset="-120"/>
                <a:ea typeface="標楷體" panose="03000509000000000000" pitchFamily="65" charset="-120"/>
              </a:rPr>
              <a:t>個；</a:t>
            </a:r>
            <a:endParaRPr lang="en-US" altLang="zh-TW" sz="2400" dirty="0">
              <a:solidFill>
                <a:schemeClr val="tx1"/>
              </a:solidFill>
              <a:latin typeface="標楷體" panose="03000509000000000000" pitchFamily="65" charset="-120"/>
              <a:ea typeface="標楷體" panose="03000509000000000000" pitchFamily="65" charset="-120"/>
            </a:endParaRPr>
          </a:p>
          <a:p>
            <a:pPr marL="177800" indent="-177800">
              <a:lnSpc>
                <a:spcPts val="2880"/>
              </a:lnSpc>
              <a:buSzPct val="90000"/>
            </a:pPr>
            <a:r>
              <a:rPr lang="zh-TW" altLang="en-US" sz="2400" dirty="0">
                <a:solidFill>
                  <a:schemeClr val="tx1"/>
                </a:solidFill>
                <a:latin typeface="標楷體" panose="03000509000000000000" pitchFamily="65" charset="-120"/>
                <a:ea typeface="標楷體" panose="03000509000000000000" pitchFamily="65" charset="-120"/>
              </a:rPr>
              <a:t>  最高</a:t>
            </a:r>
            <a:r>
              <a:rPr lang="en-US" altLang="zh-TW" sz="2400" dirty="0">
                <a:solidFill>
                  <a:schemeClr val="tx1"/>
                </a:solidFill>
                <a:latin typeface="標楷體" panose="03000509000000000000" pitchFamily="65" charset="-120"/>
                <a:ea typeface="標楷體" panose="03000509000000000000" pitchFamily="65" charset="-120"/>
              </a:rPr>
              <a:t>30</a:t>
            </a:r>
            <a:r>
              <a:rPr lang="zh-TW" altLang="en-US" sz="2400" dirty="0">
                <a:solidFill>
                  <a:schemeClr val="tx1"/>
                </a:solidFill>
                <a:latin typeface="標楷體" panose="03000509000000000000" pitchFamily="65" charset="-120"/>
                <a:ea typeface="標楷體" panose="03000509000000000000" pitchFamily="65" charset="-120"/>
              </a:rPr>
              <a:t>年→</a:t>
            </a:r>
            <a:r>
              <a:rPr lang="en-US" altLang="zh-TW" sz="2400" dirty="0">
                <a:solidFill>
                  <a:schemeClr val="tx1"/>
                </a:solidFill>
                <a:latin typeface="標楷體" panose="03000509000000000000" pitchFamily="65" charset="-120"/>
                <a:ea typeface="標楷體" panose="03000509000000000000" pitchFamily="65" charset="-120"/>
              </a:rPr>
              <a:t>61</a:t>
            </a:r>
            <a:r>
              <a:rPr lang="zh-TW" altLang="en-US" sz="2400" dirty="0">
                <a:solidFill>
                  <a:schemeClr val="tx1"/>
                </a:solidFill>
                <a:latin typeface="標楷體" panose="03000509000000000000" pitchFamily="65" charset="-120"/>
                <a:ea typeface="標楷體" panose="03000509000000000000" pitchFamily="65" charset="-120"/>
              </a:rPr>
              <a:t>個</a:t>
            </a:r>
          </a:p>
        </p:txBody>
      </p:sp>
      <p:sp>
        <p:nvSpPr>
          <p:cNvPr id="6" name="平行四邊形 5"/>
          <p:cNvSpPr/>
          <p:nvPr/>
        </p:nvSpPr>
        <p:spPr>
          <a:xfrm>
            <a:off x="683568" y="1531143"/>
            <a:ext cx="2016224" cy="508456"/>
          </a:xfrm>
          <a:prstGeom prst="parallelogram">
            <a:avLst/>
          </a:prstGeom>
          <a:solidFill>
            <a:srgbClr val="FFFF00"/>
          </a:solidFill>
        </p:spPr>
        <p:txBody>
          <a:bodyPr wrap="square" rtlCol="0" anchor="ctr">
            <a:spAutoFit/>
          </a:bodyPr>
          <a:lstStyle/>
          <a:p>
            <a:pPr algn="ctr">
              <a:buNone/>
            </a:pPr>
            <a:r>
              <a:rPr lang="en-US" altLang="zh-TW" sz="2000" dirty="0">
                <a:solidFill>
                  <a:schemeClr val="tx1"/>
                </a:solidFill>
                <a:latin typeface="標楷體" panose="03000509000000000000" pitchFamily="65" charset="-120"/>
              </a:rPr>
              <a:t>107.6.30</a:t>
            </a:r>
            <a:r>
              <a:rPr lang="zh-TW" altLang="en-US" sz="2000" dirty="0">
                <a:solidFill>
                  <a:schemeClr val="tx1"/>
                </a:solidFill>
                <a:latin typeface="標楷體" panose="03000509000000000000" pitchFamily="65" charset="-120"/>
              </a:rPr>
              <a:t>前</a:t>
            </a:r>
          </a:p>
        </p:txBody>
      </p:sp>
      <p:sp>
        <p:nvSpPr>
          <p:cNvPr id="8" name="AutoShape 3"/>
          <p:cNvSpPr>
            <a:spLocks noChangeArrowheads="1"/>
          </p:cNvSpPr>
          <p:nvPr/>
        </p:nvSpPr>
        <p:spPr bwMode="auto">
          <a:xfrm>
            <a:off x="556704" y="4445382"/>
            <a:ext cx="8030592" cy="2275729"/>
          </a:xfrm>
          <a:prstGeom prst="roundRect">
            <a:avLst>
              <a:gd name="adj" fmla="val 9106"/>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342900" indent="-342900">
              <a:lnSpc>
                <a:spcPts val="2900"/>
              </a:lnSpc>
              <a:buSzPct val="900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公式：</a:t>
            </a:r>
            <a:r>
              <a:rPr lang="en-US" altLang="zh-TW" sz="2400" dirty="0">
                <a:latin typeface="標楷體" panose="03000509000000000000" pitchFamily="65" charset="-120"/>
                <a:ea typeface="標楷體" panose="03000509000000000000" pitchFamily="65" charset="-120"/>
              </a:rPr>
              <a:t>[</a:t>
            </a:r>
            <a:r>
              <a:rPr lang="zh-TW" altLang="en-US" sz="2400" u="sng" dirty="0">
                <a:solidFill>
                  <a:schemeClr val="tx1"/>
                </a:solidFill>
                <a:latin typeface="標楷體" panose="03000509000000000000" pitchFamily="65" charset="-120"/>
                <a:ea typeface="標楷體" panose="03000509000000000000" pitchFamily="65" charset="-120"/>
              </a:rPr>
              <a:t>平均薪</a:t>
            </a:r>
            <a:r>
              <a:rPr lang="en-US" altLang="zh-TW" sz="2400" u="sng" dirty="0">
                <a:solidFill>
                  <a:schemeClr val="tx1"/>
                </a:solidFill>
                <a:latin typeface="標楷體" panose="03000509000000000000" pitchFamily="65" charset="-120"/>
                <a:ea typeface="標楷體" panose="03000509000000000000" pitchFamily="65" charset="-120"/>
              </a:rPr>
              <a:t>(</a:t>
            </a:r>
            <a:r>
              <a:rPr lang="zh-TW" altLang="en-US" sz="2400" u="sng" dirty="0">
                <a:solidFill>
                  <a:schemeClr val="tx1"/>
                </a:solidFill>
                <a:latin typeface="標楷體" panose="03000509000000000000" pitchFamily="65" charset="-120"/>
                <a:ea typeface="標楷體" panose="03000509000000000000" pitchFamily="65" charset="-120"/>
              </a:rPr>
              <a:t>俸</a:t>
            </a:r>
            <a:r>
              <a:rPr lang="en-US" altLang="zh-TW" sz="2400" u="sng" dirty="0">
                <a:solidFill>
                  <a:schemeClr val="tx1"/>
                </a:solidFill>
                <a:latin typeface="標楷體" panose="03000509000000000000" pitchFamily="65" charset="-120"/>
                <a:ea typeface="標楷體" panose="03000509000000000000" pitchFamily="65" charset="-120"/>
              </a:rPr>
              <a:t>)</a:t>
            </a:r>
            <a:r>
              <a:rPr lang="zh-TW" altLang="en-US" sz="2400" u="sng" dirty="0">
                <a:solidFill>
                  <a:schemeClr val="tx1"/>
                </a:solidFill>
                <a:latin typeface="標楷體" panose="03000509000000000000" pitchFamily="65" charset="-120"/>
                <a:ea typeface="標楷體" panose="03000509000000000000" pitchFamily="65" charset="-120"/>
              </a:rPr>
              <a:t>額＋</a:t>
            </a:r>
            <a:r>
              <a:rPr lang="en-US" altLang="zh-TW" sz="2400" u="sng" dirty="0">
                <a:solidFill>
                  <a:schemeClr val="tx1"/>
                </a:solidFill>
                <a:latin typeface="標楷體" panose="03000509000000000000" pitchFamily="65" charset="-120"/>
                <a:ea typeface="標楷體" panose="03000509000000000000" pitchFamily="65" charset="-120"/>
              </a:rPr>
              <a:t>930</a:t>
            </a:r>
            <a:r>
              <a:rPr lang="zh-TW" altLang="en-US" sz="2400" u="sng" dirty="0">
                <a:solidFill>
                  <a:schemeClr val="tx1"/>
                </a:solidFill>
                <a:latin typeface="標楷體" panose="03000509000000000000" pitchFamily="65" charset="-120"/>
                <a:ea typeface="標楷體" panose="03000509000000000000" pitchFamily="65" charset="-120"/>
              </a:rPr>
              <a:t>元</a:t>
            </a:r>
            <a:r>
              <a:rPr lang="en-US" altLang="zh-TW" sz="2400" dirty="0">
                <a:solidFill>
                  <a:schemeClr val="tx1"/>
                </a:solidFill>
                <a:latin typeface="標楷體" panose="03000509000000000000" pitchFamily="65" charset="-120"/>
                <a:ea typeface="標楷體" panose="03000509000000000000" pitchFamily="65" charset="-120"/>
              </a:rPr>
              <a:t>] ×</a:t>
            </a:r>
            <a:r>
              <a:rPr lang="zh-TW" altLang="en-US" sz="2400" dirty="0">
                <a:solidFill>
                  <a:schemeClr val="tx1"/>
                </a:solidFill>
                <a:latin typeface="標楷體" panose="03000509000000000000" pitchFamily="65" charset="-120"/>
                <a:ea typeface="標楷體" panose="03000509000000000000" pitchFamily="65" charset="-120"/>
              </a:rPr>
              <a:t>基數</a:t>
            </a:r>
            <a:endParaRPr lang="en-US" altLang="zh-TW" sz="2400" dirty="0">
              <a:solidFill>
                <a:schemeClr val="tx1"/>
              </a:solidFill>
              <a:latin typeface="標楷體" panose="03000509000000000000" pitchFamily="65" charset="-120"/>
              <a:ea typeface="標楷體" panose="03000509000000000000" pitchFamily="65" charset="-120"/>
            </a:endParaRPr>
          </a:p>
          <a:p>
            <a:pPr marL="342900" indent="-342900">
              <a:lnSpc>
                <a:spcPts val="290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平均薪</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俸</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額：採</a:t>
            </a:r>
            <a:r>
              <a:rPr lang="en-US" altLang="zh-TW" sz="2400" dirty="0">
                <a:solidFill>
                  <a:schemeClr val="tx1"/>
                </a:solidFill>
                <a:latin typeface="標楷體" panose="03000509000000000000" pitchFamily="65" charset="-120"/>
                <a:ea typeface="標楷體" panose="03000509000000000000" pitchFamily="65" charset="-120"/>
              </a:rPr>
              <a:t>15</a:t>
            </a:r>
            <a:r>
              <a:rPr lang="zh-TW" altLang="en-US" sz="2400" dirty="0">
                <a:solidFill>
                  <a:schemeClr val="tx1"/>
                </a:solidFill>
                <a:latin typeface="標楷體" panose="03000509000000000000" pitchFamily="65" charset="-120"/>
                <a:ea typeface="標楷體" panose="03000509000000000000" pitchFamily="65" charset="-120"/>
              </a:rPr>
              <a:t>年平均薪</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俸</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額</a:t>
            </a:r>
            <a:endParaRPr lang="en-US" altLang="zh-TW" sz="2400" dirty="0">
              <a:solidFill>
                <a:schemeClr val="tx1"/>
              </a:solidFill>
              <a:latin typeface="標楷體" panose="03000509000000000000" pitchFamily="65" charset="-120"/>
              <a:ea typeface="標楷體" panose="03000509000000000000" pitchFamily="65" charset="-120"/>
            </a:endParaRPr>
          </a:p>
          <a:p>
            <a:pPr>
              <a:lnSpc>
                <a:spcPts val="2900"/>
              </a:lnSpc>
              <a:buSzPct val="90000"/>
            </a:pPr>
            <a:r>
              <a:rPr lang="zh-TW" altLang="en-US" sz="2400" dirty="0">
                <a:solidFill>
                  <a:schemeClr val="tx1"/>
                </a:solidFill>
                <a:latin typeface="標楷體" panose="03000509000000000000" pitchFamily="65" charset="-120"/>
                <a:ea typeface="標楷體" panose="03000509000000000000" pitchFamily="65" charset="-120"/>
              </a:rPr>
              <a:t> </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過渡期</a:t>
            </a:r>
            <a:r>
              <a:rPr lang="en-US" altLang="zh-TW" sz="2400" dirty="0">
                <a:solidFill>
                  <a:schemeClr val="tx1"/>
                </a:solidFill>
                <a:latin typeface="標楷體" panose="03000509000000000000" pitchFamily="65" charset="-120"/>
                <a:ea typeface="標楷體" panose="03000509000000000000" pitchFamily="65" charset="-120"/>
              </a:rPr>
              <a:t>107</a:t>
            </a:r>
            <a:r>
              <a:rPr lang="zh-TW" altLang="en-US" sz="2400" dirty="0">
                <a:solidFill>
                  <a:schemeClr val="tx1"/>
                </a:solidFill>
                <a:latin typeface="標楷體" panose="03000509000000000000" pitchFamily="65" charset="-120"/>
                <a:ea typeface="標楷體" panose="03000509000000000000" pitchFamily="65" charset="-120"/>
              </a:rPr>
              <a:t>年至</a:t>
            </a:r>
            <a:r>
              <a:rPr lang="en-US" altLang="zh-TW" sz="2400" dirty="0">
                <a:solidFill>
                  <a:schemeClr val="tx1"/>
                </a:solidFill>
                <a:latin typeface="標楷體" panose="03000509000000000000" pitchFamily="65" charset="-120"/>
                <a:ea typeface="標楷體" panose="03000509000000000000" pitchFamily="65" charset="-120"/>
              </a:rPr>
              <a:t>118</a:t>
            </a:r>
            <a:r>
              <a:rPr lang="zh-TW" altLang="en-US" sz="2400" dirty="0">
                <a:solidFill>
                  <a:schemeClr val="tx1"/>
                </a:solidFill>
                <a:latin typeface="標楷體" panose="03000509000000000000" pitchFamily="65" charset="-120"/>
                <a:ea typeface="標楷體" panose="03000509000000000000" pitchFamily="65" charset="-120"/>
              </a:rPr>
              <a:t>年，從</a:t>
            </a:r>
            <a:r>
              <a:rPr lang="en-US" altLang="zh-TW" sz="2400" dirty="0">
                <a:solidFill>
                  <a:schemeClr val="tx1"/>
                </a:solidFill>
                <a:latin typeface="標楷體" panose="03000509000000000000" pitchFamily="65" charset="-120"/>
                <a:ea typeface="標楷體" panose="03000509000000000000" pitchFamily="65" charset="-120"/>
              </a:rPr>
              <a:t>5</a:t>
            </a:r>
            <a:r>
              <a:rPr lang="zh-TW" altLang="en-US" sz="2400" dirty="0">
                <a:solidFill>
                  <a:schemeClr val="tx1"/>
                </a:solidFill>
                <a:latin typeface="標楷體" panose="03000509000000000000" pitchFamily="65" charset="-120"/>
                <a:ea typeface="標楷體" panose="03000509000000000000" pitchFamily="65" charset="-120"/>
              </a:rPr>
              <a:t>年平均薪額逐年調高至</a:t>
            </a:r>
            <a:r>
              <a:rPr lang="en-US" altLang="zh-TW" sz="2400" dirty="0">
                <a:solidFill>
                  <a:schemeClr val="tx1"/>
                </a:solidFill>
                <a:latin typeface="標楷體" panose="03000509000000000000" pitchFamily="65" charset="-120"/>
                <a:ea typeface="標楷體" panose="03000509000000000000" pitchFamily="65" charset="-120"/>
              </a:rPr>
              <a:t>15</a:t>
            </a:r>
            <a:r>
              <a:rPr lang="zh-TW" altLang="en-US" sz="2400" dirty="0">
                <a:solidFill>
                  <a:schemeClr val="tx1"/>
                </a:solidFill>
                <a:latin typeface="標楷體" panose="03000509000000000000" pitchFamily="65" charset="-120"/>
                <a:ea typeface="標楷體" panose="03000509000000000000" pitchFamily="65" charset="-120"/>
              </a:rPr>
              <a:t>年</a:t>
            </a:r>
            <a:r>
              <a:rPr lang="en-US" altLang="zh-TW" sz="2400" dirty="0">
                <a:solidFill>
                  <a:schemeClr val="tx1"/>
                </a:solidFill>
                <a:latin typeface="標楷體" panose="03000509000000000000" pitchFamily="65" charset="-120"/>
                <a:ea typeface="標楷體" panose="03000509000000000000" pitchFamily="65" charset="-120"/>
              </a:rPr>
              <a:t>)</a:t>
            </a:r>
          </a:p>
          <a:p>
            <a:pPr marL="342900" indent="-342900">
              <a:lnSpc>
                <a:spcPts val="290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退休年資未滿</a:t>
            </a:r>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年之畸零月數，按畸零月數比率計給；</a:t>
            </a:r>
            <a:endParaRPr lang="en-US" altLang="zh-TW" sz="2400" dirty="0">
              <a:solidFill>
                <a:schemeClr val="tx1"/>
              </a:solidFill>
              <a:latin typeface="標楷體" panose="03000509000000000000" pitchFamily="65" charset="-120"/>
              <a:ea typeface="標楷體" panose="03000509000000000000" pitchFamily="65" charset="-120"/>
            </a:endParaRPr>
          </a:p>
          <a:p>
            <a:pPr>
              <a:lnSpc>
                <a:spcPts val="2900"/>
              </a:lnSpc>
              <a:buSzPct val="90000"/>
            </a:pPr>
            <a:r>
              <a:rPr lang="en-US" altLang="zh-TW" sz="2400" dirty="0">
                <a:solidFill>
                  <a:schemeClr val="tx1"/>
                </a:solidFill>
                <a:latin typeface="標楷體" panose="03000509000000000000" pitchFamily="65" charset="-120"/>
                <a:ea typeface="標楷體" panose="03000509000000000000" pitchFamily="65" charset="-120"/>
              </a:rPr>
              <a:t>   </a:t>
            </a:r>
            <a:r>
              <a:rPr lang="zh-TW" altLang="en-US" sz="2400" dirty="0">
                <a:solidFill>
                  <a:schemeClr val="tx1"/>
                </a:solidFill>
                <a:latin typeface="標楷體" panose="03000509000000000000" pitchFamily="65" charset="-120"/>
                <a:ea typeface="標楷體" panose="03000509000000000000" pitchFamily="65" charset="-120"/>
              </a:rPr>
              <a:t>未滿</a:t>
            </a:r>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個月者，以</a:t>
            </a:r>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個月計</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最高</a:t>
            </a:r>
            <a:r>
              <a:rPr lang="en-US" altLang="zh-TW" sz="2400" dirty="0">
                <a:solidFill>
                  <a:schemeClr val="tx1"/>
                </a:solidFill>
                <a:latin typeface="標楷體" panose="03000509000000000000" pitchFamily="65" charset="-120"/>
                <a:ea typeface="標楷體" panose="03000509000000000000" pitchFamily="65" charset="-120"/>
              </a:rPr>
              <a:t>30</a:t>
            </a:r>
            <a:r>
              <a:rPr lang="zh-TW" altLang="en-US" sz="2400" dirty="0">
                <a:solidFill>
                  <a:schemeClr val="tx1"/>
                </a:solidFill>
                <a:latin typeface="標楷體" panose="03000509000000000000" pitchFamily="65" charset="-120"/>
                <a:ea typeface="標楷體" panose="03000509000000000000" pitchFamily="65" charset="-120"/>
              </a:rPr>
              <a:t>年</a:t>
            </a:r>
            <a:r>
              <a:rPr lang="en-US" altLang="zh-TW" sz="2400" dirty="0">
                <a:solidFill>
                  <a:schemeClr val="tx1"/>
                </a:solidFill>
                <a:latin typeface="標楷體" panose="03000509000000000000" pitchFamily="65" charset="-120"/>
                <a:ea typeface="標楷體" panose="03000509000000000000" pitchFamily="65" charset="-120"/>
              </a:rPr>
              <a:t>/61</a:t>
            </a:r>
            <a:r>
              <a:rPr lang="zh-TW" altLang="en-US" sz="2400" dirty="0">
                <a:solidFill>
                  <a:schemeClr val="tx1"/>
                </a:solidFill>
                <a:latin typeface="標楷體" panose="03000509000000000000" pitchFamily="65" charset="-120"/>
                <a:ea typeface="標楷體" panose="03000509000000000000" pitchFamily="65" charset="-120"/>
              </a:rPr>
              <a:t>個基數</a:t>
            </a:r>
            <a:r>
              <a:rPr lang="en-US" altLang="zh-TW" sz="2400" dirty="0">
                <a:solidFill>
                  <a:schemeClr val="tx1"/>
                </a:solidFill>
                <a:latin typeface="標楷體" panose="03000509000000000000" pitchFamily="65" charset="-120"/>
                <a:ea typeface="標楷體" panose="03000509000000000000" pitchFamily="65" charset="-120"/>
              </a:rPr>
              <a:t>)</a:t>
            </a:r>
          </a:p>
        </p:txBody>
      </p:sp>
      <p:sp>
        <p:nvSpPr>
          <p:cNvPr id="10" name="平行四邊形 9"/>
          <p:cNvSpPr/>
          <p:nvPr/>
        </p:nvSpPr>
        <p:spPr>
          <a:xfrm>
            <a:off x="683568" y="4091042"/>
            <a:ext cx="1948776" cy="512326"/>
          </a:xfrm>
          <a:prstGeom prst="parallelogram">
            <a:avLst/>
          </a:prstGeom>
          <a:solidFill>
            <a:srgbClr val="88F070"/>
          </a:solidFill>
        </p:spPr>
        <p:txBody>
          <a:bodyPr wrap="square" rtlCol="0" anchor="ctr">
            <a:spAutoFit/>
          </a:bodyPr>
          <a:lstStyle/>
          <a:p>
            <a:pPr algn="ctr">
              <a:buNone/>
            </a:pPr>
            <a:r>
              <a:rPr lang="en-US" altLang="zh-TW" sz="2000" dirty="0">
                <a:solidFill>
                  <a:schemeClr val="tx1"/>
                </a:solidFill>
                <a:latin typeface="標楷體" panose="03000509000000000000" pitchFamily="65" charset="-120"/>
              </a:rPr>
              <a:t>107.7.1</a:t>
            </a:r>
            <a:r>
              <a:rPr lang="zh-TW" altLang="en-US" sz="2000" dirty="0">
                <a:solidFill>
                  <a:schemeClr val="tx1"/>
                </a:solidFill>
                <a:latin typeface="標楷體" panose="03000509000000000000" pitchFamily="65" charset="-120"/>
              </a:rPr>
              <a:t>後</a:t>
            </a:r>
          </a:p>
        </p:txBody>
      </p:sp>
      <p:sp>
        <p:nvSpPr>
          <p:cNvPr id="11" name="矩形圖說文字 10"/>
          <p:cNvSpPr/>
          <p:nvPr/>
        </p:nvSpPr>
        <p:spPr>
          <a:xfrm>
            <a:off x="6357950" y="4143380"/>
            <a:ext cx="2102482" cy="1046440"/>
          </a:xfrm>
          <a:prstGeom prst="wedgeRectCallout">
            <a:avLst>
              <a:gd name="adj1" fmla="val -73994"/>
              <a:gd name="adj2" fmla="val 35476"/>
            </a:avLst>
          </a:prstGeom>
          <a:solidFill>
            <a:schemeClr val="accent3">
              <a:lumMod val="60000"/>
              <a:lumOff val="40000"/>
            </a:schemeClr>
          </a:solidFill>
          <a:ln>
            <a:solidFill>
              <a:schemeClr val="tx1"/>
            </a:solidFill>
          </a:ln>
        </p:spPr>
        <p:txBody>
          <a:bodyPr wrap="square" rtlCol="0" anchor="ctr">
            <a:spAutoFit/>
          </a:bodyPr>
          <a:lstStyle/>
          <a:p>
            <a:pPr>
              <a:buNone/>
            </a:pPr>
            <a:r>
              <a:rPr lang="zh-TW" altLang="en-US" sz="1600" dirty="0">
                <a:solidFill>
                  <a:srgbClr val="FF0000"/>
                </a:solidFill>
                <a:latin typeface="華康隸書體W7" pitchFamily="65" charset="-120"/>
                <a:ea typeface="華康隸書體W7"/>
              </a:rPr>
              <a:t>按實際繳納退撫基金待遇標準或實領本</a:t>
            </a:r>
            <a:r>
              <a:rPr lang="en-US" altLang="zh-TW" sz="1600" dirty="0">
                <a:solidFill>
                  <a:srgbClr val="FF0000"/>
                </a:solidFill>
                <a:latin typeface="華康隸書體W7" pitchFamily="65" charset="-120"/>
                <a:ea typeface="華康隸書體W7"/>
              </a:rPr>
              <a:t>(</a:t>
            </a:r>
            <a:r>
              <a:rPr lang="zh-TW" altLang="en-US" sz="1600" dirty="0">
                <a:solidFill>
                  <a:srgbClr val="FF0000"/>
                </a:solidFill>
                <a:latin typeface="華康隸書體W7" pitchFamily="65" charset="-120"/>
                <a:ea typeface="華康隸書體W7"/>
              </a:rPr>
              <a:t>年功</a:t>
            </a:r>
            <a:r>
              <a:rPr lang="en-US" altLang="zh-TW" sz="1600" dirty="0">
                <a:solidFill>
                  <a:srgbClr val="FF0000"/>
                </a:solidFill>
                <a:latin typeface="華康隸書體W7" pitchFamily="65" charset="-120"/>
                <a:ea typeface="華康隸書體W7"/>
              </a:rPr>
              <a:t>)</a:t>
            </a:r>
            <a:r>
              <a:rPr lang="zh-TW" altLang="en-US" sz="1600" dirty="0">
                <a:solidFill>
                  <a:srgbClr val="FF0000"/>
                </a:solidFill>
                <a:latin typeface="華康隸書體W7" pitchFamily="65" charset="-120"/>
                <a:ea typeface="華康隸書體W7"/>
              </a:rPr>
              <a:t>俸</a:t>
            </a:r>
            <a:r>
              <a:rPr lang="en-US" altLang="zh-TW" sz="1600" dirty="0">
                <a:solidFill>
                  <a:srgbClr val="FF0000"/>
                </a:solidFill>
                <a:latin typeface="華康隸書體W7" pitchFamily="65" charset="-120"/>
                <a:ea typeface="華康隸書體W7"/>
              </a:rPr>
              <a:t>(</a:t>
            </a:r>
            <a:r>
              <a:rPr lang="zh-TW" altLang="en-US" sz="1600" dirty="0">
                <a:solidFill>
                  <a:srgbClr val="FF0000"/>
                </a:solidFill>
                <a:latin typeface="華康隸書體W7" pitchFamily="65" charset="-120"/>
                <a:ea typeface="華康隸書體W7"/>
              </a:rPr>
              <a:t>薪</a:t>
            </a:r>
            <a:r>
              <a:rPr lang="en-US" altLang="zh-TW" sz="1600" dirty="0">
                <a:solidFill>
                  <a:srgbClr val="FF0000"/>
                </a:solidFill>
                <a:latin typeface="華康隸書體W7" pitchFamily="65" charset="-120"/>
                <a:ea typeface="華康隸書體W7"/>
              </a:rPr>
              <a:t>)</a:t>
            </a:r>
            <a:r>
              <a:rPr lang="zh-TW" altLang="en-US" sz="1600" dirty="0">
                <a:solidFill>
                  <a:srgbClr val="FF0000"/>
                </a:solidFill>
                <a:latin typeface="華康隸書體W7" pitchFamily="65" charset="-120"/>
                <a:ea typeface="華康隸書體W7"/>
              </a:rPr>
              <a:t>額計算</a:t>
            </a:r>
            <a:r>
              <a:rPr lang="en-US" altLang="zh-TW" sz="1400" dirty="0">
                <a:solidFill>
                  <a:srgbClr val="FF0000"/>
                </a:solidFill>
                <a:latin typeface="華康隸書體W7" pitchFamily="65" charset="-120"/>
                <a:ea typeface="華康隸書體W7"/>
              </a:rPr>
              <a:t>(</a:t>
            </a:r>
            <a:r>
              <a:rPr lang="zh-TW" altLang="en-US" sz="1400" dirty="0">
                <a:solidFill>
                  <a:srgbClr val="FF0000"/>
                </a:solidFill>
                <a:latin typeface="華康隸書體W7" pitchFamily="65" charset="-120"/>
                <a:ea typeface="華康隸書體W7"/>
              </a:rPr>
              <a:t>公細</a:t>
            </a:r>
            <a:r>
              <a:rPr lang="en-US" altLang="zh-TW" sz="1400" dirty="0">
                <a:solidFill>
                  <a:srgbClr val="FF0000"/>
                </a:solidFill>
                <a:latin typeface="華康隸書體W7" pitchFamily="65" charset="-120"/>
                <a:ea typeface="華康隸書體W7"/>
              </a:rPr>
              <a:t>#27</a:t>
            </a:r>
            <a:r>
              <a:rPr lang="zh-TW" altLang="en-US" sz="1400" dirty="0">
                <a:solidFill>
                  <a:srgbClr val="FF0000"/>
                </a:solidFill>
                <a:latin typeface="華康隸書體W7"/>
                <a:ea typeface="華康隸書體W7"/>
              </a:rPr>
              <a:t>、教細</a:t>
            </a:r>
            <a:r>
              <a:rPr lang="en-US" altLang="zh-TW" sz="1400" dirty="0">
                <a:solidFill>
                  <a:srgbClr val="FF0000"/>
                </a:solidFill>
                <a:latin typeface="華康隸書體W7"/>
                <a:ea typeface="華康隸書體W7"/>
              </a:rPr>
              <a:t>#28</a:t>
            </a:r>
            <a:r>
              <a:rPr lang="en-US" altLang="zh-TW" sz="1400" dirty="0">
                <a:solidFill>
                  <a:srgbClr val="FF0000"/>
                </a:solidFill>
                <a:latin typeface="華康隸書體W7" pitchFamily="65" charset="-120"/>
                <a:ea typeface="華康隸書體W7"/>
              </a:rPr>
              <a:t>)</a:t>
            </a:r>
            <a:endParaRPr lang="zh-TW" altLang="en-US" sz="1400" dirty="0">
              <a:solidFill>
                <a:srgbClr val="FF0000"/>
              </a:solidFill>
              <a:latin typeface="華康隸書體W7" pitchFamily="65" charset="-120"/>
              <a:ea typeface="華康隸書體W7"/>
            </a:endParaRPr>
          </a:p>
        </p:txBody>
      </p:sp>
      <p:pic>
        <p:nvPicPr>
          <p:cNvPr id="12" name="圖片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2716013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72036" y="546966"/>
            <a:ext cx="8265088" cy="867524"/>
          </a:xfrm>
          <a:noFill/>
          <a:ln>
            <a:noFill/>
          </a:ln>
        </p:spPr>
        <p:style>
          <a:lnRef idx="1">
            <a:schemeClr val="accent6"/>
          </a:lnRef>
          <a:fillRef idx="2">
            <a:schemeClr val="accent6"/>
          </a:fillRef>
          <a:effectRef idx="1">
            <a:schemeClr val="accent6"/>
          </a:effectRef>
          <a:fontRef idx="minor">
            <a:schemeClr val="dk1"/>
          </a:fontRef>
        </p:style>
        <p:txBody>
          <a:bodyPr>
            <a:normAutofit fontScale="90000"/>
          </a:bodyPr>
          <a:lstStyle/>
          <a:p>
            <a:pPr>
              <a:spcBef>
                <a:spcPct val="50000"/>
              </a:spcBef>
            </a:pPr>
            <a:r>
              <a:rPr lang="zh-TW" altLang="en-US" sz="4900" dirty="0">
                <a:solidFill>
                  <a:schemeClr val="tx1"/>
                </a:solidFill>
                <a:latin typeface="標楷體" panose="03000509000000000000" pitchFamily="65" charset="-120"/>
                <a:ea typeface="標楷體" panose="03000509000000000000" pitchFamily="65" charset="-120"/>
              </a:rPr>
              <a:t>一次退休金計算方式（新制）     </a:t>
            </a:r>
            <a:r>
              <a:rPr lang="zh-TW" altLang="en-US" sz="2200" dirty="0">
                <a:solidFill>
                  <a:srgbClr val="FF0000"/>
                </a:solidFill>
                <a:latin typeface="標楷體" panose="03000509000000000000" pitchFamily="65" charset="-120"/>
                <a:ea typeface="標楷體" panose="03000509000000000000" pitchFamily="65" charset="-120"/>
              </a:rPr>
              <a:t>教</a:t>
            </a:r>
            <a:r>
              <a:rPr lang="en-US" altLang="zh-TW" sz="2200" dirty="0">
                <a:solidFill>
                  <a:srgbClr val="FF0000"/>
                </a:solidFill>
                <a:latin typeface="標楷體" panose="03000509000000000000" pitchFamily="65" charset="-120"/>
                <a:ea typeface="標楷體" panose="03000509000000000000" pitchFamily="65" charset="-120"/>
              </a:rPr>
              <a:t>#15</a:t>
            </a:r>
            <a:r>
              <a:rPr lang="zh-TW" altLang="en-US" sz="2200" dirty="0">
                <a:solidFill>
                  <a:srgbClr val="FF0000"/>
                </a:solidFill>
                <a:latin typeface="標楷體" panose="03000509000000000000" pitchFamily="65" charset="-120"/>
                <a:ea typeface="標楷體" panose="03000509000000000000" pitchFamily="65" charset="-120"/>
              </a:rPr>
              <a:t>、</a:t>
            </a:r>
            <a:r>
              <a:rPr lang="en-US" altLang="zh-TW" sz="2200" dirty="0">
                <a:solidFill>
                  <a:srgbClr val="FF0000"/>
                </a:solidFill>
                <a:latin typeface="標楷體" panose="03000509000000000000" pitchFamily="65" charset="-120"/>
                <a:ea typeface="標楷體" panose="03000509000000000000" pitchFamily="65" charset="-120"/>
              </a:rPr>
              <a:t>30</a:t>
            </a:r>
            <a:endParaRPr lang="zh-TW" altLang="en-US" sz="2200" dirty="0">
              <a:solidFill>
                <a:srgbClr val="FF0000"/>
              </a:solidFill>
              <a:latin typeface="標楷體" panose="03000509000000000000" pitchFamily="65" charset="-120"/>
              <a:ea typeface="標楷體" panose="03000509000000000000" pitchFamily="65" charset="-120"/>
            </a:endParaRPr>
          </a:p>
        </p:txBody>
      </p:sp>
      <p:sp>
        <p:nvSpPr>
          <p:cNvPr id="9" name="AutoShape 3"/>
          <p:cNvSpPr>
            <a:spLocks noChangeArrowheads="1"/>
          </p:cNvSpPr>
          <p:nvPr/>
        </p:nvSpPr>
        <p:spPr bwMode="auto">
          <a:xfrm>
            <a:off x="450316" y="1886435"/>
            <a:ext cx="8286808" cy="2016224"/>
          </a:xfrm>
          <a:prstGeom prst="roundRect">
            <a:avLst>
              <a:gd name="adj" fmla="val 9106"/>
            </a:avLst>
          </a:prstGeom>
          <a:gradFill rotWithShape="1">
            <a:gsLst>
              <a:gs pos="0">
                <a:srgbClr val="6DB6FF">
                  <a:gamma/>
                  <a:tint val="19216"/>
                  <a:invGamma/>
                </a:srgbClr>
              </a:gs>
              <a:gs pos="100000">
                <a:srgbClr val="6DB6FF"/>
              </a:gs>
            </a:gsLst>
            <a:lin ang="2700000" scaled="1"/>
          </a:gradFill>
          <a:ln w="9525">
            <a:solidFill>
              <a:schemeClr val="accent1">
                <a:lumMod val="75000"/>
              </a:schemeClr>
            </a:solidFill>
            <a:round/>
            <a:headEnd/>
            <a:tailEnd/>
          </a:ln>
          <a:effectLst/>
        </p:spPr>
        <p:txBody>
          <a:bodyPr wrap="none" anchor="ctr"/>
          <a:lstStyle/>
          <a:p>
            <a:pPr marL="342900" indent="-342900">
              <a:lnSpc>
                <a:spcPts val="2880"/>
              </a:lnSpc>
              <a:buSzPct val="90000"/>
              <a:buFont typeface="Arial" panose="020B0604020202020204" pitchFamily="34" charset="0"/>
              <a:buChar char="•"/>
            </a:pPr>
            <a:r>
              <a:rPr lang="zh-TW" altLang="en-US" sz="2400" dirty="0">
                <a:solidFill>
                  <a:schemeClr val="tx1"/>
                </a:solidFill>
                <a:latin typeface="標楷體" panose="03000509000000000000" pitchFamily="65" charset="-120"/>
              </a:rPr>
              <a:t>公式：</a:t>
            </a:r>
            <a:r>
              <a:rPr lang="en-US" altLang="zh-TW" sz="2400" dirty="0">
                <a:solidFill>
                  <a:schemeClr val="tx1"/>
                </a:solidFill>
                <a:latin typeface="標楷體" panose="03000509000000000000" pitchFamily="65" charset="-120"/>
              </a:rPr>
              <a:t>[</a:t>
            </a:r>
            <a:r>
              <a:rPr lang="zh-TW" altLang="en-US" sz="2400" u="sng" dirty="0">
                <a:solidFill>
                  <a:schemeClr val="tx1"/>
                </a:solidFill>
                <a:latin typeface="標楷體" panose="03000509000000000000" pitchFamily="65" charset="-120"/>
              </a:rPr>
              <a:t>本（年功）俸（薪）</a:t>
            </a:r>
            <a:r>
              <a:rPr lang="en-US" altLang="zh-TW" sz="2400" u="sng" dirty="0">
                <a:solidFill>
                  <a:schemeClr val="tx1"/>
                </a:solidFill>
                <a:latin typeface="標楷體" panose="03000509000000000000" pitchFamily="65" charset="-120"/>
              </a:rPr>
              <a:t>×2</a:t>
            </a:r>
            <a:r>
              <a:rPr lang="en-US" altLang="zh-TW" sz="2400" dirty="0">
                <a:solidFill>
                  <a:schemeClr val="tx1"/>
                </a:solidFill>
                <a:latin typeface="標楷體" panose="03000509000000000000" pitchFamily="65" charset="-120"/>
              </a:rPr>
              <a:t>] ×</a:t>
            </a:r>
            <a:r>
              <a:rPr lang="zh-TW" altLang="en-US" sz="2400" dirty="0">
                <a:solidFill>
                  <a:schemeClr val="tx1"/>
                </a:solidFill>
                <a:latin typeface="標楷體" panose="03000509000000000000" pitchFamily="65" charset="-120"/>
              </a:rPr>
              <a:t>基數</a:t>
            </a:r>
            <a:endParaRPr lang="en-US" altLang="zh-TW" sz="2400" dirty="0">
              <a:solidFill>
                <a:schemeClr val="tx1"/>
              </a:solidFill>
              <a:latin typeface="標楷體" panose="03000509000000000000" pitchFamily="65" charset="-120"/>
            </a:endParaRPr>
          </a:p>
          <a:p>
            <a:pPr marL="342900" indent="-342900">
              <a:lnSpc>
                <a:spcPts val="2880"/>
              </a:lnSpc>
              <a:buSzPct val="90000"/>
              <a:buFont typeface="Arial" panose="020B0604020202020204" pitchFamily="34" charset="0"/>
              <a:buChar char="•"/>
            </a:pPr>
            <a:r>
              <a:rPr lang="zh-TW" altLang="en-US" sz="2400" dirty="0">
                <a:solidFill>
                  <a:schemeClr val="tx1"/>
                </a:solidFill>
                <a:latin typeface="標楷體" panose="03000509000000000000" pitchFamily="65" charset="-120"/>
              </a:rPr>
              <a:t>基數： </a:t>
            </a:r>
            <a:endParaRPr lang="en-US" altLang="zh-TW" sz="2400" dirty="0">
              <a:solidFill>
                <a:schemeClr val="tx1"/>
              </a:solidFill>
              <a:latin typeface="標楷體" panose="03000509000000000000" pitchFamily="65" charset="-120"/>
            </a:endParaRPr>
          </a:p>
          <a:p>
            <a:pPr marL="361950">
              <a:lnSpc>
                <a:spcPts val="2880"/>
              </a:lnSpc>
            </a:pPr>
            <a:r>
              <a:rPr lang="en-US" altLang="zh-TW" sz="2400" dirty="0">
                <a:solidFill>
                  <a:schemeClr val="tx1"/>
                </a:solidFill>
                <a:latin typeface="標楷體" panose="03000509000000000000" pitchFamily="65" charset="-120"/>
              </a:rPr>
              <a:t>1.</a:t>
            </a:r>
            <a:r>
              <a:rPr lang="zh-TW" altLang="en-US" sz="2400" dirty="0">
                <a:solidFill>
                  <a:schemeClr val="tx1"/>
                </a:solidFill>
                <a:latin typeface="標楷體" panose="03000509000000000000" pitchFamily="65" charset="-120"/>
              </a:rPr>
              <a:t>每</a:t>
            </a:r>
            <a:r>
              <a:rPr lang="en-US" altLang="zh-TW" sz="2400" dirty="0">
                <a:solidFill>
                  <a:schemeClr val="tx1"/>
                </a:solidFill>
                <a:latin typeface="標楷體" panose="03000509000000000000" pitchFamily="65" charset="-120"/>
              </a:rPr>
              <a:t>1</a:t>
            </a:r>
            <a:r>
              <a:rPr lang="zh-TW" altLang="en-US" sz="2400" dirty="0">
                <a:solidFill>
                  <a:schemeClr val="tx1"/>
                </a:solidFill>
                <a:latin typeface="標楷體" panose="03000509000000000000" pitchFamily="65" charset="-120"/>
              </a:rPr>
              <a:t>年→</a:t>
            </a:r>
            <a:r>
              <a:rPr lang="en-US" altLang="zh-TW" sz="2400" dirty="0">
                <a:solidFill>
                  <a:schemeClr val="tx1"/>
                </a:solidFill>
                <a:latin typeface="標楷體" panose="03000509000000000000" pitchFamily="65" charset="-120"/>
              </a:rPr>
              <a:t>1.5</a:t>
            </a:r>
            <a:r>
              <a:rPr lang="zh-TW" altLang="en-US" sz="2400" dirty="0">
                <a:solidFill>
                  <a:schemeClr val="tx1"/>
                </a:solidFill>
                <a:latin typeface="標楷體" panose="03000509000000000000" pitchFamily="65" charset="-120"/>
              </a:rPr>
              <a:t>個</a:t>
            </a:r>
            <a:r>
              <a:rPr lang="en-US" altLang="zh-TW" sz="2400" dirty="0">
                <a:solidFill>
                  <a:schemeClr val="tx1"/>
                </a:solidFill>
                <a:latin typeface="標楷體" panose="03000509000000000000" pitchFamily="65" charset="-120"/>
              </a:rPr>
              <a:t>;</a:t>
            </a:r>
            <a:r>
              <a:rPr lang="zh-TW" altLang="en-US" sz="2400" dirty="0">
                <a:solidFill>
                  <a:schemeClr val="tx1"/>
                </a:solidFill>
                <a:latin typeface="標楷體" panose="03000509000000000000" pitchFamily="65" charset="-120"/>
              </a:rPr>
              <a:t>最高</a:t>
            </a:r>
            <a:r>
              <a:rPr lang="en-US" altLang="zh-TW" sz="2400" dirty="0">
                <a:solidFill>
                  <a:schemeClr val="tx1"/>
                </a:solidFill>
                <a:latin typeface="標楷體" panose="03000509000000000000" pitchFamily="65" charset="-120"/>
              </a:rPr>
              <a:t>35</a:t>
            </a:r>
            <a:r>
              <a:rPr lang="zh-TW" altLang="en-US" sz="2400" dirty="0">
                <a:solidFill>
                  <a:schemeClr val="tx1"/>
                </a:solidFill>
                <a:latin typeface="標楷體" panose="03000509000000000000" pitchFamily="65" charset="-120"/>
              </a:rPr>
              <a:t>年→</a:t>
            </a:r>
            <a:r>
              <a:rPr lang="en-US" altLang="zh-TW" sz="2400" dirty="0">
                <a:solidFill>
                  <a:schemeClr val="tx1"/>
                </a:solidFill>
                <a:latin typeface="標楷體" panose="03000509000000000000" pitchFamily="65" charset="-120"/>
              </a:rPr>
              <a:t>53</a:t>
            </a:r>
            <a:r>
              <a:rPr lang="zh-TW" altLang="en-US" sz="2400" dirty="0">
                <a:solidFill>
                  <a:schemeClr val="tx1"/>
                </a:solidFill>
                <a:latin typeface="標楷體" panose="03000509000000000000" pitchFamily="65" charset="-120"/>
              </a:rPr>
              <a:t>個</a:t>
            </a:r>
            <a:r>
              <a:rPr lang="en-US" altLang="zh-TW" sz="2400" dirty="0">
                <a:solidFill>
                  <a:schemeClr val="tx1"/>
                </a:solidFill>
                <a:latin typeface="標楷體" panose="03000509000000000000" pitchFamily="65" charset="-120"/>
              </a:rPr>
              <a:t>(</a:t>
            </a:r>
            <a:r>
              <a:rPr lang="zh-TW" altLang="en-US" sz="2400" dirty="0">
                <a:solidFill>
                  <a:schemeClr val="tx1"/>
                </a:solidFill>
                <a:latin typeface="標楷體" panose="03000509000000000000" pitchFamily="65" charset="-120"/>
              </a:rPr>
              <a:t>公</a:t>
            </a:r>
            <a:r>
              <a:rPr lang="en-US" altLang="zh-TW" sz="2400" dirty="0">
                <a:solidFill>
                  <a:schemeClr val="tx1"/>
                </a:solidFill>
                <a:latin typeface="標楷體" panose="03000509000000000000" pitchFamily="65" charset="-120"/>
              </a:rPr>
              <a:t>)</a:t>
            </a:r>
          </a:p>
          <a:p>
            <a:pPr indent="361950">
              <a:lnSpc>
                <a:spcPts val="2880"/>
              </a:lnSpc>
            </a:pPr>
            <a:r>
              <a:rPr lang="en-US" altLang="zh-TW" sz="2400" dirty="0">
                <a:solidFill>
                  <a:schemeClr val="tx1"/>
                </a:solidFill>
                <a:latin typeface="標楷體" panose="03000509000000000000" pitchFamily="65" charset="-120"/>
              </a:rPr>
              <a:t>2.</a:t>
            </a:r>
            <a:r>
              <a:rPr lang="zh-TW" altLang="en-US" sz="2400" dirty="0">
                <a:solidFill>
                  <a:schemeClr val="tx1"/>
                </a:solidFill>
                <a:latin typeface="標楷體" panose="03000509000000000000" pitchFamily="65" charset="-120"/>
              </a:rPr>
              <a:t>教師符合增核給與條件，最高</a:t>
            </a:r>
            <a:r>
              <a:rPr lang="en-US" altLang="zh-TW" sz="2400" dirty="0">
                <a:solidFill>
                  <a:schemeClr val="tx1"/>
                </a:solidFill>
                <a:latin typeface="標楷體" panose="03000509000000000000" pitchFamily="65" charset="-120"/>
              </a:rPr>
              <a:t>40</a:t>
            </a:r>
            <a:r>
              <a:rPr lang="zh-TW" altLang="en-US" sz="2400" dirty="0">
                <a:solidFill>
                  <a:schemeClr val="tx1"/>
                </a:solidFill>
                <a:latin typeface="標楷體" panose="03000509000000000000" pitchFamily="65" charset="-120"/>
              </a:rPr>
              <a:t>年→</a:t>
            </a:r>
            <a:r>
              <a:rPr lang="en-US" altLang="zh-TW" sz="2400" dirty="0">
                <a:solidFill>
                  <a:schemeClr val="tx1"/>
                </a:solidFill>
                <a:latin typeface="標楷體" panose="03000509000000000000" pitchFamily="65" charset="-120"/>
              </a:rPr>
              <a:t>60</a:t>
            </a:r>
            <a:r>
              <a:rPr lang="zh-TW" altLang="en-US" sz="2400" dirty="0">
                <a:solidFill>
                  <a:schemeClr val="tx1"/>
                </a:solidFill>
                <a:latin typeface="標楷體" panose="03000509000000000000" pitchFamily="65" charset="-120"/>
              </a:rPr>
              <a:t>個</a:t>
            </a:r>
            <a:r>
              <a:rPr lang="en-US" altLang="zh-TW" sz="2400" dirty="0">
                <a:solidFill>
                  <a:schemeClr val="tx1"/>
                </a:solidFill>
                <a:latin typeface="標楷體" panose="03000509000000000000" pitchFamily="65" charset="-120"/>
              </a:rPr>
              <a:t>(</a:t>
            </a:r>
            <a:r>
              <a:rPr lang="zh-TW" altLang="en-US" sz="2400" dirty="0">
                <a:solidFill>
                  <a:schemeClr val="tx1"/>
                </a:solidFill>
                <a:latin typeface="標楷體" panose="03000509000000000000" pitchFamily="65" charset="-120"/>
              </a:rPr>
              <a:t>教</a:t>
            </a:r>
            <a:r>
              <a:rPr lang="en-US" altLang="zh-TW" sz="2400" dirty="0">
                <a:solidFill>
                  <a:schemeClr val="tx1"/>
                </a:solidFill>
                <a:latin typeface="標楷體" panose="03000509000000000000" pitchFamily="65" charset="-120"/>
              </a:rPr>
              <a:t>)</a:t>
            </a:r>
            <a:endParaRPr lang="en-US" altLang="zh-TW" sz="2400" b="1" dirty="0">
              <a:solidFill>
                <a:schemeClr val="tx1"/>
              </a:solidFill>
              <a:latin typeface="標楷體" panose="03000509000000000000" pitchFamily="65" charset="-120"/>
            </a:endParaRPr>
          </a:p>
          <a:p>
            <a:pPr indent="361950">
              <a:lnSpc>
                <a:spcPts val="2880"/>
              </a:lnSpc>
              <a:tabLst>
                <a:tab pos="361950" algn="l"/>
              </a:tabLst>
            </a:pPr>
            <a:r>
              <a:rPr lang="en-US" altLang="zh-TW" sz="2400" dirty="0">
                <a:solidFill>
                  <a:schemeClr val="tx1"/>
                </a:solidFill>
                <a:latin typeface="標楷體" panose="03000509000000000000" pitchFamily="65" charset="-120"/>
              </a:rPr>
              <a:t>3.</a:t>
            </a:r>
            <a:r>
              <a:rPr lang="zh-TW" altLang="en-US" sz="2400" dirty="0">
                <a:solidFill>
                  <a:schemeClr val="tx1"/>
                </a:solidFill>
                <a:latin typeface="標楷體" panose="03000509000000000000" pitchFamily="65" charset="-120"/>
              </a:rPr>
              <a:t>畸零月→未滿</a:t>
            </a:r>
            <a:r>
              <a:rPr lang="en-US" altLang="zh-TW" sz="2400" dirty="0">
                <a:solidFill>
                  <a:schemeClr val="tx1"/>
                </a:solidFill>
                <a:latin typeface="標楷體" panose="03000509000000000000" pitchFamily="65" charset="-120"/>
              </a:rPr>
              <a:t>6</a:t>
            </a:r>
            <a:r>
              <a:rPr lang="zh-TW" altLang="en-US" sz="2400" dirty="0">
                <a:solidFill>
                  <a:schemeClr val="tx1"/>
                </a:solidFill>
                <a:latin typeface="標楷體" panose="03000509000000000000" pitchFamily="65" charset="-120"/>
              </a:rPr>
              <a:t>個月給</a:t>
            </a:r>
            <a:r>
              <a:rPr lang="en-US" altLang="zh-TW" sz="2400" dirty="0">
                <a:solidFill>
                  <a:schemeClr val="tx1"/>
                </a:solidFill>
                <a:latin typeface="標楷體" panose="03000509000000000000" pitchFamily="65" charset="-120"/>
              </a:rPr>
              <a:t>1</a:t>
            </a:r>
            <a:r>
              <a:rPr lang="zh-TW" altLang="en-US" sz="2400" dirty="0">
                <a:solidFill>
                  <a:schemeClr val="tx1"/>
                </a:solidFill>
                <a:latin typeface="標楷體" panose="03000509000000000000" pitchFamily="65" charset="-120"/>
              </a:rPr>
              <a:t>個、滿</a:t>
            </a:r>
            <a:r>
              <a:rPr lang="en-US" altLang="zh-TW" sz="2400" dirty="0">
                <a:solidFill>
                  <a:schemeClr val="tx1"/>
                </a:solidFill>
                <a:latin typeface="標楷體" panose="03000509000000000000" pitchFamily="65" charset="-120"/>
              </a:rPr>
              <a:t>6</a:t>
            </a:r>
            <a:r>
              <a:rPr lang="zh-TW" altLang="en-US" sz="2400" dirty="0">
                <a:solidFill>
                  <a:schemeClr val="tx1"/>
                </a:solidFill>
                <a:latin typeface="標楷體" panose="03000509000000000000" pitchFamily="65" charset="-120"/>
              </a:rPr>
              <a:t>個月給</a:t>
            </a:r>
            <a:r>
              <a:rPr lang="en-US" altLang="zh-TW" sz="2400" dirty="0">
                <a:solidFill>
                  <a:schemeClr val="tx1"/>
                </a:solidFill>
                <a:latin typeface="標楷體" panose="03000509000000000000" pitchFamily="65" charset="-120"/>
              </a:rPr>
              <a:t>1.5</a:t>
            </a:r>
            <a:r>
              <a:rPr lang="zh-TW" altLang="en-US" sz="2400" dirty="0">
                <a:solidFill>
                  <a:schemeClr val="tx1"/>
                </a:solidFill>
                <a:latin typeface="標楷體" panose="03000509000000000000" pitchFamily="65" charset="-120"/>
              </a:rPr>
              <a:t>個</a:t>
            </a:r>
            <a:endParaRPr lang="ko-KR" altLang="en-US" sz="2400" b="1" dirty="0">
              <a:solidFill>
                <a:schemeClr val="tx1"/>
              </a:solidFill>
              <a:latin typeface="標楷體" panose="03000509000000000000" pitchFamily="65" charset="-120"/>
            </a:endParaRPr>
          </a:p>
        </p:txBody>
      </p:sp>
      <p:sp>
        <p:nvSpPr>
          <p:cNvPr id="6" name="平行四邊形 5"/>
          <p:cNvSpPr/>
          <p:nvPr/>
        </p:nvSpPr>
        <p:spPr>
          <a:xfrm>
            <a:off x="709553" y="1480405"/>
            <a:ext cx="2016224" cy="508456"/>
          </a:xfrm>
          <a:prstGeom prst="parallelogram">
            <a:avLst/>
          </a:prstGeom>
          <a:solidFill>
            <a:srgbClr val="FFFF00"/>
          </a:solidFill>
        </p:spPr>
        <p:txBody>
          <a:bodyPr wrap="square" rtlCol="0" anchor="ctr">
            <a:spAutoFit/>
          </a:bodyPr>
          <a:lstStyle/>
          <a:p>
            <a:pPr algn="ctr">
              <a:buNone/>
            </a:pPr>
            <a:r>
              <a:rPr lang="en-US" altLang="zh-TW" sz="2000" dirty="0">
                <a:solidFill>
                  <a:schemeClr val="tx1"/>
                </a:solidFill>
                <a:latin typeface="標楷體" panose="03000509000000000000" pitchFamily="65" charset="-120"/>
              </a:rPr>
              <a:t>107.6.30</a:t>
            </a:r>
            <a:r>
              <a:rPr lang="zh-TW" altLang="en-US" sz="2000" dirty="0">
                <a:solidFill>
                  <a:schemeClr val="tx1"/>
                </a:solidFill>
                <a:latin typeface="標楷體" panose="03000509000000000000" pitchFamily="65" charset="-120"/>
              </a:rPr>
              <a:t>前</a:t>
            </a:r>
          </a:p>
        </p:txBody>
      </p:sp>
      <p:sp>
        <p:nvSpPr>
          <p:cNvPr id="8" name="AutoShape 3"/>
          <p:cNvSpPr>
            <a:spLocks noChangeArrowheads="1"/>
          </p:cNvSpPr>
          <p:nvPr/>
        </p:nvSpPr>
        <p:spPr bwMode="auto">
          <a:xfrm>
            <a:off x="428596" y="4437112"/>
            <a:ext cx="8286808" cy="2304256"/>
          </a:xfrm>
          <a:prstGeom prst="roundRect">
            <a:avLst>
              <a:gd name="adj" fmla="val 9106"/>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342900" indent="-342900">
              <a:lnSpc>
                <a:spcPts val="290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公式：</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u="sng" dirty="0">
                <a:solidFill>
                  <a:schemeClr val="tx1"/>
                </a:solidFill>
                <a:latin typeface="標楷體" panose="03000509000000000000" pitchFamily="65" charset="-120"/>
                <a:ea typeface="標楷體" panose="03000509000000000000" pitchFamily="65" charset="-120"/>
              </a:rPr>
              <a:t>平均薪</a:t>
            </a:r>
            <a:r>
              <a:rPr lang="en-US" altLang="zh-TW" sz="2400" u="sng" dirty="0">
                <a:solidFill>
                  <a:schemeClr val="tx1"/>
                </a:solidFill>
                <a:latin typeface="標楷體" panose="03000509000000000000" pitchFamily="65" charset="-120"/>
                <a:ea typeface="標楷體" panose="03000509000000000000" pitchFamily="65" charset="-120"/>
              </a:rPr>
              <a:t>(</a:t>
            </a:r>
            <a:r>
              <a:rPr lang="zh-TW" altLang="en-US" sz="2400" u="sng" dirty="0">
                <a:solidFill>
                  <a:schemeClr val="tx1"/>
                </a:solidFill>
                <a:latin typeface="標楷體" panose="03000509000000000000" pitchFamily="65" charset="-120"/>
                <a:ea typeface="標楷體" panose="03000509000000000000" pitchFamily="65" charset="-120"/>
              </a:rPr>
              <a:t>俸</a:t>
            </a:r>
            <a:r>
              <a:rPr lang="en-US" altLang="zh-TW" sz="2400" u="sng" dirty="0">
                <a:solidFill>
                  <a:schemeClr val="tx1"/>
                </a:solidFill>
                <a:latin typeface="標楷體" panose="03000509000000000000" pitchFamily="65" charset="-120"/>
                <a:ea typeface="標楷體" panose="03000509000000000000" pitchFamily="65" charset="-120"/>
              </a:rPr>
              <a:t>)</a:t>
            </a:r>
            <a:r>
              <a:rPr lang="zh-TW" altLang="en-US" sz="2400" u="sng" dirty="0">
                <a:solidFill>
                  <a:schemeClr val="tx1"/>
                </a:solidFill>
                <a:latin typeface="標楷體" panose="03000509000000000000" pitchFamily="65" charset="-120"/>
                <a:ea typeface="標楷體" panose="03000509000000000000" pitchFamily="65" charset="-120"/>
              </a:rPr>
              <a:t>額</a:t>
            </a:r>
            <a:r>
              <a:rPr lang="en-US" altLang="zh-TW" sz="2400" u="sng" dirty="0">
                <a:solidFill>
                  <a:schemeClr val="tx1"/>
                </a:solidFill>
                <a:latin typeface="標楷體" panose="03000509000000000000" pitchFamily="65" charset="-120"/>
                <a:ea typeface="標楷體" panose="03000509000000000000" pitchFamily="65" charset="-120"/>
              </a:rPr>
              <a:t>×2</a:t>
            </a:r>
            <a:r>
              <a:rPr lang="en-US" altLang="zh-TW" sz="2400" dirty="0">
                <a:solidFill>
                  <a:schemeClr val="tx1"/>
                </a:solidFill>
                <a:latin typeface="標楷體" panose="03000509000000000000" pitchFamily="65" charset="-120"/>
                <a:ea typeface="標楷體" panose="03000509000000000000" pitchFamily="65" charset="-120"/>
              </a:rPr>
              <a:t>] ×</a:t>
            </a:r>
            <a:r>
              <a:rPr lang="zh-TW" altLang="en-US" sz="2400" dirty="0">
                <a:solidFill>
                  <a:schemeClr val="tx1"/>
                </a:solidFill>
                <a:latin typeface="標楷體" panose="03000509000000000000" pitchFamily="65" charset="-120"/>
                <a:ea typeface="標楷體" panose="03000509000000000000" pitchFamily="65" charset="-120"/>
              </a:rPr>
              <a:t>基數</a:t>
            </a:r>
            <a:endParaRPr lang="en-US" altLang="zh-TW" sz="2400" dirty="0">
              <a:solidFill>
                <a:schemeClr val="tx1"/>
              </a:solidFill>
              <a:latin typeface="標楷體" panose="03000509000000000000" pitchFamily="65" charset="-120"/>
              <a:ea typeface="標楷體" panose="03000509000000000000" pitchFamily="65" charset="-120"/>
            </a:endParaRPr>
          </a:p>
          <a:p>
            <a:pPr marL="342900" indent="-342900">
              <a:lnSpc>
                <a:spcPts val="290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平均薪</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俸</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額：採</a:t>
            </a:r>
            <a:r>
              <a:rPr lang="en-US" altLang="zh-TW" sz="2400" dirty="0">
                <a:solidFill>
                  <a:schemeClr val="tx1"/>
                </a:solidFill>
                <a:latin typeface="標楷體" panose="03000509000000000000" pitchFamily="65" charset="-120"/>
                <a:ea typeface="標楷體" panose="03000509000000000000" pitchFamily="65" charset="-120"/>
              </a:rPr>
              <a:t>15</a:t>
            </a:r>
            <a:r>
              <a:rPr lang="zh-TW" altLang="en-US" sz="2400" dirty="0">
                <a:solidFill>
                  <a:schemeClr val="tx1"/>
                </a:solidFill>
                <a:latin typeface="標楷體" panose="03000509000000000000" pitchFamily="65" charset="-120"/>
                <a:ea typeface="標楷體" panose="03000509000000000000" pitchFamily="65" charset="-120"/>
              </a:rPr>
              <a:t>年平均薪</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俸</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額</a:t>
            </a:r>
            <a:endParaRPr lang="en-US" altLang="zh-TW" sz="2400" dirty="0">
              <a:solidFill>
                <a:schemeClr val="tx1"/>
              </a:solidFill>
              <a:latin typeface="標楷體" panose="03000509000000000000" pitchFamily="65" charset="-120"/>
              <a:ea typeface="標楷體" panose="03000509000000000000" pitchFamily="65" charset="-120"/>
            </a:endParaRPr>
          </a:p>
          <a:p>
            <a:pPr>
              <a:lnSpc>
                <a:spcPts val="2900"/>
              </a:lnSpc>
              <a:buSzPct val="90000"/>
            </a:pPr>
            <a:r>
              <a:rPr lang="zh-TW" altLang="en-US" sz="2400" dirty="0">
                <a:solidFill>
                  <a:schemeClr val="tx1"/>
                </a:solidFill>
                <a:latin typeface="標楷體" panose="03000509000000000000" pitchFamily="65" charset="-120"/>
                <a:ea typeface="標楷體" panose="03000509000000000000" pitchFamily="65" charset="-120"/>
              </a:rPr>
              <a:t> </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過渡期</a:t>
            </a:r>
            <a:r>
              <a:rPr lang="en-US" altLang="zh-TW" sz="2400" dirty="0">
                <a:solidFill>
                  <a:schemeClr val="tx1"/>
                </a:solidFill>
                <a:latin typeface="標楷體" panose="03000509000000000000" pitchFamily="65" charset="-120"/>
                <a:ea typeface="標楷體" panose="03000509000000000000" pitchFamily="65" charset="-120"/>
              </a:rPr>
              <a:t>107</a:t>
            </a:r>
            <a:r>
              <a:rPr lang="zh-TW" altLang="en-US" sz="2400" dirty="0">
                <a:solidFill>
                  <a:schemeClr val="tx1"/>
                </a:solidFill>
                <a:latin typeface="標楷體" panose="03000509000000000000" pitchFamily="65" charset="-120"/>
                <a:ea typeface="標楷體" panose="03000509000000000000" pitchFamily="65" charset="-120"/>
              </a:rPr>
              <a:t>年至</a:t>
            </a:r>
            <a:r>
              <a:rPr lang="en-US" altLang="zh-TW" sz="2400" dirty="0">
                <a:solidFill>
                  <a:schemeClr val="tx1"/>
                </a:solidFill>
                <a:latin typeface="標楷體" panose="03000509000000000000" pitchFamily="65" charset="-120"/>
                <a:ea typeface="標楷體" panose="03000509000000000000" pitchFamily="65" charset="-120"/>
              </a:rPr>
              <a:t>118</a:t>
            </a:r>
            <a:r>
              <a:rPr lang="zh-TW" altLang="en-US" sz="2400" dirty="0">
                <a:solidFill>
                  <a:schemeClr val="tx1"/>
                </a:solidFill>
                <a:latin typeface="標楷體" panose="03000509000000000000" pitchFamily="65" charset="-120"/>
                <a:ea typeface="標楷體" panose="03000509000000000000" pitchFamily="65" charset="-120"/>
              </a:rPr>
              <a:t>年，從</a:t>
            </a:r>
            <a:r>
              <a:rPr lang="en-US" altLang="zh-TW" sz="2400" dirty="0">
                <a:solidFill>
                  <a:schemeClr val="tx1"/>
                </a:solidFill>
                <a:latin typeface="標楷體" panose="03000509000000000000" pitchFamily="65" charset="-120"/>
                <a:ea typeface="標楷體" panose="03000509000000000000" pitchFamily="65" charset="-120"/>
              </a:rPr>
              <a:t>5</a:t>
            </a:r>
            <a:r>
              <a:rPr lang="zh-TW" altLang="en-US" sz="2400" dirty="0">
                <a:solidFill>
                  <a:schemeClr val="tx1"/>
                </a:solidFill>
                <a:latin typeface="標楷體" panose="03000509000000000000" pitchFamily="65" charset="-120"/>
                <a:ea typeface="標楷體" panose="03000509000000000000" pitchFamily="65" charset="-120"/>
              </a:rPr>
              <a:t>年平均薪額逐年調高至</a:t>
            </a:r>
            <a:r>
              <a:rPr lang="en-US" altLang="zh-TW" sz="2400" dirty="0">
                <a:solidFill>
                  <a:schemeClr val="tx1"/>
                </a:solidFill>
                <a:latin typeface="標楷體" panose="03000509000000000000" pitchFamily="65" charset="-120"/>
                <a:ea typeface="標楷體" panose="03000509000000000000" pitchFamily="65" charset="-120"/>
              </a:rPr>
              <a:t>15</a:t>
            </a:r>
            <a:r>
              <a:rPr lang="zh-TW" altLang="en-US" sz="2400" dirty="0">
                <a:solidFill>
                  <a:schemeClr val="tx1"/>
                </a:solidFill>
                <a:latin typeface="標楷體" panose="03000509000000000000" pitchFamily="65" charset="-120"/>
                <a:ea typeface="標楷體" panose="03000509000000000000" pitchFamily="65" charset="-120"/>
              </a:rPr>
              <a:t>年</a:t>
            </a:r>
            <a:r>
              <a:rPr lang="en-US" altLang="zh-TW" sz="2400" dirty="0">
                <a:solidFill>
                  <a:schemeClr val="tx1"/>
                </a:solidFill>
                <a:latin typeface="標楷體" panose="03000509000000000000" pitchFamily="65" charset="-120"/>
                <a:ea typeface="標楷體" panose="03000509000000000000" pitchFamily="65" charset="-120"/>
              </a:rPr>
              <a:t>)</a:t>
            </a:r>
          </a:p>
          <a:p>
            <a:pPr marL="342900" indent="-342900">
              <a:lnSpc>
                <a:spcPts val="290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最高</a:t>
            </a:r>
            <a:r>
              <a:rPr lang="en-US" altLang="zh-TW" sz="2400" dirty="0">
                <a:solidFill>
                  <a:schemeClr val="tx1"/>
                </a:solidFill>
                <a:latin typeface="標楷體" panose="03000509000000000000" pitchFamily="65" charset="-120"/>
                <a:ea typeface="標楷體" panose="03000509000000000000" pitchFamily="65" charset="-120"/>
              </a:rPr>
              <a:t>42</a:t>
            </a:r>
            <a:r>
              <a:rPr lang="zh-TW" altLang="en-US" sz="2400" dirty="0">
                <a:solidFill>
                  <a:schemeClr val="tx1"/>
                </a:solidFill>
                <a:latin typeface="標楷體" panose="03000509000000000000" pitchFamily="65" charset="-120"/>
                <a:ea typeface="標楷體" panose="03000509000000000000" pitchFamily="65" charset="-120"/>
              </a:rPr>
              <a:t>年→</a:t>
            </a:r>
            <a:r>
              <a:rPr lang="en-US" altLang="zh-TW" sz="2400" dirty="0">
                <a:solidFill>
                  <a:schemeClr val="tx1"/>
                </a:solidFill>
                <a:latin typeface="標楷體" panose="03000509000000000000" pitchFamily="65" charset="-120"/>
                <a:ea typeface="標楷體" panose="03000509000000000000" pitchFamily="65" charset="-120"/>
              </a:rPr>
              <a:t>60</a:t>
            </a:r>
            <a:r>
              <a:rPr lang="zh-TW" altLang="en-US" sz="2400" dirty="0">
                <a:solidFill>
                  <a:schemeClr val="tx1"/>
                </a:solidFill>
                <a:latin typeface="標楷體" panose="03000509000000000000" pitchFamily="65" charset="-120"/>
                <a:ea typeface="標楷體" panose="03000509000000000000" pitchFamily="65" charset="-120"/>
              </a:rPr>
              <a:t>個</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第</a:t>
            </a:r>
            <a:r>
              <a:rPr lang="en-US" altLang="zh-TW" sz="2400" dirty="0">
                <a:solidFill>
                  <a:schemeClr val="tx1"/>
                </a:solidFill>
                <a:latin typeface="標楷體" panose="03000509000000000000" pitchFamily="65" charset="-120"/>
                <a:ea typeface="標楷體" panose="03000509000000000000" pitchFamily="65" charset="-120"/>
              </a:rPr>
              <a:t>36-42</a:t>
            </a:r>
            <a:r>
              <a:rPr lang="zh-TW" altLang="en-US" sz="2400" dirty="0">
                <a:solidFill>
                  <a:schemeClr val="tx1"/>
                </a:solidFill>
                <a:latin typeface="標楷體" panose="03000509000000000000" pitchFamily="65" charset="-120"/>
                <a:ea typeface="標楷體" panose="03000509000000000000" pitchFamily="65" charset="-120"/>
              </a:rPr>
              <a:t>年</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每年</a:t>
            </a:r>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個</a:t>
            </a:r>
            <a:r>
              <a:rPr lang="en-US" altLang="zh-TW" sz="2400" dirty="0">
                <a:solidFill>
                  <a:schemeClr val="tx1"/>
                </a:solidFill>
                <a:latin typeface="標楷體" panose="03000509000000000000" pitchFamily="65" charset="-120"/>
                <a:ea typeface="標楷體" panose="03000509000000000000" pitchFamily="65" charset="-120"/>
              </a:rPr>
              <a:t>)</a:t>
            </a:r>
            <a:endParaRPr lang="en-US" altLang="zh-TW" sz="2400" b="1" dirty="0">
              <a:solidFill>
                <a:schemeClr val="tx1"/>
              </a:solidFill>
              <a:latin typeface="標楷體" panose="03000509000000000000" pitchFamily="65" charset="-120"/>
              <a:ea typeface="標楷體" panose="03000509000000000000" pitchFamily="65" charset="-120"/>
            </a:endParaRPr>
          </a:p>
          <a:p>
            <a:pPr marL="342900" indent="-342900">
              <a:lnSpc>
                <a:spcPts val="290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退休年資未滿</a:t>
            </a:r>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年之畸零月數，</a:t>
            </a:r>
            <a:r>
              <a:rPr lang="zh-TW" altLang="en-US" sz="2400" dirty="0">
                <a:latin typeface="標楷體" panose="03000509000000000000" pitchFamily="65" charset="-120"/>
                <a:ea typeface="標楷體" panose="03000509000000000000" pitchFamily="65" charset="-120"/>
              </a:rPr>
              <a:t>按畸零月數比率計給；</a:t>
            </a:r>
            <a:endParaRPr lang="en-US" altLang="zh-TW" sz="2400" dirty="0">
              <a:latin typeface="標楷體" panose="03000509000000000000" pitchFamily="65" charset="-120"/>
              <a:ea typeface="標楷體" panose="03000509000000000000" pitchFamily="65" charset="-120"/>
            </a:endParaRPr>
          </a:p>
          <a:p>
            <a:pPr>
              <a:lnSpc>
                <a:spcPts val="2900"/>
              </a:lnSpc>
              <a:buSzPct val="90000"/>
            </a:pP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未滿</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個月者，以</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個月計</a:t>
            </a:r>
            <a:endParaRPr lang="en-US" altLang="zh-TW" sz="2400" dirty="0">
              <a:latin typeface="標楷體" panose="03000509000000000000" pitchFamily="65" charset="-120"/>
              <a:ea typeface="標楷體" panose="03000509000000000000" pitchFamily="65" charset="-120"/>
            </a:endParaRPr>
          </a:p>
        </p:txBody>
      </p:sp>
      <p:sp>
        <p:nvSpPr>
          <p:cNvPr id="10" name="平行四邊形 9"/>
          <p:cNvSpPr/>
          <p:nvPr/>
        </p:nvSpPr>
        <p:spPr>
          <a:xfrm>
            <a:off x="755576" y="4010651"/>
            <a:ext cx="1948776" cy="512326"/>
          </a:xfrm>
          <a:prstGeom prst="parallelogram">
            <a:avLst/>
          </a:prstGeom>
          <a:solidFill>
            <a:srgbClr val="88F070"/>
          </a:solidFill>
        </p:spPr>
        <p:txBody>
          <a:bodyPr wrap="square" rtlCol="0" anchor="ctr">
            <a:spAutoFit/>
          </a:bodyPr>
          <a:lstStyle/>
          <a:p>
            <a:pPr algn="ctr">
              <a:buNone/>
            </a:pPr>
            <a:r>
              <a:rPr lang="en-US" altLang="zh-TW" sz="2000" dirty="0">
                <a:solidFill>
                  <a:schemeClr val="tx1"/>
                </a:solidFill>
                <a:latin typeface="標楷體" panose="03000509000000000000" pitchFamily="65" charset="-120"/>
              </a:rPr>
              <a:t>107.7.1</a:t>
            </a:r>
            <a:r>
              <a:rPr lang="zh-TW" altLang="en-US" sz="2000" dirty="0">
                <a:solidFill>
                  <a:schemeClr val="tx1"/>
                </a:solidFill>
                <a:latin typeface="標楷體" panose="03000509000000000000" pitchFamily="65" charset="-120"/>
              </a:rPr>
              <a:t>後</a:t>
            </a:r>
          </a:p>
        </p:txBody>
      </p:sp>
      <p:pic>
        <p:nvPicPr>
          <p:cNvPr id="7" name="圖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217156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55512" y="611411"/>
            <a:ext cx="8143932" cy="867524"/>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spcBef>
                <a:spcPct val="50000"/>
              </a:spcBef>
            </a:pPr>
            <a:r>
              <a:rPr lang="zh-TW" altLang="en-US" sz="4400" dirty="0">
                <a:solidFill>
                  <a:schemeClr val="tx1"/>
                </a:solidFill>
                <a:latin typeface="標楷體" panose="03000509000000000000" pitchFamily="65" charset="-120"/>
                <a:ea typeface="標楷體" panose="03000509000000000000" pitchFamily="65" charset="-120"/>
              </a:rPr>
              <a:t>月退休金計算方式（舊制）</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#15</a:t>
            </a:r>
            <a:r>
              <a:rPr lang="zh-TW" altLang="en-US" sz="2000" dirty="0">
                <a:solidFill>
                  <a:srgbClr val="FF0000"/>
                </a:solidFill>
                <a:latin typeface="標楷體" panose="03000509000000000000" pitchFamily="65" charset="-120"/>
                <a:ea typeface="標楷體" panose="03000509000000000000" pitchFamily="65" charset="-120"/>
              </a:rPr>
              <a:t>、</a:t>
            </a:r>
            <a:r>
              <a:rPr lang="en-US" altLang="zh-TW" sz="2000" dirty="0">
                <a:solidFill>
                  <a:srgbClr val="FF0000"/>
                </a:solidFill>
                <a:latin typeface="標楷體" panose="03000509000000000000" pitchFamily="65" charset="-120"/>
                <a:ea typeface="標楷體" panose="03000509000000000000" pitchFamily="65" charset="-120"/>
              </a:rPr>
              <a:t>29</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3"/>
          <p:cNvSpPr>
            <a:spLocks noChangeArrowheads="1"/>
          </p:cNvSpPr>
          <p:nvPr/>
        </p:nvSpPr>
        <p:spPr bwMode="auto">
          <a:xfrm>
            <a:off x="755576" y="1883028"/>
            <a:ext cx="7743804" cy="2076262"/>
          </a:xfrm>
          <a:prstGeom prst="roundRect">
            <a:avLst>
              <a:gd name="adj" fmla="val 9106"/>
            </a:avLst>
          </a:prstGeom>
          <a:gradFill rotWithShape="1">
            <a:gsLst>
              <a:gs pos="0">
                <a:srgbClr val="6DB6FF">
                  <a:gamma/>
                  <a:tint val="19216"/>
                  <a:invGamma/>
                </a:srgbClr>
              </a:gs>
              <a:gs pos="100000">
                <a:srgbClr val="6DB6FF"/>
              </a:gs>
            </a:gsLst>
            <a:lin ang="2700000" scaled="1"/>
          </a:gradFill>
          <a:ln w="9525">
            <a:solidFill>
              <a:srgbClr val="C00000"/>
            </a:solidFill>
            <a:round/>
            <a:headEnd/>
            <a:tailEnd/>
          </a:ln>
          <a:effectLst/>
        </p:spPr>
        <p:txBody>
          <a:bodyPr wrap="none" anchor="ctr"/>
          <a:lstStyle/>
          <a:p>
            <a:pPr marL="177800" indent="-177800" algn="ctr">
              <a:lnSpc>
                <a:spcPts val="4200"/>
              </a:lnSpc>
              <a:buSzPct val="90000"/>
            </a:pPr>
            <a:endParaRPr lang="en-US" altLang="zh-TW" sz="2800" dirty="0">
              <a:solidFill>
                <a:srgbClr val="FF0000"/>
              </a:solidFill>
              <a:latin typeface="標楷體" panose="03000509000000000000" pitchFamily="65" charset="-120"/>
            </a:endParaRPr>
          </a:p>
          <a:p>
            <a:pPr marL="342900" indent="-342900">
              <a:lnSpc>
                <a:spcPts val="4200"/>
              </a:lnSpc>
              <a:buSzPct val="90000"/>
              <a:buFont typeface="Arial" panose="020B0604020202020204" pitchFamily="34" charset="0"/>
              <a:buChar char="•"/>
            </a:pPr>
            <a:r>
              <a:rPr lang="zh-TW" altLang="en-US" sz="2400" dirty="0">
                <a:solidFill>
                  <a:schemeClr val="tx1"/>
                </a:solidFill>
                <a:latin typeface="標楷體" panose="03000509000000000000" pitchFamily="65" charset="-120"/>
              </a:rPr>
              <a:t>公式：</a:t>
            </a:r>
            <a:r>
              <a:rPr lang="en-US" altLang="zh-TW" sz="2400" dirty="0">
                <a:solidFill>
                  <a:schemeClr val="tx1"/>
                </a:solidFill>
                <a:latin typeface="標楷體" panose="03000509000000000000" pitchFamily="65" charset="-120"/>
              </a:rPr>
              <a:t> [</a:t>
            </a:r>
            <a:r>
              <a:rPr lang="zh-TW" altLang="en-US" sz="2400" u="sng" dirty="0">
                <a:solidFill>
                  <a:schemeClr val="tx1"/>
                </a:solidFill>
                <a:latin typeface="標楷體" panose="03000509000000000000" pitchFamily="65" charset="-120"/>
              </a:rPr>
              <a:t>本（年功）俸（薪）</a:t>
            </a:r>
            <a:r>
              <a:rPr lang="en-US" altLang="zh-TW" sz="2400" u="sng" dirty="0">
                <a:solidFill>
                  <a:schemeClr val="tx1"/>
                </a:solidFill>
                <a:latin typeface="標楷體" panose="03000509000000000000" pitchFamily="65" charset="-120"/>
              </a:rPr>
              <a:t>×</a:t>
            </a:r>
            <a:r>
              <a:rPr lang="zh-TW" altLang="en-US" sz="2400" u="sng" dirty="0">
                <a:solidFill>
                  <a:schemeClr val="tx1"/>
                </a:solidFill>
                <a:latin typeface="標楷體" panose="03000509000000000000" pitchFamily="65" charset="-120"/>
              </a:rPr>
              <a:t>百分比</a:t>
            </a:r>
            <a:r>
              <a:rPr lang="en-US" altLang="zh-TW" sz="2400" dirty="0">
                <a:solidFill>
                  <a:schemeClr val="tx1"/>
                </a:solidFill>
                <a:latin typeface="標楷體" panose="03000509000000000000" pitchFamily="65" charset="-120"/>
              </a:rPr>
              <a:t>] </a:t>
            </a:r>
            <a:r>
              <a:rPr lang="en-US" altLang="en-US" sz="2400" dirty="0">
                <a:solidFill>
                  <a:schemeClr val="tx1"/>
                </a:solidFill>
                <a:latin typeface="標楷體" panose="03000509000000000000" pitchFamily="65" charset="-120"/>
              </a:rPr>
              <a:t>＋</a:t>
            </a:r>
            <a:r>
              <a:rPr lang="en-US" altLang="zh-TW" sz="2400" dirty="0">
                <a:solidFill>
                  <a:schemeClr val="tx1"/>
                </a:solidFill>
                <a:latin typeface="標楷體" panose="03000509000000000000" pitchFamily="65" charset="-120"/>
              </a:rPr>
              <a:t>930</a:t>
            </a:r>
            <a:r>
              <a:rPr lang="zh-TW" altLang="en-US" sz="2400" dirty="0">
                <a:solidFill>
                  <a:schemeClr val="tx1"/>
                </a:solidFill>
                <a:latin typeface="標楷體" panose="03000509000000000000" pitchFamily="65" charset="-120"/>
              </a:rPr>
              <a:t> </a:t>
            </a:r>
            <a:endParaRPr lang="en-US" altLang="zh-TW" sz="2400" dirty="0">
              <a:solidFill>
                <a:schemeClr val="tx1"/>
              </a:solidFill>
              <a:latin typeface="標楷體" panose="03000509000000000000" pitchFamily="65" charset="-120"/>
            </a:endParaRPr>
          </a:p>
          <a:p>
            <a:pPr marL="342900" indent="-342900">
              <a:lnSpc>
                <a:spcPts val="4200"/>
              </a:lnSpc>
              <a:buSzPct val="90000"/>
              <a:buFont typeface="Arial" panose="020B0604020202020204" pitchFamily="34" charset="0"/>
              <a:buChar char="•"/>
            </a:pPr>
            <a:r>
              <a:rPr lang="zh-TW" altLang="en-US" sz="2400" dirty="0">
                <a:solidFill>
                  <a:schemeClr val="tx1"/>
                </a:solidFill>
                <a:latin typeface="標楷體" panose="03000509000000000000" pitchFamily="65" charset="-120"/>
              </a:rPr>
              <a:t>百分比： </a:t>
            </a:r>
            <a:endParaRPr lang="en-US" altLang="zh-TW" sz="2400" dirty="0">
              <a:solidFill>
                <a:schemeClr val="tx1"/>
              </a:solidFill>
              <a:latin typeface="標楷體" panose="03000509000000000000" pitchFamily="65" charset="-120"/>
            </a:endParaRPr>
          </a:p>
          <a:p>
            <a:pPr indent="361950"/>
            <a:r>
              <a:rPr lang="en-US" altLang="zh-TW" sz="2400" dirty="0">
                <a:solidFill>
                  <a:schemeClr val="tx1"/>
                </a:solidFill>
                <a:latin typeface="標楷體" panose="03000509000000000000" pitchFamily="65" charset="-120"/>
              </a:rPr>
              <a:t>1.</a:t>
            </a:r>
            <a:r>
              <a:rPr lang="zh-TW" altLang="en-US" sz="2400" dirty="0">
                <a:solidFill>
                  <a:schemeClr val="tx1"/>
                </a:solidFill>
                <a:latin typeface="標楷體" panose="03000509000000000000" pitchFamily="65" charset="-120"/>
              </a:rPr>
              <a:t>前</a:t>
            </a:r>
            <a:r>
              <a:rPr lang="en-US" altLang="zh-TW" sz="2400" dirty="0">
                <a:solidFill>
                  <a:schemeClr val="tx1"/>
                </a:solidFill>
                <a:latin typeface="標楷體" panose="03000509000000000000" pitchFamily="65" charset="-120"/>
              </a:rPr>
              <a:t>15</a:t>
            </a:r>
            <a:r>
              <a:rPr lang="zh-TW" altLang="en-US" sz="2400" dirty="0">
                <a:solidFill>
                  <a:schemeClr val="tx1"/>
                </a:solidFill>
                <a:latin typeface="標楷體" panose="03000509000000000000" pitchFamily="65" charset="-120"/>
              </a:rPr>
              <a:t>年每年給</a:t>
            </a:r>
            <a:r>
              <a:rPr lang="en-US" altLang="zh-TW" sz="2400" dirty="0">
                <a:solidFill>
                  <a:schemeClr val="tx1"/>
                </a:solidFill>
                <a:latin typeface="標楷體" panose="03000509000000000000" pitchFamily="65" charset="-120"/>
              </a:rPr>
              <a:t>5%</a:t>
            </a:r>
            <a:r>
              <a:rPr lang="zh-TW" altLang="en-US" sz="2400" dirty="0">
                <a:solidFill>
                  <a:schemeClr val="tx1"/>
                </a:solidFill>
                <a:latin typeface="標楷體" panose="03000509000000000000" pitchFamily="65" charset="-120"/>
              </a:rPr>
              <a:t>；第</a:t>
            </a:r>
            <a:r>
              <a:rPr lang="en-US" altLang="zh-TW" sz="2400" dirty="0">
                <a:solidFill>
                  <a:schemeClr val="tx1"/>
                </a:solidFill>
                <a:latin typeface="標楷體" panose="03000509000000000000" pitchFamily="65" charset="-120"/>
              </a:rPr>
              <a:t>16</a:t>
            </a:r>
            <a:r>
              <a:rPr lang="zh-TW" altLang="en-US" sz="2400" dirty="0">
                <a:solidFill>
                  <a:schemeClr val="tx1"/>
                </a:solidFill>
                <a:latin typeface="標楷體" panose="03000509000000000000" pitchFamily="65" charset="-120"/>
              </a:rPr>
              <a:t>年起每增</a:t>
            </a:r>
            <a:r>
              <a:rPr lang="en-US" altLang="zh-TW" sz="2400" dirty="0">
                <a:solidFill>
                  <a:schemeClr val="tx1"/>
                </a:solidFill>
                <a:latin typeface="標楷體" panose="03000509000000000000" pitchFamily="65" charset="-120"/>
              </a:rPr>
              <a:t>1</a:t>
            </a:r>
            <a:r>
              <a:rPr lang="zh-TW" altLang="en-US" sz="2400" dirty="0">
                <a:solidFill>
                  <a:schemeClr val="tx1"/>
                </a:solidFill>
                <a:latin typeface="標楷體" panose="03000509000000000000" pitchFamily="65" charset="-120"/>
              </a:rPr>
              <a:t>年→加</a:t>
            </a:r>
            <a:r>
              <a:rPr lang="en-US" altLang="zh-TW" sz="2400" dirty="0">
                <a:solidFill>
                  <a:schemeClr val="tx1"/>
                </a:solidFill>
                <a:latin typeface="標楷體" panose="03000509000000000000" pitchFamily="65" charset="-120"/>
              </a:rPr>
              <a:t>1%</a:t>
            </a:r>
          </a:p>
          <a:p>
            <a:pPr indent="361950"/>
            <a:r>
              <a:rPr lang="en-US" altLang="zh-TW" sz="2400" dirty="0">
                <a:solidFill>
                  <a:schemeClr val="tx1"/>
                </a:solidFill>
                <a:latin typeface="標楷體" panose="03000509000000000000" pitchFamily="65" charset="-120"/>
              </a:rPr>
              <a:t>2.</a:t>
            </a:r>
            <a:r>
              <a:rPr lang="zh-TW" altLang="en-US" sz="2400" dirty="0">
                <a:solidFill>
                  <a:schemeClr val="tx1"/>
                </a:solidFill>
                <a:latin typeface="標楷體" panose="03000509000000000000" pitchFamily="65" charset="-120"/>
              </a:rPr>
              <a:t>最高</a:t>
            </a:r>
            <a:r>
              <a:rPr lang="en-US" altLang="zh-TW" sz="2400" dirty="0">
                <a:solidFill>
                  <a:schemeClr val="tx1"/>
                </a:solidFill>
                <a:latin typeface="標楷體" panose="03000509000000000000" pitchFamily="65" charset="-120"/>
              </a:rPr>
              <a:t>30</a:t>
            </a:r>
            <a:r>
              <a:rPr lang="zh-TW" altLang="en-US" sz="2400" dirty="0">
                <a:solidFill>
                  <a:schemeClr val="tx1"/>
                </a:solidFill>
                <a:latin typeface="標楷體" panose="03000509000000000000" pitchFamily="65" charset="-120"/>
              </a:rPr>
              <a:t>年→</a:t>
            </a:r>
            <a:r>
              <a:rPr lang="en-US" altLang="zh-TW" sz="2400" dirty="0">
                <a:solidFill>
                  <a:schemeClr val="tx1"/>
                </a:solidFill>
                <a:latin typeface="標楷體" panose="03000509000000000000" pitchFamily="65" charset="-120"/>
              </a:rPr>
              <a:t>90%</a:t>
            </a:r>
            <a:endParaRPr lang="ko-KR" altLang="en-US" sz="2400" b="1" dirty="0">
              <a:solidFill>
                <a:schemeClr val="tx1"/>
              </a:solidFill>
              <a:latin typeface="標楷體" panose="03000509000000000000" pitchFamily="65" charset="-120"/>
            </a:endParaRPr>
          </a:p>
          <a:p>
            <a:endParaRPr lang="ko-KR" altLang="en-US" sz="2800" dirty="0">
              <a:solidFill>
                <a:srgbClr val="FFFF00"/>
              </a:solidFill>
              <a:latin typeface="標楷體" panose="03000509000000000000" pitchFamily="65" charset="-120"/>
            </a:endParaRPr>
          </a:p>
        </p:txBody>
      </p:sp>
      <p:sp>
        <p:nvSpPr>
          <p:cNvPr id="6" name="平行四邊形 5"/>
          <p:cNvSpPr/>
          <p:nvPr/>
        </p:nvSpPr>
        <p:spPr>
          <a:xfrm>
            <a:off x="789300" y="1628800"/>
            <a:ext cx="2016224" cy="508456"/>
          </a:xfrm>
          <a:prstGeom prst="parallelogram">
            <a:avLst/>
          </a:prstGeom>
          <a:solidFill>
            <a:srgbClr val="FFFF00"/>
          </a:solidFill>
        </p:spPr>
        <p:txBody>
          <a:bodyPr wrap="square" rtlCol="0" anchor="ctr">
            <a:spAutoFit/>
          </a:bodyPr>
          <a:lstStyle/>
          <a:p>
            <a:pPr algn="ctr">
              <a:buNone/>
            </a:pPr>
            <a:r>
              <a:rPr lang="en-US" altLang="zh-TW" sz="2000" dirty="0">
                <a:solidFill>
                  <a:schemeClr val="tx1"/>
                </a:solidFill>
                <a:latin typeface="標楷體" panose="03000509000000000000" pitchFamily="65" charset="-120"/>
              </a:rPr>
              <a:t>107.6.30</a:t>
            </a:r>
            <a:r>
              <a:rPr lang="zh-TW" altLang="en-US" sz="2000" dirty="0">
                <a:solidFill>
                  <a:schemeClr val="tx1"/>
                </a:solidFill>
                <a:latin typeface="標楷體" panose="03000509000000000000" pitchFamily="65" charset="-120"/>
              </a:rPr>
              <a:t>前</a:t>
            </a:r>
          </a:p>
        </p:txBody>
      </p:sp>
      <p:sp>
        <p:nvSpPr>
          <p:cNvPr id="7" name="AutoShape 3"/>
          <p:cNvSpPr>
            <a:spLocks noChangeArrowheads="1"/>
          </p:cNvSpPr>
          <p:nvPr/>
        </p:nvSpPr>
        <p:spPr bwMode="auto">
          <a:xfrm>
            <a:off x="755576" y="4581128"/>
            <a:ext cx="7743804" cy="1944216"/>
          </a:xfrm>
          <a:prstGeom prst="roundRect">
            <a:avLst>
              <a:gd name="adj" fmla="val 9106"/>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342900" indent="-342900">
              <a:lnSpc>
                <a:spcPts val="290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公式：</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u="sng" dirty="0">
                <a:solidFill>
                  <a:schemeClr val="tx1"/>
                </a:solidFill>
                <a:latin typeface="標楷體" panose="03000509000000000000" pitchFamily="65" charset="-120"/>
                <a:ea typeface="標楷體" panose="03000509000000000000" pitchFamily="65" charset="-120"/>
              </a:rPr>
              <a:t>平均薪</a:t>
            </a:r>
            <a:r>
              <a:rPr lang="en-US" altLang="zh-TW" sz="2400" u="sng" dirty="0">
                <a:solidFill>
                  <a:schemeClr val="tx1"/>
                </a:solidFill>
                <a:latin typeface="標楷體" panose="03000509000000000000" pitchFamily="65" charset="-120"/>
                <a:ea typeface="標楷體" panose="03000509000000000000" pitchFamily="65" charset="-120"/>
              </a:rPr>
              <a:t>(</a:t>
            </a:r>
            <a:r>
              <a:rPr lang="zh-TW" altLang="en-US" sz="2400" u="sng" dirty="0">
                <a:solidFill>
                  <a:schemeClr val="tx1"/>
                </a:solidFill>
                <a:latin typeface="標楷體" panose="03000509000000000000" pitchFamily="65" charset="-120"/>
                <a:ea typeface="標楷體" panose="03000509000000000000" pitchFamily="65" charset="-120"/>
              </a:rPr>
              <a:t>俸</a:t>
            </a:r>
            <a:r>
              <a:rPr lang="en-US" altLang="zh-TW" sz="2400" u="sng" dirty="0">
                <a:solidFill>
                  <a:schemeClr val="tx1"/>
                </a:solidFill>
                <a:latin typeface="標楷體" panose="03000509000000000000" pitchFamily="65" charset="-120"/>
                <a:ea typeface="標楷體" panose="03000509000000000000" pitchFamily="65" charset="-120"/>
              </a:rPr>
              <a:t>)</a:t>
            </a:r>
            <a:r>
              <a:rPr lang="zh-TW" altLang="en-US" sz="2400" u="sng" dirty="0">
                <a:solidFill>
                  <a:schemeClr val="tx1"/>
                </a:solidFill>
                <a:latin typeface="標楷體" panose="03000509000000000000" pitchFamily="65" charset="-120"/>
                <a:ea typeface="標楷體" panose="03000509000000000000" pitchFamily="65" charset="-120"/>
              </a:rPr>
              <a:t>額</a:t>
            </a:r>
            <a:r>
              <a:rPr lang="en-US" altLang="zh-TW" sz="2400" u="sng" dirty="0">
                <a:solidFill>
                  <a:schemeClr val="tx1"/>
                </a:solidFill>
                <a:latin typeface="標楷體" panose="03000509000000000000" pitchFamily="65" charset="-120"/>
                <a:ea typeface="標楷體" panose="03000509000000000000" pitchFamily="65" charset="-120"/>
              </a:rPr>
              <a:t>×</a:t>
            </a:r>
            <a:r>
              <a:rPr lang="zh-TW" altLang="en-US" sz="2400" u="sng" dirty="0">
                <a:solidFill>
                  <a:schemeClr val="tx1"/>
                </a:solidFill>
                <a:latin typeface="標楷體" panose="03000509000000000000" pitchFamily="65" charset="-120"/>
                <a:ea typeface="標楷體" panose="03000509000000000000" pitchFamily="65" charset="-120"/>
              </a:rPr>
              <a:t>百分比</a:t>
            </a:r>
            <a:r>
              <a:rPr lang="en-US" altLang="zh-TW" sz="2400" dirty="0">
                <a:solidFill>
                  <a:schemeClr val="tx1"/>
                </a:solidFill>
                <a:latin typeface="標楷體" panose="03000509000000000000" pitchFamily="65" charset="-120"/>
                <a:ea typeface="標楷體" panose="03000509000000000000" pitchFamily="65" charset="-120"/>
              </a:rPr>
              <a:t>] </a:t>
            </a:r>
            <a:r>
              <a:rPr lang="en-US" altLang="en-US" sz="2400" dirty="0">
                <a:solidFill>
                  <a:schemeClr val="tx1"/>
                </a:solidFill>
                <a:latin typeface="標楷體" panose="03000509000000000000" pitchFamily="65" charset="-120"/>
                <a:ea typeface="標楷體" panose="03000509000000000000" pitchFamily="65" charset="-120"/>
              </a:rPr>
              <a:t>＋ </a:t>
            </a:r>
            <a:r>
              <a:rPr lang="en-US" altLang="zh-TW" sz="2400" dirty="0">
                <a:solidFill>
                  <a:schemeClr val="tx1"/>
                </a:solidFill>
                <a:latin typeface="標楷體" panose="03000509000000000000" pitchFamily="65" charset="-120"/>
                <a:ea typeface="標楷體" panose="03000509000000000000" pitchFamily="65" charset="-120"/>
              </a:rPr>
              <a:t>930</a:t>
            </a:r>
          </a:p>
          <a:p>
            <a:pPr marL="342900" indent="-342900">
              <a:lnSpc>
                <a:spcPts val="290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平均薪</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俸</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額：採</a:t>
            </a:r>
            <a:r>
              <a:rPr lang="en-US" altLang="zh-TW" sz="2400" dirty="0">
                <a:solidFill>
                  <a:schemeClr val="tx1"/>
                </a:solidFill>
                <a:latin typeface="標楷體" panose="03000509000000000000" pitchFamily="65" charset="-120"/>
                <a:ea typeface="標楷體" panose="03000509000000000000" pitchFamily="65" charset="-120"/>
              </a:rPr>
              <a:t>15</a:t>
            </a:r>
            <a:r>
              <a:rPr lang="zh-TW" altLang="en-US" sz="2400" dirty="0">
                <a:solidFill>
                  <a:schemeClr val="tx1"/>
                </a:solidFill>
                <a:latin typeface="標楷體" panose="03000509000000000000" pitchFamily="65" charset="-120"/>
                <a:ea typeface="標楷體" panose="03000509000000000000" pitchFamily="65" charset="-120"/>
              </a:rPr>
              <a:t>年平均薪</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俸</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額</a:t>
            </a:r>
            <a:endParaRPr lang="en-US" altLang="zh-TW" sz="2400" dirty="0">
              <a:solidFill>
                <a:schemeClr val="tx1"/>
              </a:solidFill>
              <a:latin typeface="標楷體" panose="03000509000000000000" pitchFamily="65" charset="-120"/>
              <a:ea typeface="標楷體" panose="03000509000000000000" pitchFamily="65" charset="-120"/>
            </a:endParaRPr>
          </a:p>
          <a:p>
            <a:pPr>
              <a:lnSpc>
                <a:spcPts val="2900"/>
              </a:lnSpc>
              <a:buSzPct val="90000"/>
            </a:pP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過渡期</a:t>
            </a:r>
            <a:r>
              <a:rPr lang="en-US" altLang="zh-TW" sz="2400" dirty="0">
                <a:solidFill>
                  <a:schemeClr val="tx1"/>
                </a:solidFill>
                <a:latin typeface="標楷體" panose="03000509000000000000" pitchFamily="65" charset="-120"/>
                <a:ea typeface="標楷體" panose="03000509000000000000" pitchFamily="65" charset="-120"/>
              </a:rPr>
              <a:t>107</a:t>
            </a:r>
            <a:r>
              <a:rPr lang="zh-TW" altLang="en-US" sz="2400" dirty="0">
                <a:solidFill>
                  <a:schemeClr val="tx1"/>
                </a:solidFill>
                <a:latin typeface="標楷體" panose="03000509000000000000" pitchFamily="65" charset="-120"/>
                <a:ea typeface="標楷體" panose="03000509000000000000" pitchFamily="65" charset="-120"/>
              </a:rPr>
              <a:t>年至</a:t>
            </a:r>
            <a:r>
              <a:rPr lang="en-US" altLang="zh-TW" sz="2400" dirty="0">
                <a:solidFill>
                  <a:schemeClr val="tx1"/>
                </a:solidFill>
                <a:latin typeface="標楷體" panose="03000509000000000000" pitchFamily="65" charset="-120"/>
                <a:ea typeface="標楷體" panose="03000509000000000000" pitchFamily="65" charset="-120"/>
              </a:rPr>
              <a:t>118</a:t>
            </a:r>
            <a:r>
              <a:rPr lang="zh-TW" altLang="en-US" sz="2400" dirty="0">
                <a:solidFill>
                  <a:schemeClr val="tx1"/>
                </a:solidFill>
                <a:latin typeface="標楷體" panose="03000509000000000000" pitchFamily="65" charset="-120"/>
                <a:ea typeface="標楷體" panose="03000509000000000000" pitchFamily="65" charset="-120"/>
              </a:rPr>
              <a:t>年，從</a:t>
            </a:r>
            <a:r>
              <a:rPr lang="en-US" altLang="zh-TW" sz="2400" dirty="0">
                <a:solidFill>
                  <a:schemeClr val="tx1"/>
                </a:solidFill>
                <a:latin typeface="標楷體" panose="03000509000000000000" pitchFamily="65" charset="-120"/>
                <a:ea typeface="標楷體" panose="03000509000000000000" pitchFamily="65" charset="-120"/>
              </a:rPr>
              <a:t>5</a:t>
            </a:r>
            <a:r>
              <a:rPr lang="zh-TW" altLang="en-US" sz="2400" dirty="0">
                <a:solidFill>
                  <a:schemeClr val="tx1"/>
                </a:solidFill>
                <a:latin typeface="標楷體" panose="03000509000000000000" pitchFamily="65" charset="-120"/>
                <a:ea typeface="標楷體" panose="03000509000000000000" pitchFamily="65" charset="-120"/>
              </a:rPr>
              <a:t>年平均薪額逐年調高至</a:t>
            </a:r>
            <a:r>
              <a:rPr lang="en-US" altLang="zh-TW" sz="2400" dirty="0">
                <a:solidFill>
                  <a:schemeClr val="tx1"/>
                </a:solidFill>
                <a:latin typeface="標楷體" panose="03000509000000000000" pitchFamily="65" charset="-120"/>
                <a:ea typeface="標楷體" panose="03000509000000000000" pitchFamily="65" charset="-120"/>
              </a:rPr>
              <a:t>15</a:t>
            </a:r>
            <a:r>
              <a:rPr lang="zh-TW" altLang="en-US" sz="2400" dirty="0">
                <a:solidFill>
                  <a:schemeClr val="tx1"/>
                </a:solidFill>
                <a:latin typeface="標楷體" panose="03000509000000000000" pitchFamily="65" charset="-120"/>
                <a:ea typeface="標楷體" panose="03000509000000000000" pitchFamily="65" charset="-120"/>
              </a:rPr>
              <a:t>年</a:t>
            </a:r>
            <a:r>
              <a:rPr lang="en-US" altLang="zh-TW" sz="2400" dirty="0">
                <a:solidFill>
                  <a:schemeClr val="tx1"/>
                </a:solidFill>
                <a:latin typeface="標楷體" panose="03000509000000000000" pitchFamily="65" charset="-120"/>
                <a:ea typeface="標楷體" panose="03000509000000000000" pitchFamily="65" charset="-120"/>
              </a:rPr>
              <a:t>)</a:t>
            </a:r>
          </a:p>
          <a:p>
            <a:pPr marL="342900" indent="-342900">
              <a:lnSpc>
                <a:spcPts val="290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退休年資未滿</a:t>
            </a:r>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年之畸零月數，按畸零月數比率計給；</a:t>
            </a:r>
            <a:endParaRPr lang="en-US" altLang="zh-TW" sz="2400" dirty="0">
              <a:solidFill>
                <a:schemeClr val="tx1"/>
              </a:solidFill>
              <a:latin typeface="標楷體" panose="03000509000000000000" pitchFamily="65" charset="-120"/>
              <a:ea typeface="標楷體" panose="03000509000000000000" pitchFamily="65" charset="-120"/>
            </a:endParaRPr>
          </a:p>
          <a:p>
            <a:pPr marL="714375" indent="-628650">
              <a:lnSpc>
                <a:spcPts val="2900"/>
              </a:lnSpc>
              <a:buSzPct val="90000"/>
              <a:tabLst>
                <a:tab pos="361950" algn="l"/>
              </a:tabLst>
            </a:pPr>
            <a:r>
              <a:rPr lang="zh-TW" altLang="en-US" sz="2400" dirty="0">
                <a:solidFill>
                  <a:schemeClr val="tx1"/>
                </a:solidFill>
                <a:latin typeface="標楷體" panose="03000509000000000000" pitchFamily="65" charset="-120"/>
                <a:ea typeface="標楷體" panose="03000509000000000000" pitchFamily="65" charset="-120"/>
              </a:rPr>
              <a:t>  未滿</a:t>
            </a:r>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個月者，以</a:t>
            </a:r>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個月計</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最高</a:t>
            </a:r>
            <a:r>
              <a:rPr lang="en-US" altLang="zh-TW" sz="2400" dirty="0">
                <a:solidFill>
                  <a:schemeClr val="tx1"/>
                </a:solidFill>
                <a:latin typeface="標楷體" panose="03000509000000000000" pitchFamily="65" charset="-120"/>
                <a:ea typeface="標楷體" panose="03000509000000000000" pitchFamily="65" charset="-120"/>
              </a:rPr>
              <a:t>30</a:t>
            </a:r>
            <a:r>
              <a:rPr lang="zh-TW" altLang="en-US" sz="2400" dirty="0">
                <a:solidFill>
                  <a:schemeClr val="tx1"/>
                </a:solidFill>
                <a:latin typeface="標楷體" panose="03000509000000000000" pitchFamily="65" charset="-120"/>
                <a:ea typeface="標楷體" panose="03000509000000000000" pitchFamily="65" charset="-120"/>
              </a:rPr>
              <a:t>年</a:t>
            </a:r>
            <a:r>
              <a:rPr lang="en-US" altLang="zh-TW" sz="2400" dirty="0">
                <a:solidFill>
                  <a:schemeClr val="tx1"/>
                </a:solidFill>
                <a:latin typeface="標楷體" panose="03000509000000000000" pitchFamily="65" charset="-120"/>
                <a:ea typeface="標楷體" panose="03000509000000000000" pitchFamily="65" charset="-120"/>
              </a:rPr>
              <a:t>/90%)</a:t>
            </a:r>
          </a:p>
        </p:txBody>
      </p:sp>
      <p:sp>
        <p:nvSpPr>
          <p:cNvPr id="8" name="平行四邊形 7"/>
          <p:cNvSpPr/>
          <p:nvPr/>
        </p:nvSpPr>
        <p:spPr>
          <a:xfrm>
            <a:off x="789300" y="4149080"/>
            <a:ext cx="1948776" cy="512326"/>
          </a:xfrm>
          <a:prstGeom prst="parallelogram">
            <a:avLst/>
          </a:prstGeom>
          <a:solidFill>
            <a:srgbClr val="88F070"/>
          </a:solidFill>
        </p:spPr>
        <p:txBody>
          <a:bodyPr wrap="square" rtlCol="0" anchor="ctr">
            <a:spAutoFit/>
          </a:bodyPr>
          <a:lstStyle/>
          <a:p>
            <a:pPr algn="ctr">
              <a:buNone/>
            </a:pPr>
            <a:r>
              <a:rPr lang="en-US" altLang="zh-TW" sz="2000" dirty="0">
                <a:solidFill>
                  <a:schemeClr val="tx1"/>
                </a:solidFill>
                <a:latin typeface="標楷體" panose="03000509000000000000" pitchFamily="65" charset="-120"/>
              </a:rPr>
              <a:t>107.7.1</a:t>
            </a:r>
            <a:r>
              <a:rPr lang="zh-TW" altLang="en-US" sz="2000" dirty="0">
                <a:solidFill>
                  <a:schemeClr val="tx1"/>
                </a:solidFill>
                <a:latin typeface="標楷體" panose="03000509000000000000" pitchFamily="65" charset="-120"/>
              </a:rPr>
              <a:t>後</a:t>
            </a:r>
          </a:p>
        </p:txBody>
      </p:sp>
      <p:pic>
        <p:nvPicPr>
          <p:cNvPr id="10" name="圖片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3438259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2612" y="620688"/>
            <a:ext cx="8143932" cy="867524"/>
          </a:xfrm>
          <a:noFill/>
          <a:ln>
            <a:noFill/>
          </a:ln>
        </p:spPr>
        <p:style>
          <a:lnRef idx="1">
            <a:schemeClr val="accent6"/>
          </a:lnRef>
          <a:fillRef idx="2">
            <a:schemeClr val="accent6"/>
          </a:fillRef>
          <a:effectRef idx="1">
            <a:schemeClr val="accent6"/>
          </a:effectRef>
          <a:fontRef idx="minor">
            <a:schemeClr val="dk1"/>
          </a:fontRef>
        </p:style>
        <p:txBody>
          <a:bodyPr>
            <a:normAutofit/>
          </a:bodyPr>
          <a:lstStyle/>
          <a:p>
            <a:pPr>
              <a:spcBef>
                <a:spcPct val="50000"/>
              </a:spcBef>
            </a:pPr>
            <a:r>
              <a:rPr lang="zh-TW" altLang="en-US" sz="4400" dirty="0">
                <a:solidFill>
                  <a:schemeClr val="tx1"/>
                </a:solidFill>
                <a:latin typeface="標楷體" panose="03000509000000000000" pitchFamily="65" charset="-120"/>
                <a:ea typeface="標楷體" panose="03000509000000000000" pitchFamily="65" charset="-120"/>
              </a:rPr>
              <a:t>月退休金計算方式（新制）</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#15</a:t>
            </a:r>
            <a:r>
              <a:rPr lang="zh-TW" altLang="en-US" sz="2000" dirty="0">
                <a:solidFill>
                  <a:srgbClr val="FF0000"/>
                </a:solidFill>
                <a:latin typeface="標楷體" panose="03000509000000000000" pitchFamily="65" charset="-120"/>
                <a:ea typeface="標楷體" panose="03000509000000000000" pitchFamily="65" charset="-120"/>
              </a:rPr>
              <a:t>、</a:t>
            </a:r>
            <a:r>
              <a:rPr lang="en-US" altLang="zh-TW" sz="2000" dirty="0">
                <a:solidFill>
                  <a:srgbClr val="FF0000"/>
                </a:solidFill>
                <a:latin typeface="標楷體" panose="03000509000000000000" pitchFamily="65" charset="-120"/>
                <a:ea typeface="標楷體" panose="03000509000000000000" pitchFamily="65" charset="-120"/>
              </a:rPr>
              <a:t>30</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3"/>
          <p:cNvSpPr>
            <a:spLocks noChangeArrowheads="1"/>
          </p:cNvSpPr>
          <p:nvPr/>
        </p:nvSpPr>
        <p:spPr bwMode="auto">
          <a:xfrm>
            <a:off x="755576" y="1988840"/>
            <a:ext cx="7920880" cy="1943244"/>
          </a:xfrm>
          <a:prstGeom prst="roundRect">
            <a:avLst>
              <a:gd name="adj" fmla="val 9106"/>
            </a:avLst>
          </a:prstGeom>
          <a:gradFill rotWithShape="1">
            <a:gsLst>
              <a:gs pos="0">
                <a:srgbClr val="6DB6FF">
                  <a:gamma/>
                  <a:tint val="19216"/>
                  <a:invGamma/>
                </a:srgbClr>
              </a:gs>
              <a:gs pos="100000">
                <a:srgbClr val="6DB6FF"/>
              </a:gs>
            </a:gsLst>
            <a:lin ang="2700000" scaled="1"/>
          </a:gradFill>
          <a:ln w="9525">
            <a:solidFill>
              <a:srgbClr val="C00000"/>
            </a:solidFill>
            <a:round/>
            <a:headEnd/>
            <a:tailEnd/>
          </a:ln>
          <a:effectLst/>
        </p:spPr>
        <p:txBody>
          <a:bodyPr wrap="none" anchor="ctr"/>
          <a:lstStyle/>
          <a:p>
            <a:pPr marL="342900" indent="-342900">
              <a:lnSpc>
                <a:spcPts val="2880"/>
              </a:lnSpc>
              <a:buSzPct val="90000"/>
              <a:buFont typeface="Arial" panose="020B0604020202020204" pitchFamily="34" charset="0"/>
              <a:buChar char="•"/>
            </a:pPr>
            <a:r>
              <a:rPr lang="zh-TW" altLang="en-US" sz="2400" dirty="0">
                <a:solidFill>
                  <a:schemeClr val="tx1"/>
                </a:solidFill>
                <a:latin typeface="標楷體" panose="03000509000000000000" pitchFamily="65" charset="-120"/>
              </a:rPr>
              <a:t>公式：</a:t>
            </a:r>
            <a:r>
              <a:rPr lang="en-US" altLang="zh-TW" sz="2400" dirty="0">
                <a:solidFill>
                  <a:schemeClr val="tx1"/>
                </a:solidFill>
                <a:latin typeface="標楷體" panose="03000509000000000000" pitchFamily="65" charset="-120"/>
              </a:rPr>
              <a:t> [</a:t>
            </a:r>
            <a:r>
              <a:rPr lang="zh-TW" altLang="en-US" sz="2400" u="sng" dirty="0">
                <a:solidFill>
                  <a:schemeClr val="tx1"/>
                </a:solidFill>
                <a:latin typeface="標楷體" panose="03000509000000000000" pitchFamily="65" charset="-120"/>
              </a:rPr>
              <a:t>本（年功）俸（薪）</a:t>
            </a:r>
            <a:r>
              <a:rPr lang="en-US" altLang="zh-TW" sz="2400" u="sng" dirty="0">
                <a:solidFill>
                  <a:schemeClr val="tx1"/>
                </a:solidFill>
                <a:latin typeface="標楷體" panose="03000509000000000000" pitchFamily="65" charset="-120"/>
              </a:rPr>
              <a:t>×2</a:t>
            </a:r>
            <a:r>
              <a:rPr lang="en-US" altLang="zh-TW" sz="2400" dirty="0">
                <a:solidFill>
                  <a:schemeClr val="tx1"/>
                </a:solidFill>
                <a:latin typeface="標楷體" panose="03000509000000000000" pitchFamily="65" charset="-120"/>
              </a:rPr>
              <a:t>] ×</a:t>
            </a:r>
            <a:r>
              <a:rPr lang="zh-TW" altLang="en-US" sz="2400" dirty="0">
                <a:solidFill>
                  <a:schemeClr val="tx1"/>
                </a:solidFill>
                <a:latin typeface="標楷體" panose="03000509000000000000" pitchFamily="65" charset="-120"/>
              </a:rPr>
              <a:t>百分比 </a:t>
            </a:r>
            <a:endParaRPr lang="en-US" altLang="zh-TW" sz="2400" dirty="0">
              <a:solidFill>
                <a:schemeClr val="tx1"/>
              </a:solidFill>
              <a:latin typeface="標楷體" panose="03000509000000000000" pitchFamily="65" charset="-120"/>
            </a:endParaRPr>
          </a:p>
          <a:p>
            <a:pPr marL="342900" indent="-342900">
              <a:lnSpc>
                <a:spcPts val="2880"/>
              </a:lnSpc>
              <a:buSzPct val="90000"/>
              <a:buFont typeface="Arial" panose="020B0604020202020204" pitchFamily="34" charset="0"/>
              <a:buChar char="•"/>
            </a:pPr>
            <a:r>
              <a:rPr lang="zh-TW" altLang="en-US" sz="2400" dirty="0">
                <a:solidFill>
                  <a:schemeClr val="tx1"/>
                </a:solidFill>
                <a:latin typeface="標楷體" panose="03000509000000000000" pitchFamily="65" charset="-120"/>
              </a:rPr>
              <a:t>百分比： </a:t>
            </a:r>
            <a:endParaRPr lang="en-US" altLang="zh-TW" sz="2400" dirty="0">
              <a:solidFill>
                <a:schemeClr val="tx1"/>
              </a:solidFill>
              <a:latin typeface="標楷體" panose="03000509000000000000" pitchFamily="65" charset="-120"/>
            </a:endParaRPr>
          </a:p>
          <a:p>
            <a:pPr indent="361950">
              <a:lnSpc>
                <a:spcPts val="2880"/>
              </a:lnSpc>
            </a:pPr>
            <a:r>
              <a:rPr lang="en-US" altLang="zh-TW" sz="2400" dirty="0">
                <a:solidFill>
                  <a:schemeClr val="tx1"/>
                </a:solidFill>
                <a:latin typeface="標楷體" panose="03000509000000000000" pitchFamily="65" charset="-120"/>
              </a:rPr>
              <a:t>1.</a:t>
            </a:r>
            <a:r>
              <a:rPr lang="zh-TW" altLang="en-US" sz="2400" dirty="0">
                <a:solidFill>
                  <a:schemeClr val="tx1"/>
                </a:solidFill>
                <a:latin typeface="標楷體" panose="03000509000000000000" pitchFamily="65" charset="-120"/>
              </a:rPr>
              <a:t>每</a:t>
            </a:r>
            <a:r>
              <a:rPr lang="en-US" altLang="zh-TW" sz="2400" dirty="0">
                <a:solidFill>
                  <a:schemeClr val="tx1"/>
                </a:solidFill>
                <a:latin typeface="標楷體" panose="03000509000000000000" pitchFamily="65" charset="-120"/>
              </a:rPr>
              <a:t>1</a:t>
            </a:r>
            <a:r>
              <a:rPr lang="zh-TW" altLang="en-US" sz="2400" dirty="0">
                <a:solidFill>
                  <a:schemeClr val="tx1"/>
                </a:solidFill>
                <a:latin typeface="標楷體" panose="03000509000000000000" pitchFamily="65" charset="-120"/>
              </a:rPr>
              <a:t>年→</a:t>
            </a:r>
            <a:r>
              <a:rPr lang="en-US" altLang="zh-TW" sz="2400" dirty="0">
                <a:solidFill>
                  <a:schemeClr val="tx1"/>
                </a:solidFill>
                <a:latin typeface="標楷體" panose="03000509000000000000" pitchFamily="65" charset="-120"/>
              </a:rPr>
              <a:t>2</a:t>
            </a:r>
            <a:r>
              <a:rPr lang="zh-TW" altLang="en-US" sz="2400" dirty="0">
                <a:solidFill>
                  <a:schemeClr val="tx1"/>
                </a:solidFill>
                <a:latin typeface="標楷體" panose="03000509000000000000" pitchFamily="65" charset="-120"/>
              </a:rPr>
              <a:t>％ ；最高</a:t>
            </a:r>
            <a:r>
              <a:rPr lang="en-US" altLang="zh-TW" sz="2400" dirty="0">
                <a:solidFill>
                  <a:schemeClr val="tx1"/>
                </a:solidFill>
                <a:latin typeface="標楷體" panose="03000509000000000000" pitchFamily="65" charset="-120"/>
              </a:rPr>
              <a:t>35</a:t>
            </a:r>
            <a:r>
              <a:rPr lang="zh-TW" altLang="en-US" sz="2400" dirty="0">
                <a:solidFill>
                  <a:schemeClr val="tx1"/>
                </a:solidFill>
                <a:latin typeface="標楷體" panose="03000509000000000000" pitchFamily="65" charset="-120"/>
              </a:rPr>
              <a:t>年→</a:t>
            </a:r>
            <a:r>
              <a:rPr lang="en-US" altLang="zh-TW" sz="2400" dirty="0">
                <a:solidFill>
                  <a:schemeClr val="tx1"/>
                </a:solidFill>
                <a:latin typeface="標楷體" panose="03000509000000000000" pitchFamily="65" charset="-120"/>
              </a:rPr>
              <a:t>70</a:t>
            </a:r>
            <a:r>
              <a:rPr lang="zh-TW" altLang="en-US" sz="2400" dirty="0">
                <a:solidFill>
                  <a:schemeClr val="tx1"/>
                </a:solidFill>
                <a:latin typeface="標楷體" panose="03000509000000000000" pitchFamily="65" charset="-120"/>
              </a:rPr>
              <a:t>％</a:t>
            </a:r>
            <a:endParaRPr lang="en-US" altLang="zh-TW" sz="2400" dirty="0">
              <a:solidFill>
                <a:schemeClr val="tx1"/>
              </a:solidFill>
              <a:latin typeface="標楷體" panose="03000509000000000000" pitchFamily="65" charset="-120"/>
            </a:endParaRPr>
          </a:p>
          <a:p>
            <a:pPr indent="361950">
              <a:lnSpc>
                <a:spcPts val="2880"/>
              </a:lnSpc>
            </a:pPr>
            <a:r>
              <a:rPr lang="en-US" altLang="zh-TW" sz="2400" dirty="0">
                <a:solidFill>
                  <a:schemeClr val="tx1"/>
                </a:solidFill>
                <a:latin typeface="標楷體" panose="03000509000000000000" pitchFamily="65" charset="-120"/>
              </a:rPr>
              <a:t>2.</a:t>
            </a:r>
            <a:r>
              <a:rPr lang="zh-TW" altLang="en-US" sz="2400" dirty="0">
                <a:solidFill>
                  <a:schemeClr val="tx1"/>
                </a:solidFill>
                <a:latin typeface="標楷體" panose="03000509000000000000" pitchFamily="65" charset="-120"/>
              </a:rPr>
              <a:t>教師符合增核給與條件，最高</a:t>
            </a:r>
            <a:r>
              <a:rPr lang="en-US" altLang="zh-TW" sz="2400" dirty="0">
                <a:solidFill>
                  <a:schemeClr val="tx1"/>
                </a:solidFill>
                <a:latin typeface="標楷體" panose="03000509000000000000" pitchFamily="65" charset="-120"/>
              </a:rPr>
              <a:t>40</a:t>
            </a:r>
            <a:r>
              <a:rPr lang="zh-TW" altLang="en-US" sz="2400" dirty="0">
                <a:solidFill>
                  <a:schemeClr val="tx1"/>
                </a:solidFill>
                <a:latin typeface="標楷體" panose="03000509000000000000" pitchFamily="65" charset="-120"/>
              </a:rPr>
              <a:t>年→</a:t>
            </a:r>
            <a:r>
              <a:rPr lang="en-US" altLang="zh-TW" sz="2400" dirty="0">
                <a:solidFill>
                  <a:schemeClr val="tx1"/>
                </a:solidFill>
                <a:latin typeface="標楷體" panose="03000509000000000000" pitchFamily="65" charset="-120"/>
              </a:rPr>
              <a:t>75</a:t>
            </a:r>
            <a:r>
              <a:rPr lang="zh-TW" altLang="en-US" sz="2400" dirty="0">
                <a:solidFill>
                  <a:schemeClr val="tx1"/>
                </a:solidFill>
                <a:latin typeface="標楷體" panose="03000509000000000000" pitchFamily="65" charset="-120"/>
              </a:rPr>
              <a:t>％</a:t>
            </a:r>
            <a:r>
              <a:rPr lang="en-US" altLang="zh-TW" sz="2400" dirty="0">
                <a:solidFill>
                  <a:schemeClr val="tx1"/>
                </a:solidFill>
                <a:latin typeface="標楷體" panose="03000509000000000000" pitchFamily="65" charset="-120"/>
              </a:rPr>
              <a:t>(</a:t>
            </a:r>
            <a:r>
              <a:rPr lang="zh-TW" altLang="en-US" sz="2400" dirty="0">
                <a:solidFill>
                  <a:schemeClr val="tx1"/>
                </a:solidFill>
                <a:latin typeface="標楷體" panose="03000509000000000000" pitchFamily="65" charset="-120"/>
              </a:rPr>
              <a:t>教</a:t>
            </a:r>
            <a:r>
              <a:rPr lang="en-US" altLang="zh-TW" sz="2400" dirty="0">
                <a:solidFill>
                  <a:schemeClr val="tx1"/>
                </a:solidFill>
                <a:latin typeface="標楷體" panose="03000509000000000000" pitchFamily="65" charset="-120"/>
              </a:rPr>
              <a:t>)</a:t>
            </a:r>
            <a:endParaRPr lang="ko-KR" altLang="en-US" sz="2800" dirty="0">
              <a:solidFill>
                <a:schemeClr val="tx1"/>
              </a:solidFill>
              <a:latin typeface="標楷體" panose="03000509000000000000" pitchFamily="65" charset="-120"/>
            </a:endParaRPr>
          </a:p>
        </p:txBody>
      </p:sp>
      <p:sp>
        <p:nvSpPr>
          <p:cNvPr id="7" name="平行四邊形 6"/>
          <p:cNvSpPr/>
          <p:nvPr/>
        </p:nvSpPr>
        <p:spPr>
          <a:xfrm>
            <a:off x="899592" y="1628800"/>
            <a:ext cx="2016224" cy="508456"/>
          </a:xfrm>
          <a:prstGeom prst="parallelogram">
            <a:avLst/>
          </a:prstGeom>
          <a:solidFill>
            <a:srgbClr val="FFFF00"/>
          </a:solidFill>
        </p:spPr>
        <p:txBody>
          <a:bodyPr wrap="square" rtlCol="0" anchor="ctr">
            <a:spAutoFit/>
          </a:bodyPr>
          <a:lstStyle/>
          <a:p>
            <a:pPr algn="ctr">
              <a:buNone/>
            </a:pPr>
            <a:r>
              <a:rPr lang="en-US" altLang="zh-TW" sz="2000" dirty="0">
                <a:solidFill>
                  <a:schemeClr val="tx1"/>
                </a:solidFill>
                <a:latin typeface="標楷體" panose="03000509000000000000" pitchFamily="65" charset="-120"/>
              </a:rPr>
              <a:t>107.6.30</a:t>
            </a:r>
            <a:r>
              <a:rPr lang="zh-TW" altLang="en-US" sz="2000" dirty="0">
                <a:solidFill>
                  <a:schemeClr val="tx1"/>
                </a:solidFill>
                <a:latin typeface="標楷體" panose="03000509000000000000" pitchFamily="65" charset="-120"/>
              </a:rPr>
              <a:t>前</a:t>
            </a:r>
          </a:p>
        </p:txBody>
      </p:sp>
      <p:sp>
        <p:nvSpPr>
          <p:cNvPr id="8" name="AutoShape 3"/>
          <p:cNvSpPr>
            <a:spLocks noChangeArrowheads="1"/>
          </p:cNvSpPr>
          <p:nvPr/>
        </p:nvSpPr>
        <p:spPr bwMode="auto">
          <a:xfrm>
            <a:off x="787308" y="4432712"/>
            <a:ext cx="7920880" cy="2376264"/>
          </a:xfrm>
          <a:prstGeom prst="roundRect">
            <a:avLst>
              <a:gd name="adj" fmla="val 9106"/>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342900" indent="-342900">
              <a:lnSpc>
                <a:spcPts val="290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公式：</a:t>
            </a:r>
            <a:r>
              <a:rPr lang="en-US" altLang="zh-TW" sz="2400" dirty="0">
                <a:solidFill>
                  <a:schemeClr val="tx1"/>
                </a:solidFill>
                <a:latin typeface="標楷體" panose="03000509000000000000" pitchFamily="65" charset="-120"/>
                <a:ea typeface="標楷體" panose="03000509000000000000" pitchFamily="65" charset="-120"/>
              </a:rPr>
              <a:t> [</a:t>
            </a:r>
            <a:r>
              <a:rPr lang="zh-TW" altLang="en-US" sz="2400" u="sng" dirty="0">
                <a:solidFill>
                  <a:schemeClr val="tx1"/>
                </a:solidFill>
                <a:latin typeface="標楷體" panose="03000509000000000000" pitchFamily="65" charset="-120"/>
                <a:ea typeface="標楷體" panose="03000509000000000000" pitchFamily="65" charset="-120"/>
              </a:rPr>
              <a:t>平均薪</a:t>
            </a:r>
            <a:r>
              <a:rPr lang="en-US" altLang="zh-TW" sz="2400" u="sng" dirty="0">
                <a:solidFill>
                  <a:schemeClr val="tx1"/>
                </a:solidFill>
                <a:latin typeface="標楷體" panose="03000509000000000000" pitchFamily="65" charset="-120"/>
                <a:ea typeface="標楷體" panose="03000509000000000000" pitchFamily="65" charset="-120"/>
              </a:rPr>
              <a:t>(</a:t>
            </a:r>
            <a:r>
              <a:rPr lang="zh-TW" altLang="en-US" sz="2400" u="sng" dirty="0">
                <a:solidFill>
                  <a:schemeClr val="tx1"/>
                </a:solidFill>
                <a:latin typeface="標楷體" panose="03000509000000000000" pitchFamily="65" charset="-120"/>
                <a:ea typeface="標楷體" panose="03000509000000000000" pitchFamily="65" charset="-120"/>
              </a:rPr>
              <a:t>俸</a:t>
            </a:r>
            <a:r>
              <a:rPr lang="en-US" altLang="zh-TW" sz="2400" u="sng" dirty="0">
                <a:solidFill>
                  <a:schemeClr val="tx1"/>
                </a:solidFill>
                <a:latin typeface="標楷體" panose="03000509000000000000" pitchFamily="65" charset="-120"/>
                <a:ea typeface="標楷體" panose="03000509000000000000" pitchFamily="65" charset="-120"/>
              </a:rPr>
              <a:t>)</a:t>
            </a:r>
            <a:r>
              <a:rPr lang="zh-TW" altLang="en-US" sz="2400" u="sng" dirty="0">
                <a:solidFill>
                  <a:schemeClr val="tx1"/>
                </a:solidFill>
                <a:latin typeface="標楷體" panose="03000509000000000000" pitchFamily="65" charset="-120"/>
                <a:ea typeface="標楷體" panose="03000509000000000000" pitchFamily="65" charset="-120"/>
              </a:rPr>
              <a:t>額</a:t>
            </a:r>
            <a:r>
              <a:rPr lang="en-US" altLang="zh-TW" sz="2400" u="sng" dirty="0">
                <a:solidFill>
                  <a:schemeClr val="tx1"/>
                </a:solidFill>
                <a:latin typeface="標楷體" panose="03000509000000000000" pitchFamily="65" charset="-120"/>
                <a:ea typeface="標楷體" panose="03000509000000000000" pitchFamily="65" charset="-120"/>
              </a:rPr>
              <a:t>×2</a:t>
            </a:r>
            <a:r>
              <a:rPr lang="en-US" altLang="zh-TW" sz="2400" dirty="0">
                <a:solidFill>
                  <a:schemeClr val="tx1"/>
                </a:solidFill>
                <a:latin typeface="標楷體" panose="03000509000000000000" pitchFamily="65" charset="-120"/>
                <a:ea typeface="標楷體" panose="03000509000000000000" pitchFamily="65" charset="-120"/>
              </a:rPr>
              <a:t>] ×</a:t>
            </a:r>
            <a:r>
              <a:rPr lang="zh-TW" altLang="en-US" sz="2400" dirty="0">
                <a:solidFill>
                  <a:schemeClr val="tx1"/>
                </a:solidFill>
                <a:latin typeface="標楷體" panose="03000509000000000000" pitchFamily="65" charset="-120"/>
                <a:ea typeface="標楷體" panose="03000509000000000000" pitchFamily="65" charset="-120"/>
              </a:rPr>
              <a:t>百分比</a:t>
            </a:r>
            <a:endParaRPr lang="en-US" altLang="zh-TW" sz="2400" dirty="0">
              <a:solidFill>
                <a:schemeClr val="tx1"/>
              </a:solidFill>
              <a:latin typeface="標楷體" panose="03000509000000000000" pitchFamily="65" charset="-120"/>
              <a:ea typeface="標楷體" panose="03000509000000000000" pitchFamily="65" charset="-120"/>
            </a:endParaRPr>
          </a:p>
          <a:p>
            <a:pPr marL="342900" indent="-342900">
              <a:lnSpc>
                <a:spcPts val="290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平均薪</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俸</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額：採</a:t>
            </a:r>
            <a:r>
              <a:rPr lang="en-US" altLang="zh-TW" sz="2400" dirty="0">
                <a:solidFill>
                  <a:schemeClr val="tx1"/>
                </a:solidFill>
                <a:latin typeface="標楷體" panose="03000509000000000000" pitchFamily="65" charset="-120"/>
                <a:ea typeface="標楷體" panose="03000509000000000000" pitchFamily="65" charset="-120"/>
              </a:rPr>
              <a:t>15</a:t>
            </a:r>
            <a:r>
              <a:rPr lang="zh-TW" altLang="en-US" sz="2400" dirty="0">
                <a:solidFill>
                  <a:schemeClr val="tx1"/>
                </a:solidFill>
                <a:latin typeface="標楷體" panose="03000509000000000000" pitchFamily="65" charset="-120"/>
                <a:ea typeface="標楷體" panose="03000509000000000000" pitchFamily="65" charset="-120"/>
              </a:rPr>
              <a:t>年平均薪</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俸</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額</a:t>
            </a:r>
            <a:endParaRPr lang="en-US" altLang="zh-TW" sz="2400" dirty="0">
              <a:solidFill>
                <a:schemeClr val="tx1"/>
              </a:solidFill>
              <a:latin typeface="標楷體" panose="03000509000000000000" pitchFamily="65" charset="-120"/>
              <a:ea typeface="標楷體" panose="03000509000000000000" pitchFamily="65" charset="-120"/>
            </a:endParaRPr>
          </a:p>
          <a:p>
            <a:pPr>
              <a:lnSpc>
                <a:spcPts val="2900"/>
              </a:lnSpc>
              <a:buSzPct val="90000"/>
            </a:pPr>
            <a:r>
              <a:rPr lang="zh-TW" altLang="en-US" sz="2400" dirty="0">
                <a:solidFill>
                  <a:schemeClr val="tx1"/>
                </a:solidFill>
                <a:latin typeface="標楷體" panose="03000509000000000000" pitchFamily="65" charset="-120"/>
                <a:ea typeface="標楷體" panose="03000509000000000000" pitchFamily="65" charset="-120"/>
              </a:rPr>
              <a:t> </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過渡期</a:t>
            </a:r>
            <a:r>
              <a:rPr lang="en-US" altLang="zh-TW" sz="2400" dirty="0">
                <a:solidFill>
                  <a:schemeClr val="tx1"/>
                </a:solidFill>
                <a:latin typeface="標楷體" panose="03000509000000000000" pitchFamily="65" charset="-120"/>
                <a:ea typeface="標楷體" panose="03000509000000000000" pitchFamily="65" charset="-120"/>
              </a:rPr>
              <a:t>107</a:t>
            </a:r>
            <a:r>
              <a:rPr lang="zh-TW" altLang="en-US" sz="2400" dirty="0">
                <a:solidFill>
                  <a:schemeClr val="tx1"/>
                </a:solidFill>
                <a:latin typeface="標楷體" panose="03000509000000000000" pitchFamily="65" charset="-120"/>
                <a:ea typeface="標楷體" panose="03000509000000000000" pitchFamily="65" charset="-120"/>
              </a:rPr>
              <a:t>年至</a:t>
            </a:r>
            <a:r>
              <a:rPr lang="en-US" altLang="zh-TW" sz="2400" dirty="0">
                <a:solidFill>
                  <a:schemeClr val="tx1"/>
                </a:solidFill>
                <a:latin typeface="標楷體" panose="03000509000000000000" pitchFamily="65" charset="-120"/>
                <a:ea typeface="標楷體" panose="03000509000000000000" pitchFamily="65" charset="-120"/>
              </a:rPr>
              <a:t>118</a:t>
            </a:r>
            <a:r>
              <a:rPr lang="zh-TW" altLang="en-US" sz="2400" dirty="0">
                <a:solidFill>
                  <a:schemeClr val="tx1"/>
                </a:solidFill>
                <a:latin typeface="標楷體" panose="03000509000000000000" pitchFamily="65" charset="-120"/>
                <a:ea typeface="標楷體" panose="03000509000000000000" pitchFamily="65" charset="-120"/>
              </a:rPr>
              <a:t>年，從</a:t>
            </a:r>
            <a:r>
              <a:rPr lang="en-US" altLang="zh-TW" sz="2400" dirty="0">
                <a:solidFill>
                  <a:schemeClr val="tx1"/>
                </a:solidFill>
                <a:latin typeface="標楷體" panose="03000509000000000000" pitchFamily="65" charset="-120"/>
                <a:ea typeface="標楷體" panose="03000509000000000000" pitchFamily="65" charset="-120"/>
              </a:rPr>
              <a:t>5</a:t>
            </a:r>
            <a:r>
              <a:rPr lang="zh-TW" altLang="en-US" sz="2400" dirty="0">
                <a:solidFill>
                  <a:schemeClr val="tx1"/>
                </a:solidFill>
                <a:latin typeface="標楷體" panose="03000509000000000000" pitchFamily="65" charset="-120"/>
                <a:ea typeface="標楷體" panose="03000509000000000000" pitchFamily="65" charset="-120"/>
              </a:rPr>
              <a:t>年平均薪額逐年調高至</a:t>
            </a:r>
            <a:r>
              <a:rPr lang="en-US" altLang="zh-TW" sz="2400" dirty="0">
                <a:solidFill>
                  <a:schemeClr val="tx1"/>
                </a:solidFill>
                <a:latin typeface="標楷體" panose="03000509000000000000" pitchFamily="65" charset="-120"/>
                <a:ea typeface="標楷體" panose="03000509000000000000" pitchFamily="65" charset="-120"/>
              </a:rPr>
              <a:t>15</a:t>
            </a:r>
            <a:r>
              <a:rPr lang="zh-TW" altLang="en-US" sz="2400" dirty="0">
                <a:solidFill>
                  <a:schemeClr val="tx1"/>
                </a:solidFill>
                <a:latin typeface="標楷體" panose="03000509000000000000" pitchFamily="65" charset="-120"/>
                <a:ea typeface="標楷體" panose="03000509000000000000" pitchFamily="65" charset="-120"/>
              </a:rPr>
              <a:t>年</a:t>
            </a:r>
            <a:r>
              <a:rPr lang="en-US" altLang="zh-TW" sz="2400" dirty="0">
                <a:solidFill>
                  <a:schemeClr val="tx1"/>
                </a:solidFill>
                <a:latin typeface="標楷體" panose="03000509000000000000" pitchFamily="65" charset="-120"/>
                <a:ea typeface="標楷體" panose="03000509000000000000" pitchFamily="65" charset="-120"/>
              </a:rPr>
              <a:t>)</a:t>
            </a:r>
          </a:p>
          <a:p>
            <a:pPr marL="342900" indent="-342900">
              <a:lnSpc>
                <a:spcPts val="290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最高</a:t>
            </a:r>
            <a:r>
              <a:rPr lang="en-US" altLang="zh-TW" sz="2400" dirty="0">
                <a:solidFill>
                  <a:schemeClr val="tx1"/>
                </a:solidFill>
                <a:latin typeface="標楷體" panose="03000509000000000000" pitchFamily="65" charset="-120"/>
                <a:ea typeface="標楷體" panose="03000509000000000000" pitchFamily="65" charset="-120"/>
              </a:rPr>
              <a:t>40</a:t>
            </a:r>
            <a:r>
              <a:rPr lang="zh-TW" altLang="en-US" sz="2400" dirty="0">
                <a:solidFill>
                  <a:schemeClr val="tx1"/>
                </a:solidFill>
                <a:latin typeface="標楷體" panose="03000509000000000000" pitchFamily="65" charset="-120"/>
                <a:ea typeface="標楷體" panose="03000509000000000000" pitchFamily="65" charset="-120"/>
              </a:rPr>
              <a:t>年→</a:t>
            </a:r>
            <a:r>
              <a:rPr lang="en-US" altLang="zh-TW" sz="2400" dirty="0">
                <a:solidFill>
                  <a:schemeClr val="tx1"/>
                </a:solidFill>
                <a:latin typeface="標楷體" panose="03000509000000000000" pitchFamily="65" charset="-120"/>
                <a:ea typeface="標楷體" panose="03000509000000000000" pitchFamily="65" charset="-120"/>
              </a:rPr>
              <a:t>75</a:t>
            </a:r>
            <a:r>
              <a:rPr lang="zh-TW" altLang="en-US" sz="2400" dirty="0">
                <a:solidFill>
                  <a:schemeClr val="tx1"/>
                </a:solidFill>
                <a:latin typeface="標楷體" panose="03000509000000000000" pitchFamily="65" charset="-120"/>
                <a:ea typeface="標楷體" panose="03000509000000000000" pitchFamily="65" charset="-120"/>
              </a:rPr>
              <a:t>％</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第</a:t>
            </a:r>
            <a:r>
              <a:rPr lang="en-US" altLang="zh-TW" sz="2400" dirty="0">
                <a:solidFill>
                  <a:schemeClr val="tx1"/>
                </a:solidFill>
                <a:latin typeface="標楷體" panose="03000509000000000000" pitchFamily="65" charset="-120"/>
                <a:ea typeface="標楷體" panose="03000509000000000000" pitchFamily="65" charset="-120"/>
              </a:rPr>
              <a:t>36-40</a:t>
            </a:r>
            <a:r>
              <a:rPr lang="zh-TW" altLang="en-US" sz="2400" dirty="0">
                <a:solidFill>
                  <a:schemeClr val="tx1"/>
                </a:solidFill>
                <a:latin typeface="標楷體" panose="03000509000000000000" pitchFamily="65" charset="-120"/>
                <a:ea typeface="標楷體" panose="03000509000000000000" pitchFamily="65" charset="-120"/>
              </a:rPr>
              <a:t>年</a:t>
            </a:r>
            <a:r>
              <a:rPr lang="en-US"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每年</a:t>
            </a:r>
            <a:r>
              <a:rPr lang="en-US" altLang="zh-TW" sz="2400" dirty="0">
                <a:solidFill>
                  <a:schemeClr val="tx1"/>
                </a:solidFill>
                <a:latin typeface="標楷體" panose="03000509000000000000" pitchFamily="65" charset="-120"/>
                <a:ea typeface="標楷體" panose="03000509000000000000" pitchFamily="65" charset="-120"/>
              </a:rPr>
              <a:t>1%)</a:t>
            </a:r>
            <a:endParaRPr lang="zh-TW" altLang="en-US" sz="2400" b="1" dirty="0">
              <a:solidFill>
                <a:schemeClr val="tx1"/>
              </a:solidFill>
              <a:latin typeface="標楷體" panose="03000509000000000000" pitchFamily="65" charset="-120"/>
              <a:ea typeface="標楷體" panose="03000509000000000000" pitchFamily="65" charset="-120"/>
            </a:endParaRPr>
          </a:p>
          <a:p>
            <a:pPr marL="342900" indent="-342900">
              <a:lnSpc>
                <a:spcPts val="2900"/>
              </a:lnSpc>
              <a:buSzPct val="90000"/>
              <a:buFont typeface="Arial" panose="020B0604020202020204" pitchFamily="34" charset="0"/>
              <a:buChar char="•"/>
            </a:pPr>
            <a:r>
              <a:rPr lang="zh-TW" altLang="en-US" sz="2400" dirty="0">
                <a:solidFill>
                  <a:schemeClr val="tx1"/>
                </a:solidFill>
                <a:latin typeface="標楷體" panose="03000509000000000000" pitchFamily="65" charset="-120"/>
                <a:ea typeface="標楷體" panose="03000509000000000000" pitchFamily="65" charset="-120"/>
              </a:rPr>
              <a:t>退休年資未滿</a:t>
            </a:r>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年之畸零月數，按畸零月數比率計給；</a:t>
            </a:r>
            <a:endParaRPr lang="en-US" altLang="zh-TW" sz="2400" dirty="0">
              <a:solidFill>
                <a:schemeClr val="tx1"/>
              </a:solidFill>
              <a:latin typeface="標楷體" panose="03000509000000000000" pitchFamily="65" charset="-120"/>
              <a:ea typeface="標楷體" panose="03000509000000000000" pitchFamily="65" charset="-120"/>
            </a:endParaRPr>
          </a:p>
          <a:p>
            <a:pPr>
              <a:lnSpc>
                <a:spcPts val="2900"/>
              </a:lnSpc>
              <a:buSzPct val="90000"/>
            </a:pPr>
            <a:r>
              <a:rPr lang="zh-TW" altLang="en-US" sz="2400" dirty="0">
                <a:solidFill>
                  <a:schemeClr val="tx1"/>
                </a:solidFill>
                <a:latin typeface="標楷體" panose="03000509000000000000" pitchFamily="65" charset="-120"/>
                <a:ea typeface="標楷體" panose="03000509000000000000" pitchFamily="65" charset="-120"/>
              </a:rPr>
              <a:t> 未滿</a:t>
            </a:r>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個月者，以</a:t>
            </a:r>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個月計</a:t>
            </a:r>
            <a:endParaRPr lang="en-US" altLang="zh-TW" sz="2400" dirty="0">
              <a:solidFill>
                <a:schemeClr val="tx1"/>
              </a:solidFill>
              <a:latin typeface="標楷體" panose="03000509000000000000" pitchFamily="65" charset="-120"/>
              <a:ea typeface="標楷體" panose="03000509000000000000" pitchFamily="65" charset="-120"/>
            </a:endParaRPr>
          </a:p>
        </p:txBody>
      </p:sp>
      <p:sp>
        <p:nvSpPr>
          <p:cNvPr id="10" name="平行四邊形 9"/>
          <p:cNvSpPr/>
          <p:nvPr/>
        </p:nvSpPr>
        <p:spPr>
          <a:xfrm>
            <a:off x="930741" y="4072672"/>
            <a:ext cx="1948776" cy="512326"/>
          </a:xfrm>
          <a:prstGeom prst="parallelogram">
            <a:avLst/>
          </a:prstGeom>
          <a:solidFill>
            <a:srgbClr val="88F070"/>
          </a:solidFill>
        </p:spPr>
        <p:txBody>
          <a:bodyPr wrap="square" rtlCol="0" anchor="ctr">
            <a:spAutoFit/>
          </a:bodyPr>
          <a:lstStyle/>
          <a:p>
            <a:pPr algn="ctr">
              <a:buNone/>
            </a:pPr>
            <a:r>
              <a:rPr lang="en-US" altLang="zh-TW" sz="2000" dirty="0">
                <a:solidFill>
                  <a:schemeClr val="tx1"/>
                </a:solidFill>
                <a:latin typeface="標楷體" panose="03000509000000000000" pitchFamily="65" charset="-120"/>
              </a:rPr>
              <a:t>107.7.1</a:t>
            </a:r>
            <a:r>
              <a:rPr lang="zh-TW" altLang="en-US" sz="2000" dirty="0">
                <a:solidFill>
                  <a:schemeClr val="tx1"/>
                </a:solidFill>
                <a:latin typeface="標楷體" panose="03000509000000000000" pitchFamily="65" charset="-120"/>
              </a:rPr>
              <a:t>後</a:t>
            </a:r>
          </a:p>
        </p:txBody>
      </p:sp>
      <p:pic>
        <p:nvPicPr>
          <p:cNvPr id="11" name="圖片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2441905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529874" y="345697"/>
            <a:ext cx="8229600" cy="1080120"/>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lnSpc>
                <a:spcPts val="3000"/>
              </a:lnSpc>
            </a:pPr>
            <a:r>
              <a:rPr lang="en-US" altLang="zh-TW" sz="4000" dirty="0">
                <a:solidFill>
                  <a:schemeClr val="tx1"/>
                </a:solidFill>
                <a:latin typeface="標楷體" panose="03000509000000000000" pitchFamily="65" charset="-120"/>
                <a:ea typeface="標楷體" panose="03000509000000000000" pitchFamily="65" charset="-120"/>
              </a:rPr>
              <a:t>107.7.1</a:t>
            </a:r>
            <a:r>
              <a:rPr lang="zh-TW" altLang="en-US" sz="4000" dirty="0">
                <a:solidFill>
                  <a:schemeClr val="tx1"/>
                </a:solidFill>
                <a:latin typeface="標楷體" panose="03000509000000000000" pitchFamily="65" charset="-120"/>
                <a:ea typeface="標楷體" panose="03000509000000000000" pitchFamily="65" charset="-120"/>
              </a:rPr>
              <a:t>後退休金計算基準</a:t>
            </a:r>
            <a:r>
              <a:rPr lang="en-US" altLang="zh-TW" sz="6600" dirty="0">
                <a:solidFill>
                  <a:schemeClr val="tx1"/>
                </a:solidFill>
                <a:latin typeface="標楷體" panose="03000509000000000000" pitchFamily="65" charset="-120"/>
                <a:ea typeface="標楷體" panose="03000509000000000000" pitchFamily="65" charset="-120"/>
              </a:rPr>
              <a:t/>
            </a:r>
            <a:br>
              <a:rPr lang="en-US" altLang="zh-TW" sz="6600" dirty="0">
                <a:solidFill>
                  <a:schemeClr val="tx1"/>
                </a:solidFill>
                <a:latin typeface="標楷體" panose="03000509000000000000" pitchFamily="65" charset="-120"/>
                <a:ea typeface="標楷體" panose="03000509000000000000" pitchFamily="65" charset="-120"/>
              </a:rPr>
            </a:br>
            <a:r>
              <a:rPr lang="en-US" altLang="zh-TW" sz="3100" dirty="0">
                <a:solidFill>
                  <a:schemeClr val="tx1"/>
                </a:solidFill>
                <a:latin typeface="標楷體" panose="03000509000000000000" pitchFamily="65" charset="-120"/>
                <a:ea typeface="標楷體" panose="03000509000000000000" pitchFamily="65" charset="-120"/>
              </a:rPr>
              <a:t>(</a:t>
            </a:r>
            <a:r>
              <a:rPr lang="zh-TW" altLang="en-US" sz="3100" dirty="0">
                <a:solidFill>
                  <a:schemeClr val="tx1"/>
                </a:solidFill>
                <a:latin typeface="標楷體" panose="03000509000000000000" pitchFamily="65" charset="-120"/>
                <a:ea typeface="標楷體" panose="03000509000000000000" pitchFamily="65" charset="-120"/>
              </a:rPr>
              <a:t>不適用</a:t>
            </a:r>
            <a:r>
              <a:rPr lang="en-US" altLang="zh-TW" sz="3100" dirty="0">
                <a:solidFill>
                  <a:schemeClr val="tx1"/>
                </a:solidFill>
                <a:latin typeface="標楷體" panose="03000509000000000000" pitchFamily="65" charset="-120"/>
                <a:ea typeface="標楷體" panose="03000509000000000000" pitchFamily="65" charset="-120"/>
              </a:rPr>
              <a:t>107.6.30</a:t>
            </a:r>
            <a:r>
              <a:rPr lang="zh-TW" altLang="en-US" sz="3100" dirty="0">
                <a:solidFill>
                  <a:schemeClr val="tx1"/>
                </a:solidFill>
                <a:latin typeface="標楷體" panose="03000509000000000000" pitchFamily="65" charset="-120"/>
                <a:ea typeface="標楷體" panose="03000509000000000000" pitchFamily="65" charset="-120"/>
              </a:rPr>
              <a:t>前已退休者</a:t>
            </a:r>
            <a:r>
              <a:rPr lang="en-US" altLang="zh-TW" sz="3100" dirty="0">
                <a:solidFill>
                  <a:schemeClr val="tx1"/>
                </a:solidFill>
                <a:latin typeface="標楷體" panose="03000509000000000000" pitchFamily="65" charset="-120"/>
                <a:ea typeface="標楷體" panose="03000509000000000000" pitchFamily="65" charset="-120"/>
              </a:rPr>
              <a:t>)</a:t>
            </a:r>
            <a:r>
              <a:rPr lang="zh-TW" altLang="en-US" sz="2000" dirty="0">
                <a:solidFill>
                  <a:srgbClr val="FF0000"/>
                </a:solidFill>
                <a:latin typeface="標楷體" panose="03000509000000000000" pitchFamily="65" charset="-120"/>
                <a:ea typeface="標楷體" panose="03000509000000000000" pitchFamily="65" charset="-120"/>
              </a:rPr>
              <a:t>公</a:t>
            </a:r>
            <a:r>
              <a:rPr lang="en-US" altLang="zh-TW" sz="2000" dirty="0">
                <a:solidFill>
                  <a:srgbClr val="FF0000"/>
                </a:solidFill>
                <a:latin typeface="標楷體" panose="03000509000000000000" pitchFamily="65" charset="-120"/>
                <a:ea typeface="標楷體" panose="03000509000000000000" pitchFamily="65" charset="-120"/>
              </a:rPr>
              <a:t>#27</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#28</a:t>
            </a:r>
            <a:endParaRPr lang="zh-TW" altLang="en-US" sz="2000" dirty="0">
              <a:solidFill>
                <a:srgbClr val="FF0000"/>
              </a:solidFill>
              <a:latin typeface="標楷體" panose="03000509000000000000" pitchFamily="65" charset="-120"/>
              <a:ea typeface="標楷體" panose="03000509000000000000" pitchFamily="65" charset="-120"/>
            </a:endParaRPr>
          </a:p>
        </p:txBody>
      </p:sp>
      <p:graphicFrame>
        <p:nvGraphicFramePr>
          <p:cNvPr id="3" name="內容版面配置區 2"/>
          <p:cNvGraphicFramePr>
            <a:graphicFrameLocks noGrp="1"/>
          </p:cNvGraphicFramePr>
          <p:nvPr>
            <p:ph sz="quarter" idx="13"/>
            <p:extLst>
              <p:ext uri="{D42A27DB-BD31-4B8C-83A1-F6EECF244321}">
                <p14:modId xmlns:p14="http://schemas.microsoft.com/office/powerpoint/2010/main" xmlns="" val="2351077502"/>
              </p:ext>
            </p:extLst>
          </p:nvPr>
        </p:nvGraphicFramePr>
        <p:xfrm>
          <a:off x="575556" y="1455558"/>
          <a:ext cx="8032306" cy="3992184"/>
        </p:xfrm>
        <a:graphic>
          <a:graphicData uri="http://schemas.openxmlformats.org/drawingml/2006/table">
            <a:tbl>
              <a:tblPr>
                <a:tableStyleId>{5C22544A-7EE6-4342-B048-85BDC9FD1C3A}</a:tableStyleId>
              </a:tblPr>
              <a:tblGrid>
                <a:gridCol w="2173448">
                  <a:extLst>
                    <a:ext uri="{9D8B030D-6E8A-4147-A177-3AD203B41FA5}">
                      <a16:colId xmlns="" xmlns:a16="http://schemas.microsoft.com/office/drawing/2014/main" val="20000"/>
                    </a:ext>
                  </a:extLst>
                </a:gridCol>
                <a:gridCol w="2267945">
                  <a:extLst>
                    <a:ext uri="{9D8B030D-6E8A-4147-A177-3AD203B41FA5}">
                      <a16:colId xmlns="" xmlns:a16="http://schemas.microsoft.com/office/drawing/2014/main" val="20001"/>
                    </a:ext>
                  </a:extLst>
                </a:gridCol>
                <a:gridCol w="1322968">
                  <a:extLst>
                    <a:ext uri="{9D8B030D-6E8A-4147-A177-3AD203B41FA5}">
                      <a16:colId xmlns="" xmlns:a16="http://schemas.microsoft.com/office/drawing/2014/main" val="20002"/>
                    </a:ext>
                  </a:extLst>
                </a:gridCol>
                <a:gridCol w="2267945">
                  <a:extLst>
                    <a:ext uri="{9D8B030D-6E8A-4147-A177-3AD203B41FA5}">
                      <a16:colId xmlns="" xmlns:a16="http://schemas.microsoft.com/office/drawing/2014/main" val="20003"/>
                    </a:ext>
                  </a:extLst>
                </a:gridCol>
              </a:tblGrid>
              <a:tr h="635786">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實施年度</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75000"/>
                      </a:schemeClr>
                    </a:solidFill>
                  </a:tcPr>
                </a:tc>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退休金計算基準</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4">
                        <a:lumMod val="20000"/>
                        <a:lumOff val="80000"/>
                      </a:schemeClr>
                    </a:solidFill>
                  </a:tcPr>
                </a:tc>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實施年度</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75000"/>
                      </a:schemeClr>
                    </a:solidFill>
                  </a:tcPr>
                </a:tc>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退休金計算基準</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4">
                        <a:lumMod val="20000"/>
                        <a:lumOff val="80000"/>
                      </a:schemeClr>
                    </a:solidFill>
                  </a:tcPr>
                </a:tc>
                <a:extLst>
                  <a:ext uri="{0D108BD9-81ED-4DB2-BD59-A6C34878D82A}">
                    <a16:rowId xmlns="" xmlns:a16="http://schemas.microsoft.com/office/drawing/2014/main" val="10000"/>
                  </a:ext>
                </a:extLst>
              </a:tr>
              <a:tr h="804374">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107.7.1-108.12.31</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FFC000"/>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5</a:t>
                      </a:r>
                      <a:r>
                        <a:rPr lang="zh-TW" altLang="en-US" sz="2000" u="none" strike="noStrike" dirty="0">
                          <a:effectLst/>
                          <a:latin typeface="標楷體" panose="03000509000000000000" pitchFamily="65" charset="-120"/>
                          <a:ea typeface="標楷體" panose="03000509000000000000" pitchFamily="65" charset="-120"/>
                        </a:rPr>
                        <a:t>年平均薪</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俸</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rgbClr val="FFC000"/>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114</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75000"/>
                      </a:schemeClr>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11</a:t>
                      </a:r>
                      <a:r>
                        <a:rPr lang="zh-TW" altLang="en-US" sz="2000" u="none" strike="noStrike" dirty="0">
                          <a:effectLst/>
                          <a:latin typeface="標楷體" panose="03000509000000000000" pitchFamily="65" charset="-120"/>
                          <a:ea typeface="標楷體" panose="03000509000000000000" pitchFamily="65" charset="-120"/>
                        </a:rPr>
                        <a:t>年平均薪</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俸</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40000"/>
                        <a:lumOff val="60000"/>
                      </a:schemeClr>
                    </a:solidFill>
                  </a:tcPr>
                </a:tc>
                <a:extLst>
                  <a:ext uri="{0D108BD9-81ED-4DB2-BD59-A6C34878D82A}">
                    <a16:rowId xmlns="" xmlns:a16="http://schemas.microsoft.com/office/drawing/2014/main" val="10001"/>
                  </a:ext>
                </a:extLst>
              </a:tr>
              <a:tr h="514636">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109</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75000"/>
                      </a:schemeClr>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6</a:t>
                      </a:r>
                      <a:r>
                        <a:rPr lang="zh-TW" altLang="en-US" sz="2000" u="none" strike="noStrike" dirty="0">
                          <a:effectLst/>
                          <a:latin typeface="標楷體" panose="03000509000000000000" pitchFamily="65" charset="-120"/>
                          <a:ea typeface="標楷體" panose="03000509000000000000" pitchFamily="65" charset="-120"/>
                        </a:rPr>
                        <a:t>年平均薪</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俸</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40000"/>
                        <a:lumOff val="60000"/>
                      </a:schemeClr>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115</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75000"/>
                      </a:schemeClr>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12</a:t>
                      </a:r>
                      <a:r>
                        <a:rPr lang="zh-TW" altLang="en-US" sz="2000" u="none" strike="noStrike" dirty="0">
                          <a:effectLst/>
                          <a:latin typeface="標楷體" panose="03000509000000000000" pitchFamily="65" charset="-120"/>
                          <a:ea typeface="標楷體" panose="03000509000000000000" pitchFamily="65" charset="-120"/>
                        </a:rPr>
                        <a:t>年平均薪</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俸</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40000"/>
                        <a:lumOff val="60000"/>
                      </a:schemeClr>
                    </a:solidFill>
                  </a:tcPr>
                </a:tc>
                <a:extLst>
                  <a:ext uri="{0D108BD9-81ED-4DB2-BD59-A6C34878D82A}">
                    <a16:rowId xmlns="" xmlns:a16="http://schemas.microsoft.com/office/drawing/2014/main" val="10002"/>
                  </a:ext>
                </a:extLst>
              </a:tr>
              <a:tr h="526922">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110</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75000"/>
                      </a:schemeClr>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7</a:t>
                      </a:r>
                      <a:r>
                        <a:rPr lang="zh-TW" altLang="en-US" sz="2000" u="none" strike="noStrike" dirty="0">
                          <a:effectLst/>
                          <a:latin typeface="標楷體" panose="03000509000000000000" pitchFamily="65" charset="-120"/>
                          <a:ea typeface="標楷體" panose="03000509000000000000" pitchFamily="65" charset="-120"/>
                        </a:rPr>
                        <a:t>年平均薪</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俸</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40000"/>
                        <a:lumOff val="60000"/>
                      </a:schemeClr>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116</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75000"/>
                      </a:schemeClr>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13</a:t>
                      </a:r>
                      <a:r>
                        <a:rPr lang="zh-TW" altLang="en-US" sz="2000" u="none" strike="noStrike" dirty="0">
                          <a:effectLst/>
                          <a:latin typeface="標楷體" panose="03000509000000000000" pitchFamily="65" charset="-120"/>
                          <a:ea typeface="標楷體" panose="03000509000000000000" pitchFamily="65" charset="-120"/>
                        </a:rPr>
                        <a:t>年平均薪</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俸</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40000"/>
                        <a:lumOff val="60000"/>
                      </a:schemeClr>
                    </a:solidFill>
                  </a:tcPr>
                </a:tc>
                <a:extLst>
                  <a:ext uri="{0D108BD9-81ED-4DB2-BD59-A6C34878D82A}">
                    <a16:rowId xmlns="" xmlns:a16="http://schemas.microsoft.com/office/drawing/2014/main" val="10003"/>
                  </a:ext>
                </a:extLst>
              </a:tr>
              <a:tr h="539208">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111</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75000"/>
                      </a:schemeClr>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8</a:t>
                      </a:r>
                      <a:r>
                        <a:rPr lang="zh-TW" altLang="en-US" sz="2000" u="none" strike="noStrike" dirty="0">
                          <a:effectLst/>
                          <a:latin typeface="標楷體" panose="03000509000000000000" pitchFamily="65" charset="-120"/>
                          <a:ea typeface="標楷體" panose="03000509000000000000" pitchFamily="65" charset="-120"/>
                        </a:rPr>
                        <a:t>年平均薪</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俸</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40000"/>
                        <a:lumOff val="60000"/>
                      </a:schemeClr>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117</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75000"/>
                      </a:schemeClr>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14</a:t>
                      </a:r>
                      <a:r>
                        <a:rPr lang="zh-TW" altLang="en-US" sz="2000" u="none" strike="noStrike" dirty="0">
                          <a:effectLst/>
                          <a:latin typeface="標楷體" panose="03000509000000000000" pitchFamily="65" charset="-120"/>
                          <a:ea typeface="標楷體" panose="03000509000000000000" pitchFamily="65" charset="-120"/>
                        </a:rPr>
                        <a:t>年平均薪</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俸</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40000"/>
                        <a:lumOff val="60000"/>
                      </a:schemeClr>
                    </a:solidFill>
                  </a:tcPr>
                </a:tc>
                <a:extLst>
                  <a:ext uri="{0D108BD9-81ED-4DB2-BD59-A6C34878D82A}">
                    <a16:rowId xmlns="" xmlns:a16="http://schemas.microsoft.com/office/drawing/2014/main" val="10004"/>
                  </a:ext>
                </a:extLst>
              </a:tr>
              <a:tr h="479486">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112</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75000"/>
                      </a:schemeClr>
                    </a:solidFill>
                  </a:tcPr>
                </a:tc>
                <a:tc>
                  <a:txBody>
                    <a:bodyPr/>
                    <a:lstStyle/>
                    <a:p>
                      <a:pPr algn="ctr" fontAlgn="ctr"/>
                      <a:r>
                        <a:rPr lang="en-US" altLang="zh-TW" sz="2000" u="none" strike="noStrike">
                          <a:effectLst/>
                          <a:latin typeface="標楷體" panose="03000509000000000000" pitchFamily="65" charset="-120"/>
                          <a:ea typeface="標楷體" panose="03000509000000000000" pitchFamily="65" charset="-120"/>
                        </a:rPr>
                        <a:t>9</a:t>
                      </a:r>
                      <a:r>
                        <a:rPr lang="zh-TW" altLang="en-US" sz="2000" u="none" strike="noStrike">
                          <a:effectLst/>
                          <a:latin typeface="標楷體" panose="03000509000000000000" pitchFamily="65" charset="-120"/>
                          <a:ea typeface="標楷體" panose="03000509000000000000" pitchFamily="65" charset="-120"/>
                        </a:rPr>
                        <a:t>年平均薪</a:t>
                      </a:r>
                      <a:r>
                        <a:rPr lang="en-US" altLang="zh-TW" sz="2000" u="none" strike="noStrike">
                          <a:effectLst/>
                          <a:latin typeface="標楷體" panose="03000509000000000000" pitchFamily="65" charset="-120"/>
                          <a:ea typeface="標楷體" panose="03000509000000000000" pitchFamily="65" charset="-120"/>
                        </a:rPr>
                        <a:t>(</a:t>
                      </a:r>
                      <a:r>
                        <a:rPr lang="zh-TW" altLang="en-US" sz="2000" u="none" strike="noStrike">
                          <a:effectLst/>
                          <a:latin typeface="標楷體" panose="03000509000000000000" pitchFamily="65" charset="-120"/>
                          <a:ea typeface="標楷體" panose="03000509000000000000" pitchFamily="65" charset="-120"/>
                        </a:rPr>
                        <a:t>俸</a:t>
                      </a:r>
                      <a:r>
                        <a:rPr lang="en-US" altLang="zh-TW" sz="2000" u="none" strike="noStrike">
                          <a:effectLst/>
                          <a:latin typeface="標楷體" panose="03000509000000000000" pitchFamily="65" charset="-120"/>
                          <a:ea typeface="標楷體" panose="03000509000000000000" pitchFamily="65" charset="-120"/>
                        </a:rPr>
                        <a:t>)</a:t>
                      </a:r>
                      <a:r>
                        <a:rPr lang="zh-TW" altLang="en-US" sz="2000" u="none" strike="noStrike">
                          <a:effectLst/>
                          <a:latin typeface="標楷體" panose="03000509000000000000" pitchFamily="65" charset="-120"/>
                          <a:ea typeface="標楷體" panose="03000509000000000000" pitchFamily="65" charset="-120"/>
                        </a:rPr>
                        <a:t>額</a:t>
                      </a:r>
                      <a:endParaRPr lang="zh-TW" altLang="en-US" sz="20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40000"/>
                        <a:lumOff val="60000"/>
                      </a:schemeClr>
                    </a:solidFill>
                  </a:tcPr>
                </a:tc>
                <a:tc rowSpan="2">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118</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75000"/>
                      </a:schemeClr>
                    </a:solidFill>
                  </a:tcPr>
                </a:tc>
                <a:tc rowSpan="2">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15</a:t>
                      </a:r>
                      <a:r>
                        <a:rPr lang="zh-TW" altLang="en-US" sz="2000" u="none" strike="noStrike" dirty="0">
                          <a:effectLst/>
                          <a:latin typeface="標楷體" panose="03000509000000000000" pitchFamily="65" charset="-120"/>
                          <a:ea typeface="標楷體" panose="03000509000000000000" pitchFamily="65" charset="-120"/>
                        </a:rPr>
                        <a:t>年平均薪</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俸</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40000"/>
                        <a:lumOff val="60000"/>
                      </a:schemeClr>
                    </a:solidFill>
                  </a:tcPr>
                </a:tc>
                <a:extLst>
                  <a:ext uri="{0D108BD9-81ED-4DB2-BD59-A6C34878D82A}">
                    <a16:rowId xmlns="" xmlns:a16="http://schemas.microsoft.com/office/drawing/2014/main" val="10005"/>
                  </a:ext>
                </a:extLst>
              </a:tr>
              <a:tr h="491772">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113</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6">
                        <a:lumMod val="75000"/>
                      </a:schemeClr>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10</a:t>
                      </a:r>
                      <a:r>
                        <a:rPr lang="zh-TW" altLang="en-US" sz="2000" u="none" strike="noStrike" dirty="0">
                          <a:effectLst/>
                          <a:latin typeface="標楷體" panose="03000509000000000000" pitchFamily="65" charset="-120"/>
                          <a:ea typeface="標楷體" panose="03000509000000000000" pitchFamily="65" charset="-120"/>
                        </a:rPr>
                        <a:t>年平均薪</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俸</a:t>
                      </a:r>
                      <a:r>
                        <a:rPr lang="en-US" altLang="zh-TW" sz="2000" u="none" strike="noStrike" dirty="0">
                          <a:effectLst/>
                          <a:latin typeface="標楷體" panose="03000509000000000000" pitchFamily="65" charset="-120"/>
                          <a:ea typeface="標楷體" panose="03000509000000000000" pitchFamily="65" charset="-120"/>
                        </a:rPr>
                        <a:t>)</a:t>
                      </a:r>
                      <a:r>
                        <a:rPr lang="zh-TW" altLang="en-US" sz="2000" u="none" strike="noStrike" dirty="0">
                          <a:effectLst/>
                          <a:latin typeface="標楷體" panose="03000509000000000000" pitchFamily="65" charset="-120"/>
                          <a:ea typeface="標楷體" panose="03000509000000000000" pitchFamily="65" charset="-120"/>
                        </a:rPr>
                        <a:t>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5">
                        <a:lumMod val="40000"/>
                        <a:lumOff val="60000"/>
                      </a:schemeClr>
                    </a:solidFill>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6"/>
                  </a:ext>
                </a:extLst>
              </a:tr>
            </a:tbl>
          </a:graphicData>
        </a:graphic>
      </p:graphicFrame>
      <p:sp>
        <p:nvSpPr>
          <p:cNvPr id="6" name="內容版面配置區 2"/>
          <p:cNvSpPr txBox="1">
            <a:spLocks/>
          </p:cNvSpPr>
          <p:nvPr/>
        </p:nvSpPr>
        <p:spPr>
          <a:xfrm>
            <a:off x="388903" y="5477483"/>
            <a:ext cx="8405612" cy="1312104"/>
          </a:xfrm>
          <a:prstGeom prst="rect">
            <a:avLst/>
          </a:prstGeom>
          <a:solidFill>
            <a:srgbClr val="88F070"/>
          </a:solidFill>
        </p:spPr>
        <p:style>
          <a:lnRef idx="1">
            <a:schemeClr val="accent3"/>
          </a:lnRef>
          <a:fillRef idx="2">
            <a:schemeClr val="accent3"/>
          </a:fillRef>
          <a:effectRef idx="1">
            <a:schemeClr val="accent3"/>
          </a:effectRef>
          <a:fontRef idx="minor">
            <a:schemeClr val="dk1"/>
          </a:fontRef>
        </p:style>
        <p:txBody>
          <a:bodyPr vert="horz" rtlCol="0">
            <a:normAutofit fontScale="25000" lnSpcReduction="20000"/>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dk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dk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dk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dk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dk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dk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dk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dk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dk1"/>
                </a:solidFill>
                <a:latin typeface="+mn-lt"/>
                <a:ea typeface="+mn-ea"/>
                <a:cs typeface="+mn-cs"/>
              </a:defRPr>
            </a:lvl9pPr>
          </a:lstStyle>
          <a:p>
            <a:endParaRPr lang="zh-TW" altLang="zh-TW" dirty="0">
              <a:latin typeface="標楷體" panose="03000509000000000000" pitchFamily="65" charset="-120"/>
              <a:ea typeface="標楷體" panose="03000509000000000000" pitchFamily="65" charset="-120"/>
            </a:endParaRPr>
          </a:p>
          <a:p>
            <a:pPr marL="0" indent="0">
              <a:lnSpc>
                <a:spcPct val="120000"/>
              </a:lnSpc>
              <a:buFont typeface="Wingdings 2"/>
              <a:buNone/>
            </a:pPr>
            <a:r>
              <a:rPr lang="zh-TW" altLang="en-US" sz="8000" b="1" dirty="0">
                <a:solidFill>
                  <a:schemeClr val="tx1"/>
                </a:solidFill>
                <a:latin typeface="標楷體" panose="03000509000000000000" pitchFamily="65" charset="-120"/>
                <a:ea typeface="標楷體" panose="03000509000000000000" pitchFamily="65" charset="-120"/>
              </a:rPr>
              <a:t>於新法施行前</a:t>
            </a:r>
            <a:r>
              <a:rPr lang="en-US" altLang="zh-TW" sz="8000" b="1" dirty="0">
                <a:solidFill>
                  <a:schemeClr val="tx1"/>
                </a:solidFill>
                <a:latin typeface="標楷體" panose="03000509000000000000" pitchFamily="65" charset="-120"/>
                <a:ea typeface="標楷體" panose="03000509000000000000" pitchFamily="65" charset="-120"/>
              </a:rPr>
              <a:t>(107.6.30</a:t>
            </a:r>
            <a:r>
              <a:rPr lang="zh-TW" altLang="en-US" sz="8000" b="1" dirty="0">
                <a:solidFill>
                  <a:schemeClr val="tx1"/>
                </a:solidFill>
                <a:latin typeface="標楷體" panose="03000509000000000000" pitchFamily="65" charset="-120"/>
                <a:ea typeface="標楷體" panose="03000509000000000000" pitchFamily="65" charset="-120"/>
              </a:rPr>
              <a:t>前</a:t>
            </a:r>
            <a:r>
              <a:rPr lang="en-US" altLang="zh-TW" sz="8000" b="1" dirty="0">
                <a:solidFill>
                  <a:schemeClr val="tx1"/>
                </a:solidFill>
                <a:latin typeface="標楷體" panose="03000509000000000000" pitchFamily="65" charset="-120"/>
                <a:ea typeface="標楷體" panose="03000509000000000000" pitchFamily="65" charset="-120"/>
              </a:rPr>
              <a:t>)</a:t>
            </a:r>
            <a:r>
              <a:rPr lang="zh-TW" altLang="en-US" sz="8000" b="1" dirty="0">
                <a:solidFill>
                  <a:schemeClr val="tx1"/>
                </a:solidFill>
                <a:latin typeface="標楷體" panose="03000509000000000000" pitchFamily="65" charset="-120"/>
                <a:ea typeface="標楷體" panose="03000509000000000000" pitchFamily="65" charset="-120"/>
              </a:rPr>
              <a:t>，已符合法定支領月退條件而於新法施行後退休生效者，其退撫新制實施前、後年資應給之退休金，仍按原規定之退休金計算基準與基數內涵計給</a:t>
            </a:r>
            <a:r>
              <a:rPr lang="en-US" altLang="zh-TW" sz="8000" b="1" dirty="0">
                <a:solidFill>
                  <a:schemeClr val="tx1"/>
                </a:solidFill>
                <a:latin typeface="標楷體" panose="03000509000000000000" pitchFamily="65" charset="-120"/>
                <a:ea typeface="標楷體" panose="03000509000000000000" pitchFamily="65" charset="-120"/>
              </a:rPr>
              <a:t>(</a:t>
            </a:r>
            <a:r>
              <a:rPr lang="zh-TW" altLang="en-US" sz="8000" b="1" dirty="0">
                <a:solidFill>
                  <a:schemeClr val="tx1"/>
                </a:solidFill>
                <a:latin typeface="標楷體" panose="03000509000000000000" pitchFamily="65" charset="-120"/>
                <a:ea typeface="標楷體" panose="03000509000000000000" pitchFamily="65" charset="-120"/>
              </a:rPr>
              <a:t>教</a:t>
            </a:r>
            <a:r>
              <a:rPr lang="en-US" altLang="zh-TW" sz="8000" b="1" dirty="0">
                <a:solidFill>
                  <a:schemeClr val="tx1"/>
                </a:solidFill>
                <a:latin typeface="標楷體" panose="03000509000000000000" pitchFamily="65" charset="-120"/>
                <a:ea typeface="標楷體" panose="03000509000000000000" pitchFamily="65" charset="-120"/>
              </a:rPr>
              <a:t>#28</a:t>
            </a:r>
            <a:r>
              <a:rPr lang="zh-TW" altLang="en-US" sz="8000" b="1" dirty="0">
                <a:solidFill>
                  <a:schemeClr val="tx1"/>
                </a:solidFill>
                <a:latin typeface="標楷體" panose="03000509000000000000" pitchFamily="65" charset="-120"/>
                <a:ea typeface="標楷體" panose="03000509000000000000" pitchFamily="65" charset="-120"/>
              </a:rPr>
              <a:t>、公</a:t>
            </a:r>
            <a:r>
              <a:rPr lang="en-US" altLang="zh-TW" sz="8000" b="1" dirty="0">
                <a:solidFill>
                  <a:schemeClr val="tx1"/>
                </a:solidFill>
                <a:latin typeface="標楷體" panose="03000509000000000000" pitchFamily="65" charset="-120"/>
                <a:ea typeface="標楷體" panose="03000509000000000000" pitchFamily="65" charset="-120"/>
              </a:rPr>
              <a:t>#27</a:t>
            </a:r>
            <a:r>
              <a:rPr lang="zh-TW" altLang="en-US" sz="8000" b="1" dirty="0">
                <a:solidFill>
                  <a:schemeClr val="tx1"/>
                </a:solidFill>
                <a:latin typeface="標楷體" panose="03000509000000000000" pitchFamily="65" charset="-120"/>
                <a:ea typeface="標楷體" panose="03000509000000000000" pitchFamily="65" charset="-120"/>
              </a:rPr>
              <a:t>含原已符合各年法定指標數</a:t>
            </a:r>
            <a:r>
              <a:rPr lang="en-US" altLang="zh-TW" sz="8000" b="1" dirty="0">
                <a:solidFill>
                  <a:schemeClr val="tx1"/>
                </a:solidFill>
                <a:latin typeface="標楷體" panose="03000509000000000000" pitchFamily="65" charset="-120"/>
                <a:ea typeface="標楷體" panose="03000509000000000000" pitchFamily="65" charset="-120"/>
              </a:rPr>
              <a:t>)</a:t>
            </a:r>
            <a:endParaRPr lang="zh-TW" altLang="zh-TW" sz="8000" b="1" dirty="0">
              <a:solidFill>
                <a:schemeClr val="tx1"/>
              </a:solidFill>
              <a:latin typeface="標楷體" panose="03000509000000000000" pitchFamily="65" charset="-120"/>
              <a:ea typeface="標楷體" panose="03000509000000000000" pitchFamily="65" charset="-120"/>
            </a:endParaRPr>
          </a:p>
        </p:txBody>
      </p:sp>
      <p:pic>
        <p:nvPicPr>
          <p:cNvPr id="7" name="圖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2399463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764704"/>
            <a:ext cx="8140747" cy="799829"/>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spcBef>
                <a:spcPct val="50000"/>
              </a:spcBef>
            </a:pPr>
            <a:r>
              <a:rPr lang="zh-TW" altLang="en-US" dirty="0">
                <a:solidFill>
                  <a:schemeClr val="tx1"/>
                </a:solidFill>
                <a:latin typeface="標楷體" panose="03000509000000000000" pitchFamily="65" charset="-120"/>
                <a:ea typeface="標楷體" panose="03000509000000000000" pitchFamily="65" charset="-120"/>
              </a:rPr>
              <a:t>其他現金給與補償金</a:t>
            </a:r>
            <a:endParaRPr lang="zh-TW" altLang="en-US" sz="4400" dirty="0">
              <a:solidFill>
                <a:schemeClr val="tx1"/>
              </a:solidFill>
              <a:latin typeface="標楷體" panose="03000509000000000000" pitchFamily="65" charset="-120"/>
              <a:ea typeface="標楷體" panose="03000509000000000000" pitchFamily="65" charset="-120"/>
            </a:endParaRPr>
          </a:p>
        </p:txBody>
      </p:sp>
      <p:graphicFrame>
        <p:nvGraphicFramePr>
          <p:cNvPr id="4" name="表格 3"/>
          <p:cNvGraphicFramePr>
            <a:graphicFrameLocks noGrp="1"/>
          </p:cNvGraphicFramePr>
          <p:nvPr>
            <p:extLst/>
          </p:nvPr>
        </p:nvGraphicFramePr>
        <p:xfrm>
          <a:off x="611560" y="2132856"/>
          <a:ext cx="8155548" cy="4039252"/>
        </p:xfrm>
        <a:graphic>
          <a:graphicData uri="http://schemas.openxmlformats.org/drawingml/2006/table">
            <a:tbl>
              <a:tblPr/>
              <a:tblGrid>
                <a:gridCol w="1524402">
                  <a:extLst>
                    <a:ext uri="{9D8B030D-6E8A-4147-A177-3AD203B41FA5}">
                      <a16:colId xmlns="" xmlns:a16="http://schemas.microsoft.com/office/drawing/2014/main" val="20000"/>
                    </a:ext>
                  </a:extLst>
                </a:gridCol>
                <a:gridCol w="6631146">
                  <a:extLst>
                    <a:ext uri="{9D8B030D-6E8A-4147-A177-3AD203B41FA5}">
                      <a16:colId xmlns="" xmlns:a16="http://schemas.microsoft.com/office/drawing/2014/main" val="20001"/>
                    </a:ext>
                  </a:extLst>
                </a:gridCol>
              </a:tblGrid>
              <a:tr h="834797">
                <a:tc>
                  <a:txBody>
                    <a:bodyPr/>
                    <a:lstStyle/>
                    <a:p>
                      <a:pPr marL="0" marR="0" lvl="0" indent="0" algn="dist"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2400" b="1" i="0" u="none" strike="noStrike" cap="none" normalizeH="0" baseline="0" dirty="0">
                          <a:ln>
                            <a:noFill/>
                          </a:ln>
                          <a:solidFill>
                            <a:schemeClr val="tx1"/>
                          </a:solidFill>
                          <a:effectLst/>
                          <a:latin typeface="標楷體" pitchFamily="65" charset="-120"/>
                          <a:ea typeface="標楷體" pitchFamily="65" charset="-120"/>
                        </a:rPr>
                        <a:t>法令規定</a:t>
                      </a: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2400" b="1" i="0" u="none" strike="noStrike" cap="none" normalizeH="0" baseline="0" dirty="0">
                          <a:ln>
                            <a:noFill/>
                          </a:ln>
                          <a:solidFill>
                            <a:schemeClr val="tx1"/>
                          </a:solidFill>
                          <a:effectLst/>
                          <a:latin typeface="華康隸書體W7(P)"/>
                          <a:ea typeface="標楷體" pitchFamily="65" charset="-120"/>
                        </a:rPr>
                        <a:t>公教人員退休金其他現金給與補償金發給辦法</a:t>
                      </a: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chemeClr val="tx2">
                        <a:lumMod val="10000"/>
                        <a:lumOff val="90000"/>
                      </a:schemeClr>
                    </a:solidFill>
                  </a:tcPr>
                </a:tc>
                <a:extLst>
                  <a:ext uri="{0D108BD9-81ED-4DB2-BD59-A6C34878D82A}">
                    <a16:rowId xmlns="" xmlns:a16="http://schemas.microsoft.com/office/drawing/2014/main" val="10000"/>
                  </a:ext>
                </a:extLst>
              </a:tr>
              <a:tr h="626603">
                <a:tc>
                  <a:txBody>
                    <a:bodyPr/>
                    <a:lstStyle/>
                    <a:p>
                      <a:pPr marL="0" marR="0" lvl="0" indent="0" algn="dist" defTabSz="914400" rtl="0" eaLnBrk="1" fontAlgn="ctr"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2400" b="1" i="0" u="none" strike="noStrike" cap="none" normalizeH="0" baseline="0" dirty="0">
                          <a:ln>
                            <a:noFill/>
                          </a:ln>
                          <a:solidFill>
                            <a:schemeClr val="tx1"/>
                          </a:solidFill>
                          <a:effectLst/>
                          <a:latin typeface="標楷體" pitchFamily="65" charset="-120"/>
                          <a:ea typeface="標楷體" pitchFamily="65" charset="-120"/>
                        </a:rPr>
                        <a:t>適用對象</a:t>
                      </a: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ctr"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2400" b="1" i="0" u="none" strike="noStrike" cap="none" normalizeH="0" baseline="0" dirty="0">
                          <a:ln>
                            <a:noFill/>
                          </a:ln>
                          <a:solidFill>
                            <a:srgbClr val="FF0000"/>
                          </a:solidFill>
                          <a:effectLst/>
                          <a:latin typeface="華康隸書體W7(P)"/>
                          <a:ea typeface="標楷體" pitchFamily="65" charset="-120"/>
                        </a:rPr>
                        <a:t>具有舊制年資</a:t>
                      </a:r>
                      <a:r>
                        <a:rPr kumimoji="1" lang="zh-TW" altLang="en-US" sz="2400" b="1" i="0" u="none" strike="noStrike" cap="none" normalizeH="0" baseline="0" dirty="0">
                          <a:ln>
                            <a:noFill/>
                          </a:ln>
                          <a:solidFill>
                            <a:schemeClr val="tx1"/>
                          </a:solidFill>
                          <a:effectLst/>
                          <a:latin typeface="華康隸書體W7(P)"/>
                          <a:ea typeface="標楷體" pitchFamily="65" charset="-120"/>
                        </a:rPr>
                        <a:t>，且不論退休金種類均可核發 </a:t>
                      </a: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chemeClr val="tx2">
                        <a:lumMod val="10000"/>
                        <a:lumOff val="90000"/>
                      </a:schemeClr>
                    </a:solidFill>
                  </a:tcPr>
                </a:tc>
                <a:extLst>
                  <a:ext uri="{0D108BD9-81ED-4DB2-BD59-A6C34878D82A}">
                    <a16:rowId xmlns="" xmlns:a16="http://schemas.microsoft.com/office/drawing/2014/main" val="10001"/>
                  </a:ext>
                </a:extLst>
              </a:tr>
              <a:tr h="626603">
                <a:tc>
                  <a:txBody>
                    <a:bodyPr/>
                    <a:lstStyle/>
                    <a:p>
                      <a:pPr marL="0" marR="0" lvl="0" indent="0" algn="dist" defTabSz="914400" rtl="0" eaLnBrk="1" fontAlgn="ctr"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2400" b="1" i="0" u="none" strike="noStrike" cap="none" normalizeH="0" baseline="0" dirty="0">
                          <a:ln>
                            <a:noFill/>
                          </a:ln>
                          <a:solidFill>
                            <a:schemeClr val="tx1"/>
                          </a:solidFill>
                          <a:effectLst/>
                          <a:latin typeface="標楷體" pitchFamily="65" charset="-120"/>
                          <a:ea typeface="標楷體" pitchFamily="65" charset="-120"/>
                        </a:rPr>
                        <a:t>種類</a:t>
                      </a: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ctr"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2400" b="1" i="0" u="none" strike="noStrike" cap="none" normalizeH="0" baseline="0" dirty="0">
                          <a:ln>
                            <a:noFill/>
                          </a:ln>
                          <a:solidFill>
                            <a:schemeClr val="tx1"/>
                          </a:solidFill>
                          <a:effectLst/>
                          <a:latin typeface="華康隸書體W7(P)"/>
                          <a:ea typeface="標楷體" pitchFamily="65" charset="-120"/>
                        </a:rPr>
                        <a:t>一次發給</a:t>
                      </a: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chemeClr val="tx2">
                        <a:lumMod val="10000"/>
                        <a:lumOff val="90000"/>
                      </a:schemeClr>
                    </a:solidFill>
                  </a:tcPr>
                </a:tc>
                <a:extLst>
                  <a:ext uri="{0D108BD9-81ED-4DB2-BD59-A6C34878D82A}">
                    <a16:rowId xmlns="" xmlns:a16="http://schemas.microsoft.com/office/drawing/2014/main" val="10002"/>
                  </a:ext>
                </a:extLst>
              </a:tr>
              <a:tr h="864325">
                <a:tc>
                  <a:txBody>
                    <a:bodyPr/>
                    <a:lstStyle/>
                    <a:p>
                      <a:pPr marL="0" marR="0" lvl="0" indent="0" algn="dist" defTabSz="914400" rtl="0" eaLnBrk="1" fontAlgn="ctr"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2400" b="1" i="0" u="none" strike="noStrike" cap="none" normalizeH="0" baseline="0" dirty="0">
                          <a:ln>
                            <a:noFill/>
                          </a:ln>
                          <a:solidFill>
                            <a:schemeClr val="tx1"/>
                          </a:solidFill>
                          <a:effectLst/>
                          <a:latin typeface="標楷體" pitchFamily="65" charset="-120"/>
                          <a:ea typeface="標楷體" pitchFamily="65" charset="-120"/>
                        </a:rPr>
                        <a:t>基數</a:t>
                      </a: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ctr"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2400" b="1" i="0" u="none" strike="noStrike" cap="none" normalizeH="0" baseline="0" dirty="0">
                          <a:ln>
                            <a:noFill/>
                          </a:ln>
                          <a:solidFill>
                            <a:schemeClr val="tx1"/>
                          </a:solidFill>
                          <a:effectLst/>
                          <a:latin typeface="華康隸書體W7(P)"/>
                          <a:ea typeface="標楷體" pitchFamily="65" charset="-120"/>
                        </a:rPr>
                        <a:t>依核定舊制退休年資應領之</a:t>
                      </a:r>
                      <a:r>
                        <a:rPr kumimoji="1" lang="zh-TW" altLang="en-US" sz="2400" b="1" i="0" u="none" strike="noStrike" cap="none" normalizeH="0" baseline="0" dirty="0">
                          <a:ln>
                            <a:noFill/>
                          </a:ln>
                          <a:solidFill>
                            <a:srgbClr val="FF0000"/>
                          </a:solidFill>
                          <a:effectLst/>
                          <a:latin typeface="華康隸書體W7(P)"/>
                          <a:ea typeface="標楷體" pitchFamily="65" charset="-120"/>
                        </a:rPr>
                        <a:t>一次退休金基數</a:t>
                      </a: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chemeClr val="tx2">
                        <a:lumMod val="10000"/>
                        <a:lumOff val="90000"/>
                      </a:schemeClr>
                    </a:solidFill>
                  </a:tcPr>
                </a:tc>
                <a:extLst>
                  <a:ext uri="{0D108BD9-81ED-4DB2-BD59-A6C34878D82A}">
                    <a16:rowId xmlns="" xmlns:a16="http://schemas.microsoft.com/office/drawing/2014/main" val="10003"/>
                  </a:ext>
                </a:extLst>
              </a:tr>
              <a:tr h="1086924">
                <a:tc>
                  <a:txBody>
                    <a:bodyPr/>
                    <a:lstStyle/>
                    <a:p>
                      <a:pPr marL="0" marR="0" lvl="0" indent="0" algn="dist" defTabSz="914400" rtl="0" eaLnBrk="1" fontAlgn="ctr"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2400" b="1" i="0" u="none" strike="noStrike" cap="none" normalizeH="0" baseline="0" dirty="0">
                          <a:ln>
                            <a:noFill/>
                          </a:ln>
                          <a:solidFill>
                            <a:schemeClr val="tx1"/>
                          </a:solidFill>
                          <a:effectLst/>
                          <a:latin typeface="標楷體" pitchFamily="65" charset="-120"/>
                          <a:ea typeface="標楷體" pitchFamily="65" charset="-120"/>
                        </a:rPr>
                        <a:t>計算公式</a:t>
                      </a: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ctr" latinLnBrk="0" hangingPunct="1">
                        <a:lnSpc>
                          <a:spcPct val="100000"/>
                        </a:lnSpc>
                        <a:spcBef>
                          <a:spcPct val="20000"/>
                        </a:spcBef>
                        <a:spcAft>
                          <a:spcPct val="0"/>
                        </a:spcAft>
                        <a:buClr>
                          <a:schemeClr val="hlink"/>
                        </a:buClr>
                        <a:buSzPct val="60000"/>
                        <a:buFont typeface="Wingdings" pitchFamily="2" charset="2"/>
                        <a:buNone/>
                        <a:tabLst/>
                      </a:pPr>
                      <a:r>
                        <a:rPr lang="zh-TW" altLang="en-US" sz="2800" b="1" u="sng" dirty="0">
                          <a:solidFill>
                            <a:srgbClr val="C00000"/>
                          </a:solidFill>
                          <a:latin typeface="標楷體" panose="03000509000000000000" pitchFamily="65" charset="-120"/>
                          <a:ea typeface="標楷體" panose="03000509000000000000" pitchFamily="65" charset="-120"/>
                        </a:rPr>
                        <a:t>本（年功）俸</a:t>
                      </a:r>
                      <a:r>
                        <a:rPr lang="en-US" altLang="zh-TW" sz="2800" b="1" u="sng" dirty="0">
                          <a:solidFill>
                            <a:srgbClr val="C00000"/>
                          </a:solidFill>
                          <a:latin typeface="標楷體" panose="03000509000000000000" pitchFamily="65" charset="-120"/>
                          <a:ea typeface="標楷體" panose="03000509000000000000" pitchFamily="65" charset="-120"/>
                        </a:rPr>
                        <a:t>(</a:t>
                      </a:r>
                      <a:r>
                        <a:rPr lang="zh-TW" altLang="en-US" sz="2800" b="1" u="sng" dirty="0">
                          <a:solidFill>
                            <a:srgbClr val="C00000"/>
                          </a:solidFill>
                          <a:latin typeface="標楷體" panose="03000509000000000000" pitchFamily="65" charset="-120"/>
                          <a:ea typeface="標楷體" panose="03000509000000000000" pitchFamily="65" charset="-120"/>
                        </a:rPr>
                        <a:t>薪</a:t>
                      </a:r>
                      <a:r>
                        <a:rPr lang="en-US" altLang="zh-TW" sz="2800" b="1" u="sng" dirty="0">
                          <a:solidFill>
                            <a:srgbClr val="C00000"/>
                          </a:solidFill>
                          <a:latin typeface="標楷體" panose="03000509000000000000" pitchFamily="65" charset="-120"/>
                          <a:ea typeface="標楷體" panose="03000509000000000000" pitchFamily="65" charset="-120"/>
                        </a:rPr>
                        <a:t>)</a:t>
                      </a:r>
                      <a:r>
                        <a:rPr kumimoji="1" lang="en-US" altLang="en-US" sz="2800" b="1" i="0" u="sng" strike="noStrike" cap="none" normalizeH="0" baseline="0" dirty="0">
                          <a:ln>
                            <a:noFill/>
                          </a:ln>
                          <a:solidFill>
                            <a:srgbClr val="C00000"/>
                          </a:solidFill>
                          <a:effectLst/>
                          <a:latin typeface="標楷體" panose="03000509000000000000" pitchFamily="65" charset="-120"/>
                          <a:ea typeface="標楷體" panose="03000509000000000000" pitchFamily="65" charset="-120"/>
                        </a:rPr>
                        <a:t>×</a:t>
                      </a:r>
                      <a:r>
                        <a:rPr kumimoji="1" lang="en-US" altLang="zh-TW" sz="2800" b="1" i="0" u="sng" strike="noStrike" cap="none" normalizeH="0" baseline="0" dirty="0">
                          <a:ln>
                            <a:noFill/>
                          </a:ln>
                          <a:solidFill>
                            <a:srgbClr val="C00000"/>
                          </a:solidFill>
                          <a:effectLst/>
                          <a:latin typeface="標楷體" panose="03000509000000000000" pitchFamily="65" charset="-120"/>
                          <a:ea typeface="標楷體" panose="03000509000000000000" pitchFamily="65" charset="-120"/>
                        </a:rPr>
                        <a:t>15%</a:t>
                      </a:r>
                      <a:r>
                        <a:rPr kumimoji="1" lang="en-US" altLang="en-US" sz="2800" b="1" i="0" u="sng" strike="noStrike" cap="none" normalizeH="0" baseline="0" dirty="0">
                          <a:ln>
                            <a:noFill/>
                          </a:ln>
                          <a:solidFill>
                            <a:srgbClr val="C00000"/>
                          </a:solidFill>
                          <a:effectLst/>
                          <a:latin typeface="標楷體" panose="03000509000000000000" pitchFamily="65" charset="-120"/>
                          <a:ea typeface="標楷體" panose="03000509000000000000" pitchFamily="65" charset="-120"/>
                        </a:rPr>
                        <a:t>×</a:t>
                      </a:r>
                      <a:r>
                        <a:rPr kumimoji="1" lang="zh-TW" altLang="en-US" sz="2800" b="1" i="0" u="sng" strike="noStrike" cap="none" normalizeH="0" baseline="0" dirty="0">
                          <a:ln>
                            <a:noFill/>
                          </a:ln>
                          <a:solidFill>
                            <a:srgbClr val="C00000"/>
                          </a:solidFill>
                          <a:effectLst/>
                          <a:latin typeface="標楷體" panose="03000509000000000000" pitchFamily="65" charset="-120"/>
                          <a:ea typeface="標楷體" panose="03000509000000000000" pitchFamily="65" charset="-120"/>
                        </a:rPr>
                        <a:t>基數 </a:t>
                      </a:r>
                    </a:p>
                  </a:txBody>
                  <a:tcPr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chemeClr val="tx2">
                        <a:lumMod val="10000"/>
                        <a:lumOff val="90000"/>
                      </a:schemeClr>
                    </a:solidFill>
                  </a:tcPr>
                </a:tc>
                <a:extLst>
                  <a:ext uri="{0D108BD9-81ED-4DB2-BD59-A6C34878D82A}">
                    <a16:rowId xmlns="" xmlns:a16="http://schemas.microsoft.com/office/drawing/2014/main" val="10004"/>
                  </a:ext>
                </a:extLst>
              </a:tr>
            </a:tbl>
          </a:graphicData>
        </a:graphic>
      </p:graphicFrame>
      <p:pic>
        <p:nvPicPr>
          <p:cNvPr id="5" name="圖片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1851233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5556" y="323553"/>
            <a:ext cx="8143932" cy="648072"/>
          </a:xfrm>
          <a:noFill/>
          <a:ln>
            <a:noFill/>
          </a:ln>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spcBef>
                <a:spcPct val="50000"/>
              </a:spcBef>
            </a:pPr>
            <a:r>
              <a:rPr lang="zh-TW" altLang="en-US" sz="4400" dirty="0">
                <a:solidFill>
                  <a:schemeClr val="tx1"/>
                </a:solidFill>
                <a:latin typeface="標楷體" panose="03000509000000000000" pitchFamily="65" charset="-120"/>
                <a:ea typeface="標楷體" panose="03000509000000000000" pitchFamily="65" charset="-120"/>
              </a:rPr>
              <a:t>公保養老給付</a:t>
            </a:r>
          </a:p>
        </p:txBody>
      </p:sp>
      <p:graphicFrame>
        <p:nvGraphicFramePr>
          <p:cNvPr id="7" name="內容版面配置區 4"/>
          <p:cNvGraphicFramePr>
            <a:graphicFrameLocks noGrp="1"/>
          </p:cNvGraphicFramePr>
          <p:nvPr>
            <p:ph sz="quarter" idx="13"/>
            <p:extLst/>
          </p:nvPr>
        </p:nvGraphicFramePr>
        <p:xfrm>
          <a:off x="433652" y="1162948"/>
          <a:ext cx="8352930" cy="5388826"/>
        </p:xfrm>
        <a:graphic>
          <a:graphicData uri="http://schemas.openxmlformats.org/drawingml/2006/table">
            <a:tbl>
              <a:tblPr firstRow="1" bandRow="1">
                <a:tableStyleId>{5C22544A-7EE6-4342-B048-85BDC9FD1C3A}</a:tableStyleId>
              </a:tblPr>
              <a:tblGrid>
                <a:gridCol w="1392155">
                  <a:extLst>
                    <a:ext uri="{9D8B030D-6E8A-4147-A177-3AD203B41FA5}">
                      <a16:colId xmlns="" xmlns:a16="http://schemas.microsoft.com/office/drawing/2014/main" val="20000"/>
                    </a:ext>
                  </a:extLst>
                </a:gridCol>
                <a:gridCol w="1392155">
                  <a:extLst>
                    <a:ext uri="{9D8B030D-6E8A-4147-A177-3AD203B41FA5}">
                      <a16:colId xmlns="" xmlns:a16="http://schemas.microsoft.com/office/drawing/2014/main" val="20001"/>
                    </a:ext>
                  </a:extLst>
                </a:gridCol>
                <a:gridCol w="1392155">
                  <a:extLst>
                    <a:ext uri="{9D8B030D-6E8A-4147-A177-3AD203B41FA5}">
                      <a16:colId xmlns="" xmlns:a16="http://schemas.microsoft.com/office/drawing/2014/main" val="20002"/>
                    </a:ext>
                  </a:extLst>
                </a:gridCol>
                <a:gridCol w="1392155">
                  <a:extLst>
                    <a:ext uri="{9D8B030D-6E8A-4147-A177-3AD203B41FA5}">
                      <a16:colId xmlns="" xmlns:a16="http://schemas.microsoft.com/office/drawing/2014/main" val="20003"/>
                    </a:ext>
                  </a:extLst>
                </a:gridCol>
                <a:gridCol w="1392155">
                  <a:extLst>
                    <a:ext uri="{9D8B030D-6E8A-4147-A177-3AD203B41FA5}">
                      <a16:colId xmlns="" xmlns:a16="http://schemas.microsoft.com/office/drawing/2014/main" val="20004"/>
                    </a:ext>
                  </a:extLst>
                </a:gridCol>
                <a:gridCol w="1392155">
                  <a:extLst>
                    <a:ext uri="{9D8B030D-6E8A-4147-A177-3AD203B41FA5}">
                      <a16:colId xmlns="" xmlns:a16="http://schemas.microsoft.com/office/drawing/2014/main" val="20005"/>
                    </a:ext>
                  </a:extLst>
                </a:gridCol>
              </a:tblGrid>
              <a:tr h="528707">
                <a:tc gridSpan="6">
                  <a:txBody>
                    <a:bodyPr/>
                    <a:lstStyle/>
                    <a:p>
                      <a:pPr algn="ctr" fontAlgn="ctr"/>
                      <a:r>
                        <a:rPr lang="zh-TW" altLang="en-US" sz="1800" b="0" i="0" u="none" strike="noStrike" dirty="0">
                          <a:solidFill>
                            <a:srgbClr val="000000"/>
                          </a:solidFill>
                          <a:latin typeface="標楷體" panose="03000509000000000000" pitchFamily="65" charset="-120"/>
                          <a:ea typeface="標楷體" panose="03000509000000000000" pitchFamily="65" charset="-120"/>
                        </a:rPr>
                        <a:t>         </a:t>
                      </a:r>
                      <a:r>
                        <a:rPr lang="zh-TW" sz="1800" b="0" i="0" u="none" strike="noStrike" dirty="0">
                          <a:solidFill>
                            <a:srgbClr val="000000"/>
                          </a:solidFill>
                          <a:latin typeface="標楷體" panose="03000509000000000000" pitchFamily="65" charset="-120"/>
                          <a:ea typeface="標楷體" panose="03000509000000000000" pitchFamily="65" charset="-120"/>
                        </a:rPr>
                        <a:t>公教人員保險法修正前後各段年資之給付標準</a:t>
                      </a:r>
                    </a:p>
                  </a:txBody>
                  <a:tcPr marL="9527" marR="9527" marT="9525"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00"/>
                  </a:ext>
                </a:extLst>
              </a:tr>
              <a:tr h="425535">
                <a:tc gridSpan="3">
                  <a:txBody>
                    <a:bodyPr/>
                    <a:lstStyle/>
                    <a:p>
                      <a:pPr algn="ctr" fontAlgn="ctr"/>
                      <a:r>
                        <a:rPr lang="en-US" sz="1800" b="0" i="0" u="none" strike="noStrike" dirty="0">
                          <a:solidFill>
                            <a:srgbClr val="000000"/>
                          </a:solidFill>
                          <a:latin typeface="標楷體" panose="03000509000000000000" pitchFamily="65" charset="-120"/>
                          <a:ea typeface="標楷體" panose="03000509000000000000" pitchFamily="65" charset="-120"/>
                        </a:rPr>
                        <a:t>88.5.30以前保險年資</a:t>
                      </a:r>
                      <a:endParaRPr lang="zh-TW" sz="1800" b="0" i="0" u="none" strike="noStrike" dirty="0">
                        <a:solidFill>
                          <a:srgbClr val="000000"/>
                        </a:solidFill>
                        <a:latin typeface="標楷體" panose="03000509000000000000" pitchFamily="65" charset="-120"/>
                        <a:ea typeface="標楷體" panose="03000509000000000000" pitchFamily="65" charset="-120"/>
                      </a:endParaRPr>
                    </a:p>
                  </a:txBody>
                  <a:tcPr marL="9527" marR="9527" marT="9525" marB="0" anchor="ctr">
                    <a:solidFill>
                      <a:schemeClr val="accent2">
                        <a:lumMod val="60000"/>
                        <a:lumOff val="40000"/>
                      </a:schemeClr>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en-US" sz="1800" b="0" i="0" u="none" strike="noStrike" dirty="0">
                          <a:solidFill>
                            <a:srgbClr val="000000"/>
                          </a:solidFill>
                          <a:latin typeface="標楷體" panose="03000509000000000000" pitchFamily="65" charset="-120"/>
                          <a:ea typeface="標楷體" panose="03000509000000000000" pitchFamily="65" charset="-120"/>
                        </a:rPr>
                        <a:t>88 5.31以後保險年資</a:t>
                      </a:r>
                      <a:endParaRPr lang="zh-TW" sz="1800" b="0" i="0" u="none" strike="noStrike" dirty="0">
                        <a:solidFill>
                          <a:srgbClr val="000000"/>
                        </a:solidFill>
                        <a:latin typeface="標楷體" panose="03000509000000000000" pitchFamily="65" charset="-120"/>
                        <a:ea typeface="標楷體" panose="03000509000000000000" pitchFamily="65" charset="-120"/>
                      </a:endParaRPr>
                    </a:p>
                  </a:txBody>
                  <a:tcPr marL="9527" marR="9527" marT="9525" marB="0" anchor="ctr">
                    <a:solidFill>
                      <a:srgbClr val="92D050"/>
                    </a:solidFill>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01"/>
                  </a:ext>
                </a:extLst>
              </a:tr>
              <a:tr h="378462">
                <a:tc>
                  <a:txBody>
                    <a:bodyPr/>
                    <a:lstStyle/>
                    <a:p>
                      <a:pPr algn="ctr" fontAlgn="ctr"/>
                      <a:r>
                        <a:rPr lang="zh-TW" sz="1800" b="0" i="0" u="none" strike="noStrike" dirty="0">
                          <a:solidFill>
                            <a:srgbClr val="000000"/>
                          </a:solidFill>
                          <a:latin typeface="標楷體" panose="03000509000000000000" pitchFamily="65" charset="-120"/>
                          <a:ea typeface="標楷體" panose="03000509000000000000" pitchFamily="65" charset="-120"/>
                        </a:rPr>
                        <a:t>年數</a:t>
                      </a:r>
                    </a:p>
                  </a:txBody>
                  <a:tcPr marL="9527" marR="9527" marT="9525" marB="0" anchor="ctr">
                    <a:solidFill>
                      <a:schemeClr val="accent2">
                        <a:lumMod val="60000"/>
                        <a:lumOff val="40000"/>
                      </a:schemeClr>
                    </a:solidFill>
                  </a:tcPr>
                </a:tc>
                <a:tc gridSpan="2">
                  <a:txBody>
                    <a:bodyPr/>
                    <a:lstStyle/>
                    <a:p>
                      <a:pPr algn="ctr" fontAlgn="ctr"/>
                      <a:r>
                        <a:rPr lang="zh-TW" sz="1800" b="0" i="0" u="none" strike="noStrike" dirty="0">
                          <a:solidFill>
                            <a:srgbClr val="000000"/>
                          </a:solidFill>
                          <a:latin typeface="標楷體" panose="03000509000000000000" pitchFamily="65" charset="-120"/>
                          <a:ea typeface="標楷體" panose="03000509000000000000" pitchFamily="65" charset="-120"/>
                        </a:rPr>
                        <a:t>給付月數</a:t>
                      </a:r>
                    </a:p>
                  </a:txBody>
                  <a:tcPr marL="9527" marR="9527" marT="9525" marB="0" anchor="ctr">
                    <a:solidFill>
                      <a:schemeClr val="accent2">
                        <a:lumMod val="60000"/>
                        <a:lumOff val="40000"/>
                      </a:schemeClr>
                    </a:solidFill>
                  </a:tcPr>
                </a:tc>
                <a:tc hMerge="1">
                  <a:txBody>
                    <a:bodyPr/>
                    <a:lstStyle/>
                    <a:p>
                      <a:endParaRPr lang="zh-TW" altLang="en-US"/>
                    </a:p>
                  </a:txBody>
                  <a:tcPr/>
                </a:tc>
                <a:tc gridSpan="2">
                  <a:txBody>
                    <a:bodyPr/>
                    <a:lstStyle/>
                    <a:p>
                      <a:pPr algn="ctr" fontAlgn="t"/>
                      <a:r>
                        <a:rPr lang="zh-TW" sz="1800" b="0" i="0" u="none" strike="noStrike" dirty="0">
                          <a:solidFill>
                            <a:srgbClr val="000000"/>
                          </a:solidFill>
                          <a:latin typeface="標楷體" panose="03000509000000000000" pitchFamily="65" charset="-120"/>
                          <a:ea typeface="標楷體" panose="03000509000000000000" pitchFamily="65" charset="-120"/>
                        </a:rPr>
                        <a:t>年數</a:t>
                      </a:r>
                    </a:p>
                  </a:txBody>
                  <a:tcPr marL="9527" marR="9527" marT="9525" marB="0">
                    <a:solidFill>
                      <a:srgbClr val="92D050"/>
                    </a:solidFill>
                  </a:tcPr>
                </a:tc>
                <a:tc hMerge="1">
                  <a:txBody>
                    <a:bodyPr/>
                    <a:lstStyle/>
                    <a:p>
                      <a:endParaRPr lang="zh-TW" altLang="en-US"/>
                    </a:p>
                  </a:txBody>
                  <a:tcPr/>
                </a:tc>
                <a:tc>
                  <a:txBody>
                    <a:bodyPr/>
                    <a:lstStyle/>
                    <a:p>
                      <a:pPr algn="ctr" fontAlgn="t"/>
                      <a:r>
                        <a:rPr lang="zh-TW" sz="1800" b="0" i="0" u="none" strike="noStrike" dirty="0">
                          <a:solidFill>
                            <a:srgbClr val="000000"/>
                          </a:solidFill>
                          <a:latin typeface="華康隸書體W7" pitchFamily="65" charset="-120"/>
                          <a:ea typeface="華康隸書體W7" pitchFamily="65" charset="-120"/>
                        </a:rPr>
                        <a:t>給付月數</a:t>
                      </a:r>
                    </a:p>
                  </a:txBody>
                  <a:tcPr marL="9527" marR="9527" marT="9525" marB="0">
                    <a:solidFill>
                      <a:srgbClr val="92D050"/>
                    </a:solidFill>
                  </a:tcPr>
                </a:tc>
                <a:extLst>
                  <a:ext uri="{0D108BD9-81ED-4DB2-BD59-A6C34878D82A}">
                    <a16:rowId xmlns="" xmlns:a16="http://schemas.microsoft.com/office/drawing/2014/main" val="10002"/>
                  </a:ext>
                </a:extLst>
              </a:tr>
              <a:tr h="378462">
                <a:tc>
                  <a:txBody>
                    <a:bodyPr/>
                    <a:lstStyle/>
                    <a:p>
                      <a:pPr algn="l" fontAlgn="ctr"/>
                      <a:r>
                        <a:rPr lang="en-US" sz="1800" b="0" i="0" u="none" strike="noStrike" dirty="0">
                          <a:solidFill>
                            <a:srgbClr val="000000"/>
                          </a:solidFill>
                          <a:latin typeface="標楷體" panose="03000509000000000000" pitchFamily="65" charset="-120"/>
                          <a:ea typeface="標楷體" panose="03000509000000000000" pitchFamily="65" charset="-120"/>
                        </a:rPr>
                        <a:t>10年以下</a:t>
                      </a:r>
                      <a:endParaRPr lang="zh-TW" sz="1800" b="0" i="0" u="none" strike="noStrike" dirty="0">
                        <a:solidFill>
                          <a:srgbClr val="000000"/>
                        </a:solidFill>
                        <a:latin typeface="標楷體" panose="03000509000000000000" pitchFamily="65" charset="-120"/>
                        <a:ea typeface="標楷體" panose="03000509000000000000" pitchFamily="65" charset="-120"/>
                      </a:endParaRPr>
                    </a:p>
                  </a:txBody>
                  <a:tcPr marL="9527" marR="9527" marT="9525" marB="0" anchor="ctr">
                    <a:solidFill>
                      <a:schemeClr val="accent2">
                        <a:lumMod val="60000"/>
                        <a:lumOff val="40000"/>
                      </a:schemeClr>
                    </a:solidFill>
                  </a:tcPr>
                </a:tc>
                <a:tc gridSpan="2">
                  <a:txBody>
                    <a:bodyPr/>
                    <a:lstStyle/>
                    <a:p>
                      <a:pPr algn="ctr" fontAlgn="ctr"/>
                      <a:r>
                        <a:rPr lang="zh-TW" sz="1800" b="0" i="0" u="none" strike="noStrike" dirty="0">
                          <a:solidFill>
                            <a:srgbClr val="000000"/>
                          </a:solidFill>
                          <a:latin typeface="標楷體" panose="03000509000000000000" pitchFamily="65" charset="-120"/>
                          <a:ea typeface="標楷體" panose="03000509000000000000" pitchFamily="65" charset="-120"/>
                        </a:rPr>
                        <a:t>每年1個月</a:t>
                      </a:r>
                    </a:p>
                  </a:txBody>
                  <a:tcPr marL="9527" marR="9527" marT="9525" marB="0" anchor="ctr">
                    <a:solidFill>
                      <a:schemeClr val="accent2">
                        <a:lumMod val="60000"/>
                        <a:lumOff val="40000"/>
                      </a:schemeClr>
                    </a:solidFill>
                  </a:tcPr>
                </a:tc>
                <a:tc hMerge="1">
                  <a:txBody>
                    <a:bodyPr/>
                    <a:lstStyle/>
                    <a:p>
                      <a:endParaRPr lang="zh-TW" altLang="en-US"/>
                    </a:p>
                  </a:txBody>
                  <a:tcPr/>
                </a:tc>
                <a:tc rowSpan="4" gridSpan="2">
                  <a:txBody>
                    <a:bodyPr/>
                    <a:lstStyle/>
                    <a:p>
                      <a:pPr algn="ctr" fontAlgn="ctr"/>
                      <a:r>
                        <a:rPr lang="zh-TW" sz="1800" b="0" i="0" u="none" strike="noStrike" dirty="0">
                          <a:solidFill>
                            <a:srgbClr val="000000"/>
                          </a:solidFill>
                          <a:latin typeface="標楷體" panose="03000509000000000000" pitchFamily="65" charset="-120"/>
                          <a:ea typeface="標楷體" panose="03000509000000000000" pitchFamily="65" charset="-120"/>
                        </a:rPr>
                        <a:t>每</a:t>
                      </a:r>
                      <a:r>
                        <a:rPr lang="en-US" altLang="zh-TW" sz="1800" b="0" i="0" u="none" strike="noStrike" dirty="0">
                          <a:solidFill>
                            <a:srgbClr val="000000"/>
                          </a:solidFill>
                          <a:latin typeface="標楷體" panose="03000509000000000000" pitchFamily="65" charset="-120"/>
                          <a:ea typeface="標楷體" panose="03000509000000000000" pitchFamily="65" charset="-120"/>
                        </a:rPr>
                        <a:t>1</a:t>
                      </a:r>
                      <a:r>
                        <a:rPr lang="zh-TW" sz="1800" b="0" i="0" u="none" strike="noStrike" dirty="0">
                          <a:solidFill>
                            <a:srgbClr val="000000"/>
                          </a:solidFill>
                          <a:latin typeface="標楷體" panose="03000509000000000000" pitchFamily="65" charset="-120"/>
                          <a:ea typeface="標楷體" panose="03000509000000000000" pitchFamily="65" charset="-120"/>
                        </a:rPr>
                        <a:t>年</a:t>
                      </a:r>
                    </a:p>
                  </a:txBody>
                  <a:tcPr marL="9527" marR="9527" marT="9525" marB="0" anchor="ctr">
                    <a:solidFill>
                      <a:srgbClr val="92D050"/>
                    </a:solidFill>
                  </a:tcPr>
                </a:tc>
                <a:tc rowSpan="4" hMerge="1">
                  <a:txBody>
                    <a:bodyPr/>
                    <a:lstStyle/>
                    <a:p>
                      <a:endParaRPr lang="zh-TW" altLang="en-US"/>
                    </a:p>
                  </a:txBody>
                  <a:tcPr/>
                </a:tc>
                <a:tc rowSpan="4">
                  <a:txBody>
                    <a:bodyPr/>
                    <a:lstStyle/>
                    <a:p>
                      <a:pPr algn="ctr" fontAlgn="ctr"/>
                      <a:r>
                        <a:rPr lang="en-US" sz="1800" b="0" i="0" u="none" strike="noStrike" dirty="0">
                          <a:solidFill>
                            <a:srgbClr val="000000"/>
                          </a:solidFill>
                          <a:latin typeface="華康隸書體W7" pitchFamily="65" charset="-120"/>
                          <a:ea typeface="華康隸書體W7" pitchFamily="65" charset="-120"/>
                        </a:rPr>
                        <a:t>1.2個月</a:t>
                      </a:r>
                      <a:endParaRPr lang="zh-TW" sz="1800" b="0" i="0" u="none" strike="noStrike" dirty="0">
                        <a:solidFill>
                          <a:srgbClr val="000000"/>
                        </a:solidFill>
                        <a:latin typeface="華康隸書體W7" pitchFamily="65" charset="-120"/>
                        <a:ea typeface="華康隸書體W7" pitchFamily="65" charset="-120"/>
                      </a:endParaRPr>
                    </a:p>
                  </a:txBody>
                  <a:tcPr marL="9527" marR="9527" marT="9525" marB="0" anchor="ctr">
                    <a:solidFill>
                      <a:srgbClr val="92D050"/>
                    </a:solidFill>
                  </a:tcPr>
                </a:tc>
                <a:extLst>
                  <a:ext uri="{0D108BD9-81ED-4DB2-BD59-A6C34878D82A}">
                    <a16:rowId xmlns="" xmlns:a16="http://schemas.microsoft.com/office/drawing/2014/main" val="10003"/>
                  </a:ext>
                </a:extLst>
              </a:tr>
              <a:tr h="378462">
                <a:tc>
                  <a:txBody>
                    <a:bodyPr/>
                    <a:lstStyle/>
                    <a:p>
                      <a:pPr algn="just" fontAlgn="ctr"/>
                      <a:r>
                        <a:rPr lang="zh-TW" sz="1800" b="0" i="0" u="none" strike="noStrike" dirty="0">
                          <a:solidFill>
                            <a:srgbClr val="000000"/>
                          </a:solidFill>
                          <a:latin typeface="標楷體" panose="03000509000000000000" pitchFamily="65" charset="-120"/>
                          <a:ea typeface="標楷體" panose="03000509000000000000" pitchFamily="65" charset="-120"/>
                        </a:rPr>
                        <a:t>11至15年</a:t>
                      </a:r>
                    </a:p>
                  </a:txBody>
                  <a:tcPr marL="9527" marR="9527" marT="9525" marB="0" anchor="ctr">
                    <a:solidFill>
                      <a:schemeClr val="accent2">
                        <a:lumMod val="60000"/>
                        <a:lumOff val="40000"/>
                      </a:schemeClr>
                    </a:solidFill>
                  </a:tcPr>
                </a:tc>
                <a:tc gridSpan="2">
                  <a:txBody>
                    <a:bodyPr/>
                    <a:lstStyle/>
                    <a:p>
                      <a:pPr algn="ctr" fontAlgn="ctr"/>
                      <a:r>
                        <a:rPr lang="zh-TW" sz="1800" b="0" i="0" u="none" strike="noStrike" dirty="0">
                          <a:solidFill>
                            <a:srgbClr val="000000"/>
                          </a:solidFill>
                          <a:latin typeface="標楷體" panose="03000509000000000000" pitchFamily="65" charset="-120"/>
                          <a:ea typeface="標楷體" panose="03000509000000000000" pitchFamily="65" charset="-120"/>
                        </a:rPr>
                        <a:t>每年2個月</a:t>
                      </a:r>
                    </a:p>
                  </a:txBody>
                  <a:tcPr marL="9527" marR="9527" marT="9525" marB="0" anchor="ctr">
                    <a:solidFill>
                      <a:schemeClr val="accent2">
                        <a:lumMod val="60000"/>
                        <a:lumOff val="40000"/>
                      </a:schemeClr>
                    </a:solidFill>
                  </a:tcPr>
                </a:tc>
                <a:tc h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4"/>
                  </a:ext>
                </a:extLst>
              </a:tr>
              <a:tr h="378462">
                <a:tc>
                  <a:txBody>
                    <a:bodyPr/>
                    <a:lstStyle/>
                    <a:p>
                      <a:pPr algn="l" fontAlgn="ctr"/>
                      <a:r>
                        <a:rPr lang="zh-TW" sz="1800" b="0" i="0" u="none" strike="noStrike" dirty="0">
                          <a:solidFill>
                            <a:srgbClr val="000000"/>
                          </a:solidFill>
                          <a:latin typeface="標楷體" panose="03000509000000000000" pitchFamily="65" charset="-120"/>
                          <a:ea typeface="標楷體" panose="03000509000000000000" pitchFamily="65" charset="-120"/>
                        </a:rPr>
                        <a:t>16至19年</a:t>
                      </a:r>
                    </a:p>
                  </a:txBody>
                  <a:tcPr marL="9527" marR="9527" marT="9525" marB="0" anchor="ctr">
                    <a:solidFill>
                      <a:schemeClr val="accent2">
                        <a:lumMod val="60000"/>
                        <a:lumOff val="40000"/>
                      </a:schemeClr>
                    </a:solidFill>
                  </a:tcPr>
                </a:tc>
                <a:tc gridSpan="2">
                  <a:txBody>
                    <a:bodyPr/>
                    <a:lstStyle/>
                    <a:p>
                      <a:pPr algn="ctr" fontAlgn="ctr"/>
                      <a:r>
                        <a:rPr lang="zh-TW" sz="1800" b="0" i="0" u="none" strike="noStrike" dirty="0">
                          <a:solidFill>
                            <a:srgbClr val="000000"/>
                          </a:solidFill>
                          <a:latin typeface="標楷體" panose="03000509000000000000" pitchFamily="65" charset="-120"/>
                          <a:ea typeface="標楷體" panose="03000509000000000000" pitchFamily="65" charset="-120"/>
                        </a:rPr>
                        <a:t>每年3個月</a:t>
                      </a:r>
                    </a:p>
                  </a:txBody>
                  <a:tcPr marL="9527" marR="9527" marT="9525" marB="0" anchor="ctr">
                    <a:solidFill>
                      <a:schemeClr val="accent2">
                        <a:lumMod val="60000"/>
                        <a:lumOff val="40000"/>
                      </a:schemeClr>
                    </a:solidFill>
                  </a:tcPr>
                </a:tc>
                <a:tc h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5"/>
                  </a:ext>
                </a:extLst>
              </a:tr>
              <a:tr h="380565">
                <a:tc>
                  <a:txBody>
                    <a:bodyPr/>
                    <a:lstStyle/>
                    <a:p>
                      <a:pPr algn="l" fontAlgn="ctr"/>
                      <a:r>
                        <a:rPr lang="en-US" sz="1800" b="0" i="0" u="none" strike="noStrike" dirty="0">
                          <a:solidFill>
                            <a:srgbClr val="000000"/>
                          </a:solidFill>
                          <a:latin typeface="標楷體" panose="03000509000000000000" pitchFamily="65" charset="-120"/>
                          <a:ea typeface="標楷體" panose="03000509000000000000" pitchFamily="65" charset="-120"/>
                        </a:rPr>
                        <a:t>20年以上</a:t>
                      </a:r>
                      <a:endParaRPr lang="zh-TW" sz="1800" b="0" i="0" u="none" strike="noStrike" dirty="0">
                        <a:solidFill>
                          <a:srgbClr val="000000"/>
                        </a:solidFill>
                        <a:latin typeface="標楷體" panose="03000509000000000000" pitchFamily="65" charset="-120"/>
                        <a:ea typeface="標楷體" panose="03000509000000000000" pitchFamily="65" charset="-120"/>
                      </a:endParaRPr>
                    </a:p>
                  </a:txBody>
                  <a:tcPr marL="9527" marR="9527" marT="9525" marB="0" anchor="ctr">
                    <a:solidFill>
                      <a:schemeClr val="accent2">
                        <a:lumMod val="60000"/>
                        <a:lumOff val="40000"/>
                      </a:schemeClr>
                    </a:solidFill>
                  </a:tcPr>
                </a:tc>
                <a:tc gridSpan="2">
                  <a:txBody>
                    <a:bodyPr/>
                    <a:lstStyle/>
                    <a:p>
                      <a:pPr algn="ctr" fontAlgn="ctr"/>
                      <a:r>
                        <a:rPr lang="zh-TW" sz="1800" b="0" i="0" u="none" strike="noStrike" dirty="0">
                          <a:solidFill>
                            <a:srgbClr val="000000"/>
                          </a:solidFill>
                          <a:latin typeface="標楷體" panose="03000509000000000000" pitchFamily="65" charset="-120"/>
                          <a:ea typeface="標楷體" panose="03000509000000000000" pitchFamily="65" charset="-120"/>
                        </a:rPr>
                        <a:t>給付36個月</a:t>
                      </a:r>
                    </a:p>
                  </a:txBody>
                  <a:tcPr marL="9527" marR="9527" marT="9525" marB="0" anchor="ctr">
                    <a:solidFill>
                      <a:schemeClr val="accent2">
                        <a:lumMod val="60000"/>
                        <a:lumOff val="40000"/>
                      </a:schemeClr>
                    </a:solidFill>
                  </a:tcPr>
                </a:tc>
                <a:tc h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6"/>
                  </a:ext>
                </a:extLst>
              </a:tr>
              <a:tr h="528707">
                <a:tc gridSpan="6">
                  <a:txBody>
                    <a:bodyPr/>
                    <a:lstStyle/>
                    <a:p>
                      <a:pPr algn="ctr" fontAlgn="ctr"/>
                      <a:r>
                        <a:rPr lang="zh-TW" sz="1800" b="0" i="0" u="none" strike="noStrike" dirty="0">
                          <a:solidFill>
                            <a:srgbClr val="000000"/>
                          </a:solidFill>
                          <a:latin typeface="標楷體" panose="03000509000000000000" pitchFamily="65" charset="-120"/>
                          <a:ea typeface="標楷體" panose="03000509000000000000" pitchFamily="65" charset="-120"/>
                        </a:rPr>
                        <a:t>一次養老給付之給付月數</a:t>
                      </a:r>
                    </a:p>
                  </a:txBody>
                  <a:tcPr marL="9527" marR="9527" marT="9525" marB="0" anchor="ctr">
                    <a:solidFill>
                      <a:schemeClr val="bg2">
                        <a:lumMod val="5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07"/>
                  </a:ext>
                </a:extLst>
              </a:tr>
              <a:tr h="522445">
                <a:tc gridSpan="2">
                  <a:txBody>
                    <a:bodyPr/>
                    <a:lstStyle/>
                    <a:p>
                      <a:pPr algn="ctr" fontAlgn="ctr"/>
                      <a:r>
                        <a:rPr lang="en-US" sz="1800" b="0" i="0" u="none" strike="noStrike" dirty="0">
                          <a:solidFill>
                            <a:srgbClr val="000000"/>
                          </a:solidFill>
                          <a:latin typeface="標楷體" panose="03000509000000000000" pitchFamily="65" charset="-120"/>
                          <a:ea typeface="標楷體" panose="03000509000000000000" pitchFamily="65" charset="-120"/>
                        </a:rPr>
                        <a:t>88.5.31前保險年資</a:t>
                      </a:r>
                      <a:endParaRPr lang="zh-TW" sz="1800" b="0" i="0" u="none" strike="noStrike" dirty="0">
                        <a:solidFill>
                          <a:srgbClr val="000000"/>
                        </a:solidFill>
                        <a:latin typeface="標楷體" panose="03000509000000000000" pitchFamily="65" charset="-120"/>
                        <a:ea typeface="標楷體" panose="03000509000000000000" pitchFamily="65" charset="-120"/>
                      </a:endParaRPr>
                    </a:p>
                  </a:txBody>
                  <a:tcPr marL="9527" marR="9527" marT="9525" marB="0" anchor="ctr">
                    <a:solidFill>
                      <a:schemeClr val="bg2">
                        <a:lumMod val="50000"/>
                      </a:schemeClr>
                    </a:solidFill>
                  </a:tcPr>
                </a:tc>
                <a:tc hMerge="1">
                  <a:txBody>
                    <a:bodyPr/>
                    <a:lstStyle/>
                    <a:p>
                      <a:endParaRPr lang="zh-TW" altLang="en-US"/>
                    </a:p>
                  </a:txBody>
                  <a:tcPr/>
                </a:tc>
                <a:tc gridSpan="2">
                  <a:txBody>
                    <a:bodyPr/>
                    <a:lstStyle/>
                    <a:p>
                      <a:pPr algn="ctr" fontAlgn="ctr"/>
                      <a:r>
                        <a:rPr lang="en-US" sz="1800" b="0" i="0" u="none" strike="noStrike" dirty="0">
                          <a:solidFill>
                            <a:srgbClr val="000000"/>
                          </a:solidFill>
                          <a:latin typeface="標楷體" panose="03000509000000000000" pitchFamily="65" charset="-120"/>
                          <a:ea typeface="標楷體" panose="03000509000000000000" pitchFamily="65" charset="-120"/>
                        </a:rPr>
                        <a:t>88.5.31-103.5.31年資</a:t>
                      </a:r>
                      <a:endParaRPr lang="zh-TW" sz="1800" b="0" i="0" u="none" strike="noStrike" dirty="0">
                        <a:solidFill>
                          <a:srgbClr val="000000"/>
                        </a:solidFill>
                        <a:latin typeface="標楷體" panose="03000509000000000000" pitchFamily="65" charset="-120"/>
                        <a:ea typeface="標楷體" panose="03000509000000000000" pitchFamily="65" charset="-120"/>
                      </a:endParaRPr>
                    </a:p>
                  </a:txBody>
                  <a:tcPr marL="9527" marR="9527" marT="9525" marB="0" anchor="ctr">
                    <a:solidFill>
                      <a:schemeClr val="bg2">
                        <a:lumMod val="50000"/>
                      </a:schemeClr>
                    </a:solidFill>
                  </a:tcPr>
                </a:tc>
                <a:tc hMerge="1">
                  <a:txBody>
                    <a:bodyPr/>
                    <a:lstStyle/>
                    <a:p>
                      <a:endParaRPr lang="zh-TW" altLang="en-US"/>
                    </a:p>
                  </a:txBody>
                  <a:tcPr/>
                </a:tc>
                <a:tc rowSpan="2" gridSpan="2">
                  <a:txBody>
                    <a:bodyPr/>
                    <a:lstStyle/>
                    <a:p>
                      <a:pPr algn="ctr" fontAlgn="ctr"/>
                      <a:r>
                        <a:rPr lang="en-US" sz="1800" b="0" i="0" u="none" strike="noStrike" dirty="0">
                          <a:solidFill>
                            <a:srgbClr val="000000"/>
                          </a:solidFill>
                          <a:latin typeface="標楷體" panose="03000509000000000000" pitchFamily="65" charset="-120"/>
                          <a:ea typeface="標楷體" panose="03000509000000000000" pitchFamily="65" charset="-120"/>
                        </a:rPr>
                        <a:t>103.6.1以後之年資</a:t>
                      </a:r>
                    </a:p>
                    <a:p>
                      <a:pPr algn="ctr" fontAlgn="ctr"/>
                      <a:r>
                        <a:rPr lang="en-US" altLang="zh-TW" sz="1800" b="0" i="0" u="none" strike="noStrike" dirty="0">
                          <a:solidFill>
                            <a:srgbClr val="000000"/>
                          </a:solidFill>
                          <a:latin typeface="標楷體" panose="03000509000000000000" pitchFamily="65" charset="-120"/>
                          <a:ea typeface="標楷體" panose="03000509000000000000" pitchFamily="65" charset="-120"/>
                        </a:rPr>
                        <a:t>(</a:t>
                      </a:r>
                      <a:r>
                        <a:rPr lang="zh-TW" altLang="en-US" sz="1800" b="0" i="0" u="none" strike="noStrike" dirty="0">
                          <a:solidFill>
                            <a:srgbClr val="000000"/>
                          </a:solidFill>
                          <a:latin typeface="標楷體" panose="03000509000000000000" pitchFamily="65" charset="-120"/>
                          <a:ea typeface="標楷體" panose="03000509000000000000" pitchFamily="65" charset="-120"/>
                        </a:rPr>
                        <a:t>每滿</a:t>
                      </a:r>
                      <a:r>
                        <a:rPr lang="en-US" altLang="zh-TW" sz="1800" b="0" i="0" u="none" strike="noStrike" dirty="0">
                          <a:solidFill>
                            <a:srgbClr val="000000"/>
                          </a:solidFill>
                          <a:latin typeface="標楷體" panose="03000509000000000000" pitchFamily="65" charset="-120"/>
                          <a:ea typeface="標楷體" panose="03000509000000000000" pitchFamily="65" charset="-120"/>
                        </a:rPr>
                        <a:t>1</a:t>
                      </a:r>
                      <a:r>
                        <a:rPr lang="zh-TW" altLang="en-US" sz="1800" b="0" i="0" u="none" strike="noStrike" dirty="0">
                          <a:solidFill>
                            <a:srgbClr val="000000"/>
                          </a:solidFill>
                          <a:latin typeface="標楷體" panose="03000509000000000000" pitchFamily="65" charset="-120"/>
                          <a:ea typeface="標楷體" panose="03000509000000000000" pitchFamily="65" charset="-120"/>
                        </a:rPr>
                        <a:t>年加給</a:t>
                      </a:r>
                      <a:r>
                        <a:rPr lang="en-US" altLang="zh-TW" sz="1800" b="0" i="0" u="none" strike="noStrike" dirty="0">
                          <a:solidFill>
                            <a:srgbClr val="000000"/>
                          </a:solidFill>
                          <a:latin typeface="標楷體" panose="03000509000000000000" pitchFamily="65" charset="-120"/>
                          <a:ea typeface="標楷體" panose="03000509000000000000" pitchFamily="65" charset="-120"/>
                        </a:rPr>
                        <a:t>1.2</a:t>
                      </a:r>
                      <a:r>
                        <a:rPr lang="zh-TW" altLang="en-US" sz="1800" b="0" i="0" u="none" strike="noStrike" dirty="0">
                          <a:solidFill>
                            <a:srgbClr val="000000"/>
                          </a:solidFill>
                          <a:latin typeface="標楷體" panose="03000509000000000000" pitchFamily="65" charset="-120"/>
                          <a:ea typeface="標楷體" panose="03000509000000000000" pitchFamily="65" charset="-120"/>
                        </a:rPr>
                        <a:t>個月</a:t>
                      </a:r>
                      <a:r>
                        <a:rPr lang="en-US" altLang="zh-TW" sz="1800" b="0" i="0" u="none" strike="noStrike" dirty="0">
                          <a:solidFill>
                            <a:srgbClr val="000000"/>
                          </a:solidFill>
                          <a:latin typeface="標楷體" panose="03000509000000000000" pitchFamily="65" charset="-120"/>
                          <a:ea typeface="標楷體" panose="03000509000000000000" pitchFamily="65" charset="-120"/>
                        </a:rPr>
                        <a:t>)</a:t>
                      </a:r>
                      <a:endParaRPr lang="zh-TW" sz="1800" b="0" i="0" u="none" strike="noStrike" dirty="0">
                        <a:solidFill>
                          <a:srgbClr val="000000"/>
                        </a:solidFill>
                        <a:latin typeface="標楷體" panose="03000509000000000000" pitchFamily="65" charset="-120"/>
                        <a:ea typeface="標楷體" panose="03000509000000000000" pitchFamily="65" charset="-120"/>
                      </a:endParaRPr>
                    </a:p>
                  </a:txBody>
                  <a:tcPr marL="9527" marR="9527" marT="9525" marB="0" anchor="ctr">
                    <a:solidFill>
                      <a:schemeClr val="accent4">
                        <a:lumMod val="40000"/>
                        <a:lumOff val="60000"/>
                      </a:schemeClr>
                    </a:solidFill>
                  </a:tcPr>
                </a:tc>
                <a:tc rowSpan="2" hMerge="1">
                  <a:txBody>
                    <a:bodyPr/>
                    <a:lstStyle/>
                    <a:p>
                      <a:endParaRPr lang="zh-TW" altLang="en-US"/>
                    </a:p>
                  </a:txBody>
                  <a:tcPr/>
                </a:tc>
                <a:extLst>
                  <a:ext uri="{0D108BD9-81ED-4DB2-BD59-A6C34878D82A}">
                    <a16:rowId xmlns="" xmlns:a16="http://schemas.microsoft.com/office/drawing/2014/main" val="10008"/>
                  </a:ext>
                </a:extLst>
              </a:tr>
              <a:tr h="528707">
                <a:tc gridSpan="4">
                  <a:txBody>
                    <a:bodyPr/>
                    <a:lstStyle/>
                    <a:p>
                      <a:pPr algn="ctr" fontAlgn="ctr"/>
                      <a:r>
                        <a:rPr lang="zh-TW" sz="1800" b="0" i="0" u="none" strike="noStrike" dirty="0">
                          <a:solidFill>
                            <a:srgbClr val="000000"/>
                          </a:solidFill>
                          <a:latin typeface="標楷體" panose="03000509000000000000" pitchFamily="65" charset="-120"/>
                          <a:ea typeface="標楷體" panose="03000509000000000000" pitchFamily="65" charset="-120"/>
                        </a:rPr>
                        <a:t>合計最高36個月</a:t>
                      </a:r>
                    </a:p>
                  </a:txBody>
                  <a:tcPr marL="9527" marR="9527" marT="9525" marB="0" anchor="ctr">
                    <a:solidFill>
                      <a:schemeClr val="bg2">
                        <a:lumMod val="5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extLst>
                  <a:ext uri="{0D108BD9-81ED-4DB2-BD59-A6C34878D82A}">
                    <a16:rowId xmlns="" xmlns:a16="http://schemas.microsoft.com/office/drawing/2014/main" val="10009"/>
                  </a:ext>
                </a:extLst>
              </a:tr>
              <a:tr h="431605">
                <a:tc gridSpan="6">
                  <a:txBody>
                    <a:bodyPr/>
                    <a:lstStyle/>
                    <a:p>
                      <a:pPr algn="ctr" fontAlgn="ctr"/>
                      <a:r>
                        <a:rPr lang="zh-TW" sz="1800" b="0" i="0" u="none" strike="noStrike" dirty="0">
                          <a:solidFill>
                            <a:srgbClr val="000000"/>
                          </a:solidFill>
                          <a:latin typeface="標楷體" panose="03000509000000000000" pitchFamily="65" charset="-120"/>
                          <a:ea typeface="標楷體" panose="03000509000000000000" pitchFamily="65" charset="-120"/>
                        </a:rPr>
                        <a:t>合計最高36個月或42個月</a:t>
                      </a:r>
                    </a:p>
                  </a:txBody>
                  <a:tcPr marL="9527" marR="9527" marT="9525" marB="0" anchor="ctr">
                    <a:solidFill>
                      <a:srgbClr val="00B0F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10"/>
                  </a:ext>
                </a:extLst>
              </a:tr>
              <a:tr h="528707">
                <a:tc gridSpan="6">
                  <a:txBody>
                    <a:bodyPr/>
                    <a:lstStyle/>
                    <a:p>
                      <a:pPr algn="ctr" fontAlgn="ctr"/>
                      <a:r>
                        <a:rPr lang="zh-TW" altLang="en-US" sz="1800" dirty="0">
                          <a:solidFill>
                            <a:srgbClr val="FF00FF"/>
                          </a:solidFill>
                          <a:latin typeface="標楷體" panose="03000509000000000000" pitchFamily="65" charset="-120"/>
                          <a:ea typeface="標楷體" panose="03000509000000000000" pitchFamily="65" charset="-120"/>
                        </a:rPr>
                        <a:t>公保一次養老給付計算公式</a:t>
                      </a:r>
                      <a:r>
                        <a:rPr lang="en-US" altLang="zh-TW" sz="1800" dirty="0">
                          <a:solidFill>
                            <a:srgbClr val="FF00FF"/>
                          </a:solidFill>
                          <a:latin typeface="標楷體" panose="03000509000000000000" pitchFamily="65" charset="-120"/>
                          <a:ea typeface="標楷體" panose="03000509000000000000" pitchFamily="65" charset="-120"/>
                        </a:rPr>
                        <a:t>:</a:t>
                      </a:r>
                      <a:r>
                        <a:rPr lang="zh-TW" altLang="en-US" sz="1800" dirty="0">
                          <a:solidFill>
                            <a:srgbClr val="FF00FF"/>
                          </a:solidFill>
                          <a:latin typeface="標楷體" panose="03000509000000000000" pitchFamily="65" charset="-120"/>
                          <a:ea typeface="標楷體" panose="03000509000000000000" pitchFamily="65" charset="-120"/>
                        </a:rPr>
                        <a:t>最後在職投保金額</a:t>
                      </a:r>
                      <a:r>
                        <a:rPr lang="en-US" altLang="zh-TW" sz="1800" dirty="0">
                          <a:solidFill>
                            <a:srgbClr val="FF00FF"/>
                          </a:solidFill>
                          <a:latin typeface="標楷體" panose="03000509000000000000" pitchFamily="65" charset="-120"/>
                          <a:ea typeface="標楷體" panose="03000509000000000000" pitchFamily="65" charset="-120"/>
                        </a:rPr>
                        <a:t>×</a:t>
                      </a:r>
                      <a:r>
                        <a:rPr lang="zh-TW" altLang="en-US" sz="1800" dirty="0">
                          <a:solidFill>
                            <a:srgbClr val="FF00FF"/>
                          </a:solidFill>
                          <a:latin typeface="標楷體" panose="03000509000000000000" pitchFamily="65" charset="-120"/>
                          <a:ea typeface="標楷體" panose="03000509000000000000" pitchFamily="65" charset="-120"/>
                        </a:rPr>
                        <a:t>給付月數</a:t>
                      </a:r>
                      <a:endParaRPr lang="zh-TW" sz="1800" b="0" i="0" u="none" strike="noStrike" dirty="0">
                        <a:solidFill>
                          <a:srgbClr val="FF00FF"/>
                        </a:solidFill>
                        <a:latin typeface="標楷體" panose="03000509000000000000" pitchFamily="65" charset="-120"/>
                        <a:ea typeface="標楷體" panose="03000509000000000000" pitchFamily="65" charset="-120"/>
                      </a:endParaRPr>
                    </a:p>
                  </a:txBody>
                  <a:tcPr marL="9527" marR="9527" marT="9525" marB="0" anchor="ctr">
                    <a:solidFill>
                      <a:srgbClr val="FFC0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11"/>
                  </a:ext>
                </a:extLst>
              </a:tr>
            </a:tbl>
          </a:graphicData>
        </a:graphic>
      </p:graphicFrame>
      <p:sp>
        <p:nvSpPr>
          <p:cNvPr id="4" name="平行四邊形 3"/>
          <p:cNvSpPr/>
          <p:nvPr/>
        </p:nvSpPr>
        <p:spPr>
          <a:xfrm>
            <a:off x="467544" y="908720"/>
            <a:ext cx="2016224" cy="508456"/>
          </a:xfrm>
          <a:prstGeom prst="parallelogram">
            <a:avLst/>
          </a:prstGeom>
          <a:solidFill>
            <a:srgbClr val="FFFF00"/>
          </a:solidFill>
        </p:spPr>
        <p:txBody>
          <a:bodyPr wrap="square" rtlCol="0" anchor="ctr">
            <a:spAutoFit/>
          </a:bodyPr>
          <a:lstStyle/>
          <a:p>
            <a:pPr algn="ctr">
              <a:buNone/>
            </a:pPr>
            <a:r>
              <a:rPr lang="zh-TW" altLang="en-US" sz="2000" dirty="0">
                <a:solidFill>
                  <a:schemeClr val="tx1"/>
                </a:solidFill>
                <a:latin typeface="標楷體" panose="03000509000000000000" pitchFamily="65" charset="-120"/>
              </a:rPr>
              <a:t>現行規定</a:t>
            </a:r>
          </a:p>
        </p:txBody>
      </p:sp>
      <p:pic>
        <p:nvPicPr>
          <p:cNvPr id="5" name="圖片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3393278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6029" y="587388"/>
            <a:ext cx="8143932" cy="697280"/>
          </a:xfrm>
          <a:noFill/>
          <a:ln>
            <a:noFill/>
          </a:ln>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spcBef>
                <a:spcPct val="50000"/>
              </a:spcBef>
            </a:pPr>
            <a:r>
              <a:rPr lang="zh-TW" altLang="en-US" sz="4400" dirty="0">
                <a:solidFill>
                  <a:schemeClr val="tx1"/>
                </a:solidFill>
                <a:latin typeface="標楷體" panose="03000509000000000000" pitchFamily="65" charset="-120"/>
                <a:ea typeface="標楷體" panose="03000509000000000000" pitchFamily="65" charset="-120"/>
              </a:rPr>
              <a:t>公保養老給計算案例</a:t>
            </a:r>
          </a:p>
        </p:txBody>
      </p:sp>
      <p:sp>
        <p:nvSpPr>
          <p:cNvPr id="6" name="內容版面配置區 5"/>
          <p:cNvSpPr>
            <a:spLocks noGrp="1"/>
          </p:cNvSpPr>
          <p:nvPr>
            <p:ph sz="quarter" idx="13"/>
          </p:nvPr>
        </p:nvSpPr>
        <p:spPr>
          <a:xfrm>
            <a:off x="502940" y="1398347"/>
            <a:ext cx="8291264" cy="5401810"/>
          </a:xfrm>
          <a:gradFill>
            <a:gsLst>
              <a:gs pos="0">
                <a:schemeClr val="bg1"/>
              </a:gs>
              <a:gs pos="100000">
                <a:srgbClr val="92D050"/>
              </a:gs>
              <a:gs pos="100000">
                <a:schemeClr val="accent3">
                  <a:tint val="15000"/>
                  <a:satMod val="350000"/>
                </a:schemeClr>
              </a:gs>
            </a:gsLst>
            <a:lin ang="2700000" scaled="1"/>
          </a:gradFill>
        </p:spPr>
        <p:txBody>
          <a:bodyPr>
            <a:noAutofit/>
          </a:bodyPr>
          <a:lstStyle/>
          <a:p>
            <a:pPr marL="0" indent="0">
              <a:lnSpc>
                <a:spcPts val="2600"/>
              </a:lnSpc>
              <a:buNone/>
            </a:pPr>
            <a:r>
              <a:rPr lang="zh-TW" altLang="en-US" dirty="0">
                <a:solidFill>
                  <a:schemeClr val="tx1"/>
                </a:solidFill>
                <a:latin typeface="標楷體" panose="03000509000000000000" pitchFamily="65" charset="-120"/>
              </a:rPr>
              <a:t>某甲於</a:t>
            </a:r>
            <a:r>
              <a:rPr lang="en-US" altLang="zh-TW" dirty="0">
                <a:solidFill>
                  <a:schemeClr val="tx1"/>
                </a:solidFill>
                <a:latin typeface="標楷體" panose="03000509000000000000" pitchFamily="65" charset="-120"/>
              </a:rPr>
              <a:t>68</a:t>
            </a:r>
            <a:r>
              <a:rPr lang="zh-TW" altLang="en-US" dirty="0">
                <a:solidFill>
                  <a:schemeClr val="tx1"/>
                </a:solidFill>
                <a:latin typeface="標楷體" panose="03000509000000000000" pitchFamily="65" charset="-120"/>
              </a:rPr>
              <a:t>年</a:t>
            </a:r>
            <a:r>
              <a:rPr lang="en-US" altLang="zh-TW" dirty="0">
                <a:solidFill>
                  <a:schemeClr val="tx1"/>
                </a:solidFill>
                <a:latin typeface="標楷體" panose="03000509000000000000" pitchFamily="65" charset="-120"/>
              </a:rPr>
              <a:t>2</a:t>
            </a:r>
            <a:r>
              <a:rPr lang="zh-TW" altLang="en-US" dirty="0">
                <a:solidFill>
                  <a:schemeClr val="tx1"/>
                </a:solidFill>
                <a:latin typeface="標楷體" panose="03000509000000000000" pitchFamily="65" charset="-120"/>
              </a:rPr>
              <a:t>月</a:t>
            </a:r>
            <a:r>
              <a:rPr lang="en-US" altLang="zh-TW" dirty="0">
                <a:solidFill>
                  <a:schemeClr val="tx1"/>
                </a:solidFill>
                <a:latin typeface="標楷體" panose="03000509000000000000" pitchFamily="65" charset="-120"/>
              </a:rPr>
              <a:t>1</a:t>
            </a:r>
            <a:r>
              <a:rPr lang="zh-TW" altLang="en-US" dirty="0">
                <a:solidFill>
                  <a:schemeClr val="tx1"/>
                </a:solidFill>
                <a:latin typeface="標楷體" panose="03000509000000000000" pitchFamily="65" charset="-120"/>
              </a:rPr>
              <a:t>日起參加公保，於</a:t>
            </a:r>
            <a:r>
              <a:rPr lang="en-US" altLang="zh-TW" dirty="0">
                <a:solidFill>
                  <a:schemeClr val="tx1"/>
                </a:solidFill>
                <a:latin typeface="標楷體" panose="03000509000000000000" pitchFamily="65" charset="-120"/>
              </a:rPr>
              <a:t>108</a:t>
            </a:r>
            <a:r>
              <a:rPr lang="zh-TW" altLang="en-US" dirty="0">
                <a:solidFill>
                  <a:schemeClr val="tx1"/>
                </a:solidFill>
                <a:latin typeface="標楷體" panose="03000509000000000000" pitchFamily="65" charset="-120"/>
              </a:rPr>
              <a:t>年</a:t>
            </a:r>
            <a:r>
              <a:rPr lang="en-US" altLang="zh-TW" dirty="0">
                <a:solidFill>
                  <a:schemeClr val="tx1"/>
                </a:solidFill>
                <a:latin typeface="標楷體" panose="03000509000000000000" pitchFamily="65" charset="-120"/>
              </a:rPr>
              <a:t>2</a:t>
            </a:r>
            <a:r>
              <a:rPr lang="zh-TW" altLang="en-US" dirty="0">
                <a:solidFill>
                  <a:schemeClr val="tx1"/>
                </a:solidFill>
                <a:latin typeface="標楷體" panose="03000509000000000000" pitchFamily="65" charset="-120"/>
              </a:rPr>
              <a:t>月</a:t>
            </a:r>
            <a:r>
              <a:rPr lang="en-US" altLang="zh-TW" dirty="0">
                <a:solidFill>
                  <a:schemeClr val="tx1"/>
                </a:solidFill>
                <a:latin typeface="標楷體" panose="03000509000000000000" pitchFamily="65" charset="-120"/>
              </a:rPr>
              <a:t>1</a:t>
            </a:r>
            <a:r>
              <a:rPr lang="zh-TW" altLang="en-US" dirty="0">
                <a:solidFill>
                  <a:schemeClr val="tx1"/>
                </a:solidFill>
                <a:latin typeface="標楷體" panose="03000509000000000000" pitchFamily="65" charset="-120"/>
              </a:rPr>
              <a:t>日辦理退休退</a:t>
            </a:r>
            <a:endParaRPr lang="en-US" altLang="zh-TW" dirty="0">
              <a:solidFill>
                <a:schemeClr val="tx1"/>
              </a:solidFill>
              <a:latin typeface="標楷體" panose="03000509000000000000" pitchFamily="65" charset="-120"/>
            </a:endParaRPr>
          </a:p>
          <a:p>
            <a:pPr marL="0" indent="0">
              <a:lnSpc>
                <a:spcPts val="2600"/>
              </a:lnSpc>
              <a:buNone/>
            </a:pPr>
            <a:r>
              <a:rPr lang="zh-TW" altLang="en-US" dirty="0">
                <a:solidFill>
                  <a:schemeClr val="tx1"/>
                </a:solidFill>
                <a:latin typeface="標楷體" panose="03000509000000000000" pitchFamily="65" charset="-120"/>
              </a:rPr>
              <a:t>保，退休當月保險俸額</a:t>
            </a:r>
            <a:r>
              <a:rPr lang="en-US" altLang="zh-TW" dirty="0">
                <a:solidFill>
                  <a:schemeClr val="tx1"/>
                </a:solidFill>
                <a:latin typeface="標楷體" panose="03000509000000000000" pitchFamily="65" charset="-120"/>
              </a:rPr>
              <a:t>56,930</a:t>
            </a:r>
            <a:r>
              <a:rPr lang="zh-TW" altLang="en-US" dirty="0">
                <a:solidFill>
                  <a:schemeClr val="tx1"/>
                </a:solidFill>
                <a:latin typeface="標楷體" panose="03000509000000000000" pitchFamily="65" charset="-120"/>
              </a:rPr>
              <a:t>元，其選擇不辦理優惠存款，</a:t>
            </a:r>
            <a:endParaRPr lang="en-US" altLang="zh-TW" dirty="0">
              <a:solidFill>
                <a:schemeClr val="tx1"/>
              </a:solidFill>
              <a:latin typeface="標楷體" panose="03000509000000000000" pitchFamily="65" charset="-120"/>
            </a:endParaRPr>
          </a:p>
          <a:p>
            <a:pPr marL="0" indent="0">
              <a:lnSpc>
                <a:spcPts val="2600"/>
              </a:lnSpc>
              <a:buNone/>
            </a:pPr>
            <a:r>
              <a:rPr lang="zh-TW" altLang="en-US" dirty="0">
                <a:solidFill>
                  <a:schemeClr val="tx1"/>
                </a:solidFill>
                <a:latin typeface="標楷體" panose="03000509000000000000" pitchFamily="65" charset="-120"/>
              </a:rPr>
              <a:t>某甲之公保養老給付</a:t>
            </a:r>
          </a:p>
          <a:p>
            <a:pPr>
              <a:lnSpc>
                <a:spcPts val="2600"/>
              </a:lnSpc>
              <a:buNone/>
            </a:pPr>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保險年資：</a:t>
            </a:r>
          </a:p>
          <a:p>
            <a:pPr>
              <a:lnSpc>
                <a:spcPts val="2600"/>
              </a:lnSpc>
              <a:buNone/>
            </a:pPr>
            <a:r>
              <a:rPr lang="en-US" sz="2400" dirty="0">
                <a:solidFill>
                  <a:schemeClr val="tx1"/>
                </a:solidFill>
                <a:latin typeface="標楷體" panose="03000509000000000000" pitchFamily="65" charset="-120"/>
                <a:ea typeface="標楷體" panose="03000509000000000000" pitchFamily="65" charset="-120"/>
              </a:rPr>
              <a:t>  (1)</a:t>
            </a:r>
            <a:r>
              <a:rPr lang="en-US" sz="2400" u="sng" dirty="0">
                <a:solidFill>
                  <a:schemeClr val="tx1"/>
                </a:solidFill>
                <a:latin typeface="標楷體" panose="03000509000000000000" pitchFamily="65" charset="-120"/>
                <a:ea typeface="標楷體" panose="03000509000000000000" pitchFamily="65" charset="-120"/>
              </a:rPr>
              <a:t>103.6.1</a:t>
            </a:r>
            <a:r>
              <a:rPr lang="zh-TW" altLang="en-US" sz="2400" u="sng" dirty="0">
                <a:solidFill>
                  <a:schemeClr val="tx1"/>
                </a:solidFill>
                <a:latin typeface="標楷體" panose="03000509000000000000" pitchFamily="65" charset="-120"/>
                <a:ea typeface="標楷體" panose="03000509000000000000" pitchFamily="65" charset="-120"/>
              </a:rPr>
              <a:t>前保險年資</a:t>
            </a:r>
            <a:r>
              <a:rPr lang="en-US"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最高</a:t>
            </a:r>
            <a:r>
              <a:rPr lang="en-US" sz="2400" dirty="0">
                <a:solidFill>
                  <a:schemeClr val="tx1"/>
                </a:solidFill>
                <a:latin typeface="標楷體" panose="03000509000000000000" pitchFamily="65" charset="-120"/>
                <a:ea typeface="標楷體" panose="03000509000000000000" pitchFamily="65" charset="-120"/>
              </a:rPr>
              <a:t>36</a:t>
            </a:r>
            <a:r>
              <a:rPr lang="zh-TW" altLang="en-US" sz="2400" dirty="0">
                <a:solidFill>
                  <a:schemeClr val="tx1"/>
                </a:solidFill>
                <a:latin typeface="標楷體" panose="03000509000000000000" pitchFamily="65" charset="-120"/>
                <a:ea typeface="標楷體" panose="03000509000000000000" pitchFamily="65" charset="-120"/>
              </a:rPr>
              <a:t>個</a:t>
            </a:r>
            <a:r>
              <a:rPr lang="en-US"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a:t>
            </a:r>
            <a:r>
              <a:rPr lang="en-US" sz="2400" dirty="0">
                <a:solidFill>
                  <a:schemeClr val="tx1"/>
                </a:solidFill>
                <a:latin typeface="標楷體" panose="03000509000000000000" pitchFamily="65" charset="-120"/>
                <a:ea typeface="標楷體" panose="03000509000000000000" pitchFamily="65" charset="-120"/>
              </a:rPr>
              <a:t>35</a:t>
            </a:r>
            <a:r>
              <a:rPr lang="zh-TW" altLang="en-US" sz="2400" dirty="0">
                <a:solidFill>
                  <a:schemeClr val="tx1"/>
                </a:solidFill>
                <a:latin typeface="標楷體" panose="03000509000000000000" pitchFamily="65" charset="-120"/>
                <a:ea typeface="標楷體" panose="03000509000000000000" pitchFamily="65" charset="-120"/>
              </a:rPr>
              <a:t>年</a:t>
            </a:r>
            <a:r>
              <a:rPr lang="en-US" sz="2400" dirty="0">
                <a:solidFill>
                  <a:schemeClr val="tx1"/>
                </a:solidFill>
                <a:latin typeface="標楷體" panose="03000509000000000000" pitchFamily="65" charset="-120"/>
                <a:ea typeface="標楷體" panose="03000509000000000000" pitchFamily="65" charset="-120"/>
              </a:rPr>
              <a:t>4</a:t>
            </a:r>
            <a:r>
              <a:rPr lang="zh-TW" altLang="en-US" sz="2400" dirty="0">
                <a:solidFill>
                  <a:schemeClr val="tx1"/>
                </a:solidFill>
                <a:latin typeface="標楷體" panose="03000509000000000000" pitchFamily="65" charset="-120"/>
                <a:ea typeface="標楷體" panose="03000509000000000000" pitchFamily="65" charset="-120"/>
              </a:rPr>
              <a:t>月</a:t>
            </a:r>
            <a:r>
              <a:rPr lang="en-US" altLang="zh-TW"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天</a:t>
            </a:r>
          </a:p>
          <a:p>
            <a:pPr>
              <a:lnSpc>
                <a:spcPts val="2600"/>
              </a:lnSpc>
              <a:buNone/>
            </a:pPr>
            <a:r>
              <a:rPr lang="en-US" sz="2400" dirty="0">
                <a:solidFill>
                  <a:schemeClr val="tx1"/>
                </a:solidFill>
                <a:latin typeface="標楷體" panose="03000509000000000000" pitchFamily="65" charset="-120"/>
                <a:ea typeface="標楷體" panose="03000509000000000000" pitchFamily="65" charset="-120"/>
              </a:rPr>
              <a:t>      88.5.31</a:t>
            </a:r>
            <a:r>
              <a:rPr lang="zh-TW" altLang="en-US" sz="2400" dirty="0">
                <a:solidFill>
                  <a:schemeClr val="tx1"/>
                </a:solidFill>
                <a:latin typeface="標楷體" panose="03000509000000000000" pitchFamily="65" charset="-120"/>
                <a:ea typeface="標楷體" panose="03000509000000000000" pitchFamily="65" charset="-120"/>
              </a:rPr>
              <a:t>前年資：</a:t>
            </a:r>
            <a:r>
              <a:rPr lang="en-US" sz="2400" dirty="0">
                <a:solidFill>
                  <a:schemeClr val="tx1"/>
                </a:solidFill>
                <a:latin typeface="標楷體" panose="03000509000000000000" pitchFamily="65" charset="-120"/>
                <a:ea typeface="標楷體" panose="03000509000000000000" pitchFamily="65" charset="-120"/>
              </a:rPr>
              <a:t>20</a:t>
            </a:r>
            <a:r>
              <a:rPr lang="zh-TW" altLang="en-US" sz="2400" dirty="0">
                <a:solidFill>
                  <a:schemeClr val="tx1"/>
                </a:solidFill>
                <a:latin typeface="標楷體" panose="03000509000000000000" pitchFamily="65" charset="-120"/>
                <a:ea typeface="標楷體" panose="03000509000000000000" pitchFamily="65" charset="-120"/>
              </a:rPr>
              <a:t>年</a:t>
            </a:r>
            <a:r>
              <a:rPr lang="en-US" sz="2400" dirty="0">
                <a:solidFill>
                  <a:schemeClr val="tx1"/>
                </a:solidFill>
                <a:latin typeface="標楷體" panose="03000509000000000000" pitchFamily="65" charset="-120"/>
                <a:ea typeface="標楷體" panose="03000509000000000000" pitchFamily="65" charset="-120"/>
              </a:rPr>
              <a:t>4</a:t>
            </a:r>
            <a:r>
              <a:rPr lang="zh-TW" altLang="en-US" sz="2400" dirty="0">
                <a:solidFill>
                  <a:schemeClr val="tx1"/>
                </a:solidFill>
                <a:latin typeface="標楷體" panose="03000509000000000000" pitchFamily="65" charset="-120"/>
                <a:ea typeface="標楷體" panose="03000509000000000000" pitchFamily="65" charset="-120"/>
              </a:rPr>
              <a:t>月</a:t>
            </a:r>
          </a:p>
          <a:p>
            <a:pPr>
              <a:lnSpc>
                <a:spcPts val="2600"/>
              </a:lnSpc>
              <a:buNone/>
            </a:pPr>
            <a:r>
              <a:rPr lang="en-US" sz="2400" dirty="0">
                <a:solidFill>
                  <a:schemeClr val="tx1"/>
                </a:solidFill>
                <a:latin typeface="標楷體" panose="03000509000000000000" pitchFamily="65" charset="-120"/>
                <a:ea typeface="標楷體" panose="03000509000000000000" pitchFamily="65" charset="-120"/>
              </a:rPr>
              <a:t>      88.5.31-103.5.31</a:t>
            </a:r>
            <a:r>
              <a:rPr lang="zh-TW" altLang="en-US" sz="2400" dirty="0">
                <a:solidFill>
                  <a:schemeClr val="tx1"/>
                </a:solidFill>
                <a:latin typeface="標楷體" panose="03000509000000000000" pitchFamily="65" charset="-120"/>
                <a:ea typeface="標楷體" panose="03000509000000000000" pitchFamily="65" charset="-120"/>
              </a:rPr>
              <a:t>年資：</a:t>
            </a:r>
            <a:r>
              <a:rPr lang="en-US" sz="2400" dirty="0">
                <a:solidFill>
                  <a:schemeClr val="tx1"/>
                </a:solidFill>
                <a:latin typeface="標楷體" panose="03000509000000000000" pitchFamily="65" charset="-120"/>
                <a:ea typeface="標楷體" panose="03000509000000000000" pitchFamily="65" charset="-120"/>
              </a:rPr>
              <a:t>15</a:t>
            </a:r>
            <a:r>
              <a:rPr lang="zh-TW" altLang="en-US" sz="2400" dirty="0">
                <a:solidFill>
                  <a:schemeClr val="tx1"/>
                </a:solidFill>
                <a:latin typeface="標楷體" panose="03000509000000000000" pitchFamily="65" charset="-120"/>
                <a:ea typeface="標楷體" panose="03000509000000000000" pitchFamily="65" charset="-120"/>
              </a:rPr>
              <a:t>年又</a:t>
            </a:r>
            <a:r>
              <a:rPr lang="en-US" sz="2400" dirty="0">
                <a:solidFill>
                  <a:schemeClr val="tx1"/>
                </a:solidFill>
                <a:latin typeface="標楷體" panose="03000509000000000000" pitchFamily="65" charset="-120"/>
                <a:ea typeface="標楷體" panose="03000509000000000000" pitchFamily="65" charset="-120"/>
              </a:rPr>
              <a:t>1</a:t>
            </a:r>
            <a:r>
              <a:rPr lang="zh-TW" altLang="en-US" sz="2400" dirty="0">
                <a:solidFill>
                  <a:schemeClr val="tx1"/>
                </a:solidFill>
                <a:latin typeface="標楷體" panose="03000509000000000000" pitchFamily="65" charset="-120"/>
                <a:ea typeface="標楷體" panose="03000509000000000000" pitchFamily="65" charset="-120"/>
              </a:rPr>
              <a:t>天</a:t>
            </a:r>
            <a:endParaRPr lang="en-US" altLang="zh-TW" sz="2400" dirty="0">
              <a:solidFill>
                <a:schemeClr val="tx1"/>
              </a:solidFill>
              <a:latin typeface="標楷體" panose="03000509000000000000" pitchFamily="65" charset="-120"/>
              <a:ea typeface="標楷體" panose="03000509000000000000" pitchFamily="65" charset="-120"/>
            </a:endParaRPr>
          </a:p>
          <a:p>
            <a:pPr>
              <a:lnSpc>
                <a:spcPts val="2600"/>
              </a:lnSpc>
              <a:buNone/>
            </a:pPr>
            <a:r>
              <a:rPr lang="zh-TW" altLang="en-US" sz="2400" dirty="0">
                <a:solidFill>
                  <a:schemeClr val="tx1"/>
                </a:solidFill>
                <a:latin typeface="標楷體" panose="03000509000000000000" pitchFamily="65" charset="-120"/>
                <a:ea typeface="標楷體" panose="03000509000000000000" pitchFamily="65" charset="-120"/>
              </a:rPr>
              <a:t>  </a:t>
            </a:r>
            <a:r>
              <a:rPr lang="en-US" altLang="zh-TW" sz="2400" dirty="0">
                <a:solidFill>
                  <a:schemeClr val="tx1"/>
                </a:solidFill>
                <a:latin typeface="標楷體" panose="03000509000000000000" pitchFamily="65" charset="-120"/>
                <a:ea typeface="標楷體" panose="03000509000000000000" pitchFamily="65" charset="-120"/>
              </a:rPr>
              <a:t>(2)</a:t>
            </a:r>
            <a:r>
              <a:rPr lang="en-US" altLang="zh-TW" sz="2400" u="sng" dirty="0">
                <a:solidFill>
                  <a:schemeClr val="tx1"/>
                </a:solidFill>
                <a:latin typeface="標楷體" panose="03000509000000000000" pitchFamily="65" charset="-120"/>
                <a:ea typeface="標楷體" panose="03000509000000000000" pitchFamily="65" charset="-120"/>
              </a:rPr>
              <a:t>103.6.1</a:t>
            </a:r>
            <a:r>
              <a:rPr lang="zh-TW" altLang="en-US" sz="2400" u="sng" dirty="0">
                <a:solidFill>
                  <a:schemeClr val="tx1"/>
                </a:solidFill>
                <a:latin typeface="標楷體" panose="03000509000000000000" pitchFamily="65" charset="-120"/>
                <a:ea typeface="標楷體" panose="03000509000000000000" pitchFamily="65" charset="-120"/>
              </a:rPr>
              <a:t>以後保險年資</a:t>
            </a:r>
            <a:r>
              <a:rPr lang="en-US" altLang="zh-TW" sz="2400" u="sng" dirty="0">
                <a:solidFill>
                  <a:schemeClr val="tx1"/>
                </a:solidFill>
                <a:latin typeface="標楷體" panose="03000509000000000000" pitchFamily="65" charset="-120"/>
                <a:ea typeface="標楷體" panose="03000509000000000000" pitchFamily="65" charset="-120"/>
              </a:rPr>
              <a:t>(</a:t>
            </a:r>
            <a:r>
              <a:rPr lang="zh-TW" altLang="en-US" sz="2400" u="sng" dirty="0">
                <a:solidFill>
                  <a:schemeClr val="tx1"/>
                </a:solidFill>
                <a:latin typeface="標楷體" panose="03000509000000000000" pitchFamily="65" charset="-120"/>
                <a:ea typeface="標楷體" panose="03000509000000000000" pitchFamily="65" charset="-120"/>
              </a:rPr>
              <a:t>合併</a:t>
            </a:r>
            <a:r>
              <a:rPr lang="en-US" altLang="zh-TW" sz="2400" u="sng"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a:t>
            </a:r>
            <a:r>
              <a:rPr lang="en-US" altLang="zh-TW" sz="2400" dirty="0">
                <a:solidFill>
                  <a:schemeClr val="tx1"/>
                </a:solidFill>
                <a:latin typeface="標楷體" panose="03000509000000000000" pitchFamily="65" charset="-120"/>
                <a:ea typeface="標楷體" panose="03000509000000000000" pitchFamily="65" charset="-120"/>
              </a:rPr>
              <a:t>4</a:t>
            </a:r>
            <a:r>
              <a:rPr lang="zh-TW" altLang="en-US" sz="2400" dirty="0">
                <a:solidFill>
                  <a:schemeClr val="tx1"/>
                </a:solidFill>
                <a:latin typeface="標楷體" panose="03000509000000000000" pitchFamily="65" charset="-120"/>
                <a:ea typeface="標楷體" panose="03000509000000000000" pitchFamily="65" charset="-120"/>
              </a:rPr>
              <a:t>年</a:t>
            </a:r>
            <a:r>
              <a:rPr lang="en-US" altLang="zh-TW" sz="2400" dirty="0">
                <a:solidFill>
                  <a:schemeClr val="tx1"/>
                </a:solidFill>
                <a:latin typeface="標楷體" panose="03000509000000000000" pitchFamily="65" charset="-120"/>
                <a:ea typeface="標楷體" panose="03000509000000000000" pitchFamily="65" charset="-120"/>
              </a:rPr>
              <a:t>8</a:t>
            </a:r>
            <a:r>
              <a:rPr lang="zh-TW" altLang="en-US" sz="2400" dirty="0">
                <a:solidFill>
                  <a:schemeClr val="tx1"/>
                </a:solidFill>
                <a:latin typeface="標楷體" panose="03000509000000000000" pitchFamily="65" charset="-120"/>
                <a:ea typeface="標楷體" panose="03000509000000000000" pitchFamily="65" charset="-120"/>
              </a:rPr>
              <a:t>個月</a:t>
            </a:r>
            <a:endParaRPr lang="en-US" altLang="zh-TW" sz="2400" dirty="0">
              <a:solidFill>
                <a:schemeClr val="tx1"/>
              </a:solidFill>
              <a:latin typeface="標楷體" panose="03000509000000000000" pitchFamily="65" charset="-120"/>
              <a:ea typeface="標楷體" panose="03000509000000000000" pitchFamily="65" charset="-120"/>
            </a:endParaRPr>
          </a:p>
          <a:p>
            <a:pPr>
              <a:lnSpc>
                <a:spcPts val="2600"/>
              </a:lnSpc>
              <a:buNone/>
            </a:pPr>
            <a:r>
              <a:rPr lang="en-US" altLang="zh-TW" sz="2400" dirty="0">
                <a:solidFill>
                  <a:schemeClr val="tx1"/>
                </a:solidFill>
                <a:latin typeface="標楷體" panose="03000509000000000000" pitchFamily="65" charset="-120"/>
                <a:ea typeface="標楷體" panose="03000509000000000000" pitchFamily="65" charset="-120"/>
              </a:rPr>
              <a:t>2.</a:t>
            </a:r>
            <a:r>
              <a:rPr lang="zh-TW" altLang="en-US" sz="2400" dirty="0">
                <a:solidFill>
                  <a:schemeClr val="tx1"/>
                </a:solidFill>
                <a:latin typeface="標楷體" panose="03000509000000000000" pitchFamily="65" charset="-120"/>
                <a:ea typeface="標楷體" panose="03000509000000000000" pitchFamily="65" charset="-120"/>
              </a:rPr>
              <a:t>給付月數：</a:t>
            </a:r>
            <a:r>
              <a:rPr lang="en-US" altLang="zh-TW" sz="2400" dirty="0">
                <a:solidFill>
                  <a:schemeClr val="tx1"/>
                </a:solidFill>
                <a:latin typeface="標楷體" panose="03000509000000000000" pitchFamily="65" charset="-120"/>
                <a:ea typeface="標楷體" panose="03000509000000000000" pitchFamily="65" charset="-120"/>
              </a:rPr>
              <a:t>36</a:t>
            </a:r>
            <a:r>
              <a:rPr lang="zh-TW" altLang="en-US" sz="2400" dirty="0">
                <a:solidFill>
                  <a:schemeClr val="tx1"/>
                </a:solidFill>
                <a:latin typeface="標楷體" panose="03000509000000000000" pitchFamily="65" charset="-120"/>
                <a:ea typeface="標楷體" panose="03000509000000000000" pitchFamily="65" charset="-120"/>
              </a:rPr>
              <a:t>個月</a:t>
            </a:r>
            <a:r>
              <a:rPr lang="en-US" altLang="zh-TW" sz="2400" dirty="0">
                <a:solidFill>
                  <a:schemeClr val="tx1"/>
                </a:solidFill>
                <a:latin typeface="標楷體" panose="03000509000000000000" pitchFamily="65" charset="-120"/>
                <a:ea typeface="標楷體" panose="03000509000000000000" pitchFamily="65" charset="-120"/>
              </a:rPr>
              <a:t>/41.6</a:t>
            </a:r>
            <a:r>
              <a:rPr lang="zh-TW" altLang="en-US" sz="2400" dirty="0">
                <a:solidFill>
                  <a:schemeClr val="tx1"/>
                </a:solidFill>
                <a:latin typeface="標楷體" panose="03000509000000000000" pitchFamily="65" charset="-120"/>
                <a:ea typeface="標楷體" panose="03000509000000000000" pitchFamily="65" charset="-120"/>
              </a:rPr>
              <a:t>個月</a:t>
            </a:r>
            <a:r>
              <a:rPr lang="en-US" altLang="zh-TW" sz="2400" dirty="0">
                <a:solidFill>
                  <a:schemeClr val="tx1"/>
                </a:solidFill>
                <a:latin typeface="標楷體" panose="03000509000000000000" pitchFamily="65" charset="-120"/>
                <a:ea typeface="標楷體" panose="03000509000000000000" pitchFamily="65" charset="-120"/>
              </a:rPr>
              <a:t>(36+1.2×4+1.2×8/12)</a:t>
            </a:r>
            <a:endParaRPr lang="zh-TW" altLang="en-US" sz="2400" dirty="0">
              <a:solidFill>
                <a:schemeClr val="tx1"/>
              </a:solidFill>
              <a:latin typeface="標楷體" panose="03000509000000000000" pitchFamily="65" charset="-120"/>
              <a:ea typeface="標楷體" panose="03000509000000000000" pitchFamily="65" charset="-120"/>
            </a:endParaRPr>
          </a:p>
          <a:p>
            <a:pPr>
              <a:lnSpc>
                <a:spcPts val="2600"/>
              </a:lnSpc>
              <a:buNone/>
            </a:pPr>
            <a:r>
              <a:rPr lang="en-US" altLang="zh-TW" sz="2400" dirty="0">
                <a:solidFill>
                  <a:schemeClr val="tx1"/>
                </a:solidFill>
                <a:latin typeface="標楷體" panose="03000509000000000000" pitchFamily="65" charset="-120"/>
                <a:ea typeface="標楷體" panose="03000509000000000000" pitchFamily="65" charset="-120"/>
              </a:rPr>
              <a:t>2.</a:t>
            </a:r>
            <a:r>
              <a:rPr lang="zh-TW" altLang="en-US" sz="2400" dirty="0">
                <a:solidFill>
                  <a:schemeClr val="tx1"/>
                </a:solidFill>
                <a:latin typeface="標楷體" panose="03000509000000000000" pitchFamily="65" charset="-120"/>
                <a:ea typeface="標楷體" panose="03000509000000000000" pitchFamily="65" charset="-120"/>
              </a:rPr>
              <a:t>給付金額：</a:t>
            </a:r>
            <a:endParaRPr lang="en-US" altLang="zh-TW" sz="2400" dirty="0">
              <a:solidFill>
                <a:schemeClr val="tx1"/>
              </a:solidFill>
              <a:latin typeface="標楷體" panose="03000509000000000000" pitchFamily="65" charset="-120"/>
              <a:ea typeface="標楷體" panose="03000509000000000000" pitchFamily="65" charset="-120"/>
            </a:endParaRPr>
          </a:p>
          <a:p>
            <a:pPr>
              <a:lnSpc>
                <a:spcPts val="2600"/>
              </a:lnSpc>
              <a:buNone/>
            </a:pPr>
            <a:r>
              <a:rPr lang="zh-TW" altLang="en-US" sz="2400" dirty="0">
                <a:solidFill>
                  <a:schemeClr val="tx1"/>
                </a:solidFill>
                <a:latin typeface="標楷體" panose="03000509000000000000" pitchFamily="65" charset="-120"/>
                <a:ea typeface="標楷體" panose="03000509000000000000" pitchFamily="65" charset="-120"/>
              </a:rPr>
              <a:t>   有優存者＞最高</a:t>
            </a:r>
            <a:r>
              <a:rPr lang="en-US" altLang="zh-TW" sz="2400" dirty="0">
                <a:solidFill>
                  <a:schemeClr val="tx1"/>
                </a:solidFill>
                <a:latin typeface="標楷體" panose="03000509000000000000" pitchFamily="65" charset="-120"/>
                <a:ea typeface="標楷體" panose="03000509000000000000" pitchFamily="65" charset="-120"/>
              </a:rPr>
              <a:t>36</a:t>
            </a:r>
            <a:r>
              <a:rPr lang="zh-TW" altLang="en-US" sz="2400" dirty="0">
                <a:solidFill>
                  <a:schemeClr val="tx1"/>
                </a:solidFill>
                <a:latin typeface="標楷體" panose="03000509000000000000" pitchFamily="65" charset="-120"/>
                <a:ea typeface="標楷體" panose="03000509000000000000" pitchFamily="65" charset="-120"/>
              </a:rPr>
              <a:t>個月；放棄優存者＞最高</a:t>
            </a:r>
            <a:r>
              <a:rPr lang="en-US" altLang="zh-TW" sz="2400" dirty="0">
                <a:solidFill>
                  <a:schemeClr val="tx1"/>
                </a:solidFill>
                <a:latin typeface="標楷體" panose="03000509000000000000" pitchFamily="65" charset="-120"/>
                <a:ea typeface="標楷體" panose="03000509000000000000" pitchFamily="65" charset="-120"/>
              </a:rPr>
              <a:t>42</a:t>
            </a:r>
            <a:r>
              <a:rPr lang="zh-TW" altLang="en-US" sz="2400" dirty="0">
                <a:solidFill>
                  <a:schemeClr val="tx1"/>
                </a:solidFill>
                <a:latin typeface="標楷體" panose="03000509000000000000" pitchFamily="65" charset="-120"/>
                <a:ea typeface="標楷體" panose="03000509000000000000" pitchFamily="65" charset="-120"/>
              </a:rPr>
              <a:t>個月</a:t>
            </a:r>
            <a:endParaRPr lang="en-US" altLang="zh-TW" sz="2400" dirty="0">
              <a:solidFill>
                <a:schemeClr val="tx1"/>
              </a:solidFill>
              <a:latin typeface="標楷體" panose="03000509000000000000" pitchFamily="65" charset="-120"/>
              <a:ea typeface="標楷體" panose="03000509000000000000" pitchFamily="65" charset="-120"/>
            </a:endParaRPr>
          </a:p>
          <a:p>
            <a:pPr>
              <a:lnSpc>
                <a:spcPts val="2200"/>
              </a:lnSpc>
              <a:buNone/>
            </a:pPr>
            <a:r>
              <a:rPr lang="zh-TW" altLang="zh-TW" sz="2400"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有優存者</a:t>
            </a:r>
            <a:r>
              <a:rPr lang="en-US" altLang="zh-TW" sz="2400" dirty="0">
                <a:solidFill>
                  <a:schemeClr val="tx1"/>
                </a:solidFill>
                <a:latin typeface="標楷體" panose="03000509000000000000" pitchFamily="65" charset="-120"/>
                <a:ea typeface="標楷體" panose="03000509000000000000" pitchFamily="65" charset="-120"/>
              </a:rPr>
              <a:t>:56,930</a:t>
            </a:r>
            <a:r>
              <a:rPr lang="zh-TW" altLang="en-US" sz="2400" dirty="0">
                <a:solidFill>
                  <a:schemeClr val="tx1"/>
                </a:solidFill>
                <a:latin typeface="標楷體" panose="03000509000000000000" pitchFamily="65" charset="-120"/>
                <a:ea typeface="標楷體" panose="03000509000000000000" pitchFamily="65" charset="-120"/>
              </a:rPr>
              <a:t>元 </a:t>
            </a:r>
            <a:r>
              <a:rPr lang="en-US" altLang="zh-TW" sz="2400" dirty="0">
                <a:solidFill>
                  <a:schemeClr val="tx1"/>
                </a:solidFill>
                <a:latin typeface="標楷體" panose="03000509000000000000" pitchFamily="65" charset="-120"/>
                <a:ea typeface="標楷體" panose="03000509000000000000" pitchFamily="65" charset="-120"/>
              </a:rPr>
              <a:t>× 36</a:t>
            </a:r>
            <a:r>
              <a:rPr lang="zh-TW" altLang="en-US" sz="2400" dirty="0">
                <a:solidFill>
                  <a:schemeClr val="tx1"/>
                </a:solidFill>
                <a:latin typeface="標楷體" panose="03000509000000000000" pitchFamily="65" charset="-120"/>
                <a:ea typeface="標楷體" panose="03000509000000000000" pitchFamily="65" charset="-120"/>
              </a:rPr>
              <a:t>個月 ＝</a:t>
            </a:r>
            <a:r>
              <a:rPr lang="en-US" altLang="zh-TW" sz="2400" dirty="0">
                <a:solidFill>
                  <a:schemeClr val="tx1"/>
                </a:solidFill>
                <a:latin typeface="標楷體" panose="03000509000000000000" pitchFamily="65" charset="-120"/>
                <a:ea typeface="標楷體" panose="03000509000000000000" pitchFamily="65" charset="-120"/>
              </a:rPr>
              <a:t>2,049,480</a:t>
            </a:r>
            <a:r>
              <a:rPr lang="zh-TW" altLang="en-US" sz="2400" dirty="0">
                <a:solidFill>
                  <a:schemeClr val="tx1"/>
                </a:solidFill>
                <a:latin typeface="標楷體" panose="03000509000000000000" pitchFamily="65" charset="-120"/>
                <a:ea typeface="標楷體" panose="03000509000000000000" pitchFamily="65" charset="-120"/>
              </a:rPr>
              <a:t>元</a:t>
            </a:r>
            <a:endParaRPr lang="en-US" altLang="zh-TW" sz="2400" dirty="0">
              <a:solidFill>
                <a:schemeClr val="tx1"/>
              </a:solidFill>
              <a:latin typeface="標楷體" panose="03000509000000000000" pitchFamily="65" charset="-120"/>
              <a:ea typeface="標楷體" panose="03000509000000000000" pitchFamily="65" charset="-120"/>
            </a:endParaRPr>
          </a:p>
          <a:p>
            <a:pPr>
              <a:lnSpc>
                <a:spcPts val="2200"/>
              </a:lnSpc>
              <a:buNone/>
            </a:pPr>
            <a:r>
              <a:rPr lang="zh-TW" altLang="en-US" sz="2400" dirty="0">
                <a:solidFill>
                  <a:schemeClr val="tx1"/>
                </a:solidFill>
                <a:latin typeface="標楷體" panose="03000509000000000000" pitchFamily="65" charset="-120"/>
                <a:ea typeface="標楷體" panose="03000509000000000000" pitchFamily="65" charset="-120"/>
              </a:rPr>
              <a:t>◆放棄優存者</a:t>
            </a:r>
            <a:r>
              <a:rPr lang="en-US" altLang="zh-TW" sz="2400" dirty="0">
                <a:solidFill>
                  <a:schemeClr val="tx1"/>
                </a:solidFill>
                <a:latin typeface="標楷體" panose="03000509000000000000" pitchFamily="65" charset="-120"/>
                <a:ea typeface="標楷體" panose="03000509000000000000" pitchFamily="65" charset="-120"/>
              </a:rPr>
              <a:t>:56,930</a:t>
            </a:r>
            <a:r>
              <a:rPr lang="zh-TW" altLang="en-US" sz="2400" dirty="0">
                <a:solidFill>
                  <a:schemeClr val="tx1"/>
                </a:solidFill>
                <a:latin typeface="標楷體" panose="03000509000000000000" pitchFamily="65" charset="-120"/>
                <a:ea typeface="標楷體" panose="03000509000000000000" pitchFamily="65" charset="-120"/>
              </a:rPr>
              <a:t>元 </a:t>
            </a:r>
            <a:r>
              <a:rPr lang="en-US" altLang="zh-TW" sz="2400" dirty="0">
                <a:solidFill>
                  <a:schemeClr val="tx1"/>
                </a:solidFill>
                <a:latin typeface="標楷體" panose="03000509000000000000" pitchFamily="65" charset="-120"/>
                <a:ea typeface="標楷體" panose="03000509000000000000" pitchFamily="65" charset="-120"/>
              </a:rPr>
              <a:t>× 41.6</a:t>
            </a:r>
            <a:r>
              <a:rPr lang="zh-TW" altLang="en-US" sz="2400" dirty="0">
                <a:solidFill>
                  <a:schemeClr val="tx1"/>
                </a:solidFill>
                <a:latin typeface="標楷體" panose="03000509000000000000" pitchFamily="65" charset="-120"/>
                <a:ea typeface="標楷體" panose="03000509000000000000" pitchFamily="65" charset="-120"/>
              </a:rPr>
              <a:t>個月 ＝</a:t>
            </a:r>
            <a:r>
              <a:rPr lang="en-US" altLang="zh-TW" sz="2400" dirty="0">
                <a:solidFill>
                  <a:schemeClr val="tx1"/>
                </a:solidFill>
                <a:latin typeface="標楷體" panose="03000509000000000000" pitchFamily="65" charset="-120"/>
                <a:ea typeface="標楷體" panose="03000509000000000000" pitchFamily="65" charset="-120"/>
              </a:rPr>
              <a:t>2,368,288</a:t>
            </a:r>
            <a:r>
              <a:rPr lang="zh-TW" altLang="en-US" sz="2400" dirty="0">
                <a:solidFill>
                  <a:schemeClr val="tx1"/>
                </a:solidFill>
                <a:latin typeface="標楷體" panose="03000509000000000000" pitchFamily="65" charset="-120"/>
                <a:ea typeface="標楷體" panose="03000509000000000000" pitchFamily="65" charset="-120"/>
              </a:rPr>
              <a:t>元</a:t>
            </a:r>
            <a:r>
              <a:rPr lang="en-US" altLang="zh-TW" sz="2000" dirty="0">
                <a:solidFill>
                  <a:schemeClr val="tx1"/>
                </a:solidFill>
                <a:latin typeface="標楷體" panose="03000509000000000000" pitchFamily="65" charset="-120"/>
                <a:ea typeface="標楷體" panose="03000509000000000000" pitchFamily="65" charset="-120"/>
              </a:rPr>
              <a:t>(+318,808)</a:t>
            </a:r>
            <a:endParaRPr lang="zh-TW" altLang="en-US" sz="2000" dirty="0">
              <a:solidFill>
                <a:schemeClr val="tx1"/>
              </a:solidFill>
              <a:latin typeface="標楷體" panose="03000509000000000000" pitchFamily="65" charset="-120"/>
              <a:ea typeface="標楷體" panose="03000509000000000000" pitchFamily="65" charset="-120"/>
            </a:endParaRPr>
          </a:p>
          <a:p>
            <a:pPr>
              <a:lnSpc>
                <a:spcPts val="2600"/>
              </a:lnSpc>
            </a:pPr>
            <a:endParaRPr lang="zh-TW" altLang="en-US" sz="2400" dirty="0">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2116428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6299" y="476672"/>
            <a:ext cx="8143932" cy="648072"/>
          </a:xfrm>
          <a:noFill/>
          <a:ln>
            <a:noFill/>
          </a:ln>
        </p:spPr>
        <p:style>
          <a:lnRef idx="1">
            <a:schemeClr val="accent3"/>
          </a:lnRef>
          <a:fillRef idx="2">
            <a:schemeClr val="accent3"/>
          </a:fillRef>
          <a:effectRef idx="1">
            <a:schemeClr val="accent3"/>
          </a:effectRef>
          <a:fontRef idx="minor">
            <a:schemeClr val="dk1"/>
          </a:fontRef>
        </p:style>
        <p:txBody>
          <a:bodyPr>
            <a:normAutofit fontScale="90000"/>
          </a:bodyPr>
          <a:lstStyle/>
          <a:p>
            <a:pPr>
              <a:spcBef>
                <a:spcPct val="50000"/>
              </a:spcBef>
            </a:pPr>
            <a:r>
              <a:rPr lang="zh-TW" altLang="en-US" sz="4400" dirty="0">
                <a:solidFill>
                  <a:schemeClr val="tx1"/>
                </a:solidFill>
                <a:latin typeface="標楷體" panose="03000509000000000000" pitchFamily="65" charset="-120"/>
                <a:ea typeface="標楷體" panose="03000509000000000000" pitchFamily="65" charset="-120"/>
              </a:rPr>
              <a:t>優惠存款</a:t>
            </a:r>
            <a:r>
              <a:rPr lang="zh-TW" altLang="en-US" sz="2200" dirty="0">
                <a:solidFill>
                  <a:srgbClr val="FF0000"/>
                </a:solidFill>
                <a:latin typeface="標楷體" panose="03000509000000000000" pitchFamily="65" charset="-120"/>
                <a:ea typeface="標楷體" panose="03000509000000000000" pitchFamily="65" charset="-120"/>
              </a:rPr>
              <a:t>公教</a:t>
            </a:r>
            <a:r>
              <a:rPr lang="en-US" altLang="zh-TW" sz="2200" dirty="0">
                <a:solidFill>
                  <a:srgbClr val="FF0000"/>
                </a:solidFill>
                <a:latin typeface="標楷體" panose="03000509000000000000" pitchFamily="65" charset="-120"/>
                <a:ea typeface="標楷體" panose="03000509000000000000" pitchFamily="65" charset="-120"/>
              </a:rPr>
              <a:t>#36</a:t>
            </a:r>
            <a:endParaRPr lang="zh-TW" altLang="en-US" sz="2200" dirty="0">
              <a:solidFill>
                <a:srgbClr val="FF0000"/>
              </a:solidFill>
              <a:latin typeface="標楷體" panose="03000509000000000000" pitchFamily="65" charset="-120"/>
              <a:ea typeface="標楷體" panose="03000509000000000000" pitchFamily="65" charset="-120"/>
            </a:endParaRPr>
          </a:p>
        </p:txBody>
      </p:sp>
      <p:sp>
        <p:nvSpPr>
          <p:cNvPr id="8" name="AutoShape 3"/>
          <p:cNvSpPr>
            <a:spLocks noChangeArrowheads="1"/>
          </p:cNvSpPr>
          <p:nvPr/>
        </p:nvSpPr>
        <p:spPr bwMode="auto">
          <a:xfrm>
            <a:off x="234885" y="1700808"/>
            <a:ext cx="8606760" cy="5040560"/>
          </a:xfrm>
          <a:prstGeom prst="roundRect">
            <a:avLst>
              <a:gd name="adj" fmla="val 9106"/>
            </a:avLst>
          </a:prstGeom>
          <a:gradFill>
            <a:gsLst>
              <a:gs pos="0">
                <a:schemeClr val="bg1"/>
              </a:gs>
              <a:gs pos="100000">
                <a:srgbClr val="92D050"/>
              </a:gs>
              <a:gs pos="100000">
                <a:schemeClr val="accent3">
                  <a:tint val="15000"/>
                  <a:satMod val="350000"/>
                </a:schemeClr>
              </a:gs>
            </a:gsLst>
            <a:lin ang="2700000" scaled="1"/>
          </a:gradFill>
          <a:ln>
            <a:noFill/>
            <a:headEnd/>
            <a:tailEnd/>
          </a:ln>
        </p:spPr>
        <p:style>
          <a:lnRef idx="1">
            <a:schemeClr val="accent5"/>
          </a:lnRef>
          <a:fillRef idx="2">
            <a:schemeClr val="accent5"/>
          </a:fillRef>
          <a:effectRef idx="1">
            <a:schemeClr val="accent5"/>
          </a:effectRef>
          <a:fontRef idx="minor">
            <a:schemeClr val="dk1"/>
          </a:fontRef>
        </p:style>
        <p:txBody>
          <a:bodyPr wrap="none" anchor="ctr"/>
          <a:lstStyle/>
          <a:p>
            <a:pPr>
              <a:lnSpc>
                <a:spcPts val="4000"/>
              </a:lnSpc>
            </a:pPr>
            <a:r>
              <a:rPr lang="en-US" altLang="zh-TW" sz="3200" dirty="0">
                <a:solidFill>
                  <a:schemeClr val="tx1"/>
                </a:solidFill>
                <a:latin typeface="標楷體" panose="03000509000000000000" pitchFamily="65" charset="-120"/>
                <a:ea typeface="標楷體" panose="03000509000000000000" pitchFamily="65" charset="-120"/>
              </a:rPr>
              <a:t>1.</a:t>
            </a:r>
            <a:r>
              <a:rPr lang="zh-TW" altLang="en-US" sz="3200" dirty="0">
                <a:solidFill>
                  <a:schemeClr val="tx1"/>
                </a:solidFill>
                <a:latin typeface="標楷體" panose="03000509000000000000" pitchFamily="65" charset="-120"/>
                <a:ea typeface="標楷體" panose="03000509000000000000" pitchFamily="65" charset="-120"/>
              </a:rPr>
              <a:t>得辦理公保優存金額</a:t>
            </a:r>
            <a:endParaRPr lang="en-US" altLang="zh-TW" sz="3200" dirty="0">
              <a:solidFill>
                <a:schemeClr val="tx1"/>
              </a:solidFill>
              <a:latin typeface="標楷體" panose="03000509000000000000" pitchFamily="65" charset="-120"/>
              <a:ea typeface="標楷體" panose="03000509000000000000" pitchFamily="65" charset="-120"/>
            </a:endParaRPr>
          </a:p>
          <a:p>
            <a:pPr>
              <a:lnSpc>
                <a:spcPts val="4000"/>
              </a:lnSpc>
            </a:pPr>
            <a:r>
              <a:rPr lang="zh-TW" altLang="en-US" sz="3200" dirty="0">
                <a:solidFill>
                  <a:schemeClr val="tx1"/>
                </a:solidFill>
                <a:latin typeface="標楷體" panose="03000509000000000000" pitchFamily="65" charset="-120"/>
                <a:ea typeface="標楷體" panose="03000509000000000000" pitchFamily="65" charset="-120"/>
              </a:rPr>
              <a:t>  按其所具舊制年資實際得領取之養老給付金</a:t>
            </a:r>
            <a:endParaRPr lang="en-US" altLang="zh-TW" sz="3200" dirty="0">
              <a:solidFill>
                <a:schemeClr val="tx1"/>
              </a:solidFill>
              <a:latin typeface="標楷體" panose="03000509000000000000" pitchFamily="65" charset="-120"/>
              <a:ea typeface="標楷體" panose="03000509000000000000" pitchFamily="65" charset="-120"/>
            </a:endParaRPr>
          </a:p>
          <a:p>
            <a:pPr>
              <a:lnSpc>
                <a:spcPts val="4000"/>
              </a:lnSpc>
            </a:pPr>
            <a:r>
              <a:rPr lang="zh-TW" altLang="en-US" sz="3200" dirty="0">
                <a:solidFill>
                  <a:schemeClr val="tx1"/>
                </a:solidFill>
                <a:latin typeface="標楷體" panose="03000509000000000000" pitchFamily="65" charset="-120"/>
                <a:ea typeface="標楷體" panose="03000509000000000000" pitchFamily="65" charset="-120"/>
              </a:rPr>
              <a:t>  額辦理</a:t>
            </a:r>
            <a:r>
              <a:rPr lang="en-US" altLang="zh-TW" sz="3200" dirty="0">
                <a:solidFill>
                  <a:schemeClr val="tx1"/>
                </a:solidFill>
                <a:latin typeface="標楷體" panose="03000509000000000000" pitchFamily="65" charset="-120"/>
                <a:ea typeface="標楷體" panose="03000509000000000000" pitchFamily="65" charset="-120"/>
              </a:rPr>
              <a:t>(</a:t>
            </a:r>
            <a:r>
              <a:rPr lang="zh-TW" altLang="en-US" sz="3200" dirty="0">
                <a:solidFill>
                  <a:schemeClr val="tx1"/>
                </a:solidFill>
                <a:latin typeface="標楷體" panose="03000509000000000000" pitchFamily="65" charset="-120"/>
                <a:ea typeface="標楷體" panose="03000509000000000000" pitchFamily="65" charset="-120"/>
              </a:rPr>
              <a:t>支領一次退者含舊制一次退休金</a:t>
            </a:r>
            <a:r>
              <a:rPr lang="en-US" altLang="zh-TW" sz="3200" dirty="0">
                <a:solidFill>
                  <a:schemeClr val="tx1"/>
                </a:solidFill>
                <a:latin typeface="標楷體" panose="03000509000000000000" pitchFamily="65" charset="-120"/>
                <a:ea typeface="標楷體" panose="03000509000000000000" pitchFamily="65" charset="-120"/>
              </a:rPr>
              <a:t>)</a:t>
            </a:r>
          </a:p>
          <a:p>
            <a:pPr>
              <a:lnSpc>
                <a:spcPts val="4000"/>
              </a:lnSpc>
            </a:pPr>
            <a:r>
              <a:rPr lang="en-US" altLang="zh-TW" sz="3200" dirty="0">
                <a:solidFill>
                  <a:schemeClr val="tx1"/>
                </a:solidFill>
                <a:latin typeface="標楷體" panose="03000509000000000000" pitchFamily="65" charset="-120"/>
                <a:ea typeface="標楷體" panose="03000509000000000000" pitchFamily="65" charset="-120"/>
              </a:rPr>
              <a:t>2.</a:t>
            </a:r>
            <a:r>
              <a:rPr lang="zh-TW" altLang="en-US" sz="3200" dirty="0">
                <a:solidFill>
                  <a:schemeClr val="tx1"/>
                </a:solidFill>
                <a:latin typeface="標楷體" panose="03000509000000000000" pitchFamily="65" charset="-120"/>
                <a:ea typeface="標楷體" panose="03000509000000000000" pitchFamily="65" charset="-120"/>
              </a:rPr>
              <a:t>調整優存利率</a:t>
            </a:r>
            <a:endParaRPr lang="en-US" altLang="zh-TW" sz="3200" dirty="0">
              <a:solidFill>
                <a:schemeClr val="tx1"/>
              </a:solidFill>
              <a:latin typeface="標楷體" panose="03000509000000000000" pitchFamily="65" charset="-120"/>
              <a:ea typeface="標楷體" panose="03000509000000000000" pitchFamily="65" charset="-120"/>
            </a:endParaRPr>
          </a:p>
          <a:p>
            <a:pPr>
              <a:lnSpc>
                <a:spcPts val="4000"/>
              </a:lnSpc>
            </a:pPr>
            <a:r>
              <a:rPr lang="zh-TW" altLang="en-US" sz="3200" dirty="0">
                <a:solidFill>
                  <a:schemeClr val="tx1"/>
                </a:solidFill>
                <a:latin typeface="標楷體" panose="03000509000000000000" pitchFamily="65" charset="-120"/>
                <a:ea typeface="標楷體" panose="03000509000000000000" pitchFamily="65" charset="-120"/>
              </a:rPr>
              <a:t>  支兼領月退者，</a:t>
            </a:r>
            <a:r>
              <a:rPr lang="en-US" altLang="zh-TW" sz="3200" dirty="0">
                <a:solidFill>
                  <a:schemeClr val="tx1"/>
                </a:solidFill>
                <a:latin typeface="標楷體" panose="03000509000000000000" pitchFamily="65" charset="-120"/>
                <a:ea typeface="標楷體" panose="03000509000000000000" pitchFamily="65" charset="-120"/>
              </a:rPr>
              <a:t>107</a:t>
            </a:r>
            <a:r>
              <a:rPr lang="zh-TW" altLang="en-US" sz="3200" dirty="0">
                <a:solidFill>
                  <a:schemeClr val="tx1"/>
                </a:solidFill>
                <a:latin typeface="標楷體" panose="03000509000000000000" pitchFamily="65" charset="-120"/>
                <a:ea typeface="標楷體" panose="03000509000000000000" pitchFamily="65" charset="-120"/>
              </a:rPr>
              <a:t>年</a:t>
            </a:r>
            <a:r>
              <a:rPr lang="en-US" altLang="zh-TW" sz="3200" dirty="0">
                <a:solidFill>
                  <a:schemeClr val="tx1"/>
                </a:solidFill>
                <a:latin typeface="標楷體" panose="03000509000000000000" pitchFamily="65" charset="-120"/>
                <a:ea typeface="標楷體" panose="03000509000000000000" pitchFamily="65" charset="-120"/>
              </a:rPr>
              <a:t>7</a:t>
            </a:r>
            <a:r>
              <a:rPr lang="zh-TW" altLang="en-US" sz="3200" dirty="0">
                <a:solidFill>
                  <a:schemeClr val="tx1"/>
                </a:solidFill>
                <a:latin typeface="標楷體" panose="03000509000000000000" pitchFamily="65" charset="-120"/>
                <a:ea typeface="標楷體" panose="03000509000000000000" pitchFamily="65" charset="-120"/>
              </a:rPr>
              <a:t>月</a:t>
            </a:r>
            <a:r>
              <a:rPr lang="en-US" altLang="zh-TW" sz="3200" dirty="0">
                <a:solidFill>
                  <a:schemeClr val="tx1"/>
                </a:solidFill>
                <a:latin typeface="標楷體" panose="03000509000000000000" pitchFamily="65" charset="-120"/>
                <a:ea typeface="標楷體" panose="03000509000000000000" pitchFamily="65" charset="-120"/>
              </a:rPr>
              <a:t>-109</a:t>
            </a:r>
            <a:r>
              <a:rPr lang="zh-TW" altLang="en-US" sz="3200" dirty="0">
                <a:solidFill>
                  <a:schemeClr val="tx1"/>
                </a:solidFill>
                <a:latin typeface="標楷體" panose="03000509000000000000" pitchFamily="65" charset="-120"/>
                <a:ea typeface="標楷體" panose="03000509000000000000" pitchFamily="65" charset="-120"/>
              </a:rPr>
              <a:t>年降為</a:t>
            </a:r>
            <a:r>
              <a:rPr lang="en-US" altLang="zh-TW" sz="3200" dirty="0">
                <a:solidFill>
                  <a:schemeClr val="tx1"/>
                </a:solidFill>
                <a:latin typeface="標楷體" panose="03000509000000000000" pitchFamily="65" charset="-120"/>
                <a:ea typeface="標楷體" panose="03000509000000000000" pitchFamily="65" charset="-120"/>
              </a:rPr>
              <a:t>9%</a:t>
            </a:r>
            <a:r>
              <a:rPr lang="zh-TW" altLang="en-US" sz="3200" dirty="0">
                <a:solidFill>
                  <a:schemeClr val="tx1"/>
                </a:solidFill>
                <a:latin typeface="標楷體" panose="03000509000000000000" pitchFamily="65" charset="-120"/>
                <a:ea typeface="標楷體" panose="03000509000000000000" pitchFamily="65" charset="-120"/>
              </a:rPr>
              <a:t>，</a:t>
            </a:r>
            <a:endParaRPr lang="en-US" altLang="zh-TW" sz="3200" dirty="0">
              <a:solidFill>
                <a:schemeClr val="tx1"/>
              </a:solidFill>
              <a:latin typeface="標楷體" panose="03000509000000000000" pitchFamily="65" charset="-120"/>
              <a:ea typeface="標楷體" panose="03000509000000000000" pitchFamily="65" charset="-120"/>
            </a:endParaRPr>
          </a:p>
          <a:p>
            <a:pPr>
              <a:lnSpc>
                <a:spcPts val="4000"/>
              </a:lnSpc>
            </a:pPr>
            <a:r>
              <a:rPr lang="zh-TW" altLang="en-US" sz="3200" dirty="0">
                <a:solidFill>
                  <a:schemeClr val="tx1"/>
                </a:solidFill>
                <a:latin typeface="標楷體" panose="03000509000000000000" pitchFamily="65" charset="-120"/>
                <a:ea typeface="標楷體" panose="03000509000000000000" pitchFamily="65" charset="-120"/>
              </a:rPr>
              <a:t>  </a:t>
            </a:r>
            <a:r>
              <a:rPr lang="en-US" altLang="zh-TW" sz="3200" dirty="0">
                <a:solidFill>
                  <a:schemeClr val="tx1"/>
                </a:solidFill>
                <a:latin typeface="標楷體" panose="03000509000000000000" pitchFamily="65" charset="-120"/>
                <a:ea typeface="標楷體" panose="03000509000000000000" pitchFamily="65" charset="-120"/>
              </a:rPr>
              <a:t>110</a:t>
            </a:r>
            <a:r>
              <a:rPr lang="zh-TW" altLang="en-US" sz="3200" dirty="0">
                <a:solidFill>
                  <a:schemeClr val="tx1"/>
                </a:solidFill>
                <a:latin typeface="標楷體" panose="03000509000000000000" pitchFamily="65" charset="-120"/>
                <a:ea typeface="標楷體" panose="03000509000000000000" pitchFamily="65" charset="-120"/>
              </a:rPr>
              <a:t>年</a:t>
            </a:r>
            <a:r>
              <a:rPr lang="en-US" altLang="zh-TW" sz="3200" dirty="0">
                <a:solidFill>
                  <a:schemeClr val="tx1"/>
                </a:solidFill>
                <a:latin typeface="標楷體" panose="03000509000000000000" pitchFamily="65" charset="-120"/>
                <a:ea typeface="標楷體" panose="03000509000000000000" pitchFamily="65" charset="-120"/>
              </a:rPr>
              <a:t>1</a:t>
            </a:r>
            <a:r>
              <a:rPr lang="zh-TW" altLang="en-US" sz="3200" dirty="0">
                <a:solidFill>
                  <a:schemeClr val="tx1"/>
                </a:solidFill>
                <a:latin typeface="標楷體" panose="03000509000000000000" pitchFamily="65" charset="-120"/>
                <a:ea typeface="標楷體" panose="03000509000000000000" pitchFamily="65" charset="-120"/>
              </a:rPr>
              <a:t>月起歸零</a:t>
            </a:r>
            <a:endParaRPr lang="en-US" altLang="zh-TW" sz="3200" dirty="0">
              <a:solidFill>
                <a:schemeClr val="tx1"/>
              </a:solidFill>
              <a:latin typeface="標楷體" panose="03000509000000000000" pitchFamily="65" charset="-120"/>
              <a:ea typeface="標楷體" panose="03000509000000000000" pitchFamily="65" charset="-120"/>
            </a:endParaRPr>
          </a:p>
          <a:p>
            <a:pPr>
              <a:lnSpc>
                <a:spcPts val="4000"/>
              </a:lnSpc>
            </a:pPr>
            <a:r>
              <a:rPr lang="zh-TW" altLang="en-US" sz="3200" dirty="0">
                <a:solidFill>
                  <a:schemeClr val="tx1"/>
                </a:solidFill>
                <a:latin typeface="標楷體" panose="03000509000000000000" pitchFamily="65" charset="-120"/>
                <a:ea typeface="標楷體" panose="03000509000000000000" pitchFamily="65" charset="-120"/>
              </a:rPr>
              <a:t>  支領一次退者，保障最低優存利息金額</a:t>
            </a:r>
            <a:endParaRPr lang="en-US" altLang="zh-TW" sz="3200" dirty="0">
              <a:solidFill>
                <a:schemeClr val="tx1"/>
              </a:solidFill>
              <a:latin typeface="標楷體" panose="03000509000000000000" pitchFamily="65" charset="-120"/>
              <a:ea typeface="標楷體" panose="03000509000000000000" pitchFamily="65" charset="-120"/>
            </a:endParaRPr>
          </a:p>
          <a:p>
            <a:pPr>
              <a:lnSpc>
                <a:spcPts val="4000"/>
              </a:lnSpc>
            </a:pPr>
            <a:r>
              <a:rPr lang="zh-TW" altLang="en-US" sz="3200" dirty="0">
                <a:solidFill>
                  <a:schemeClr val="tx1"/>
                </a:solidFill>
                <a:latin typeface="標楷體" panose="03000509000000000000" pitchFamily="65" charset="-120"/>
                <a:ea typeface="標楷體" panose="03000509000000000000" pitchFamily="65" charset="-120"/>
              </a:rPr>
              <a:t>  </a:t>
            </a:r>
            <a:r>
              <a:rPr lang="en-US" altLang="zh-TW" sz="3200" dirty="0">
                <a:solidFill>
                  <a:schemeClr val="tx1"/>
                </a:solidFill>
                <a:latin typeface="標楷體" panose="03000509000000000000" pitchFamily="65" charset="-120"/>
                <a:ea typeface="標楷體" panose="03000509000000000000" pitchFamily="65" charset="-120"/>
              </a:rPr>
              <a:t>(33,140</a:t>
            </a:r>
            <a:r>
              <a:rPr lang="zh-TW" altLang="en-US" sz="3200" dirty="0">
                <a:solidFill>
                  <a:schemeClr val="tx1"/>
                </a:solidFill>
                <a:latin typeface="標楷體" panose="03000509000000000000" pitchFamily="65" charset="-120"/>
                <a:ea typeface="標楷體" panose="03000509000000000000" pitchFamily="65" charset="-120"/>
              </a:rPr>
              <a:t>元</a:t>
            </a:r>
            <a:r>
              <a:rPr lang="en-US" altLang="zh-TW" sz="3200" dirty="0">
                <a:solidFill>
                  <a:schemeClr val="tx1"/>
                </a:solidFill>
                <a:latin typeface="標楷體" panose="03000509000000000000" pitchFamily="65" charset="-120"/>
                <a:ea typeface="標楷體" panose="03000509000000000000" pitchFamily="65" charset="-120"/>
              </a:rPr>
              <a:t>)</a:t>
            </a:r>
            <a:r>
              <a:rPr lang="zh-TW" altLang="en-US" sz="3200" dirty="0">
                <a:solidFill>
                  <a:schemeClr val="tx1"/>
                </a:solidFill>
                <a:latin typeface="標楷體" panose="03000509000000000000" pitchFamily="65" charset="-120"/>
                <a:ea typeface="標楷體" panose="03000509000000000000" pitchFamily="65" charset="-120"/>
              </a:rPr>
              <a:t>，超過部分，自</a:t>
            </a:r>
            <a:r>
              <a:rPr lang="en-US" altLang="zh-TW" sz="3200" dirty="0">
                <a:solidFill>
                  <a:schemeClr val="tx1"/>
                </a:solidFill>
                <a:latin typeface="標楷體" panose="03000509000000000000" pitchFamily="65" charset="-120"/>
                <a:ea typeface="標楷體" panose="03000509000000000000" pitchFamily="65" charset="-120"/>
              </a:rPr>
              <a:t>107</a:t>
            </a:r>
            <a:r>
              <a:rPr lang="zh-TW" altLang="en-US" sz="3200" dirty="0">
                <a:solidFill>
                  <a:schemeClr val="tx1"/>
                </a:solidFill>
                <a:latin typeface="標楷體" panose="03000509000000000000" pitchFamily="65" charset="-120"/>
                <a:ea typeface="標楷體" panose="03000509000000000000" pitchFamily="65" charset="-120"/>
              </a:rPr>
              <a:t>年</a:t>
            </a:r>
            <a:r>
              <a:rPr lang="en-US" altLang="zh-TW" sz="3200" dirty="0">
                <a:solidFill>
                  <a:schemeClr val="tx1"/>
                </a:solidFill>
                <a:latin typeface="標楷體" panose="03000509000000000000" pitchFamily="65" charset="-120"/>
                <a:ea typeface="標楷體" panose="03000509000000000000" pitchFamily="65" charset="-120"/>
              </a:rPr>
              <a:t>7</a:t>
            </a:r>
            <a:r>
              <a:rPr lang="zh-TW" altLang="en-US" sz="3200" dirty="0">
                <a:solidFill>
                  <a:schemeClr val="tx1"/>
                </a:solidFill>
                <a:latin typeface="標楷體" panose="03000509000000000000" pitchFamily="65" charset="-120"/>
                <a:ea typeface="標楷體" panose="03000509000000000000" pitchFamily="65" charset="-120"/>
              </a:rPr>
              <a:t>月起逐</a:t>
            </a:r>
            <a:endParaRPr lang="en-US" altLang="zh-TW" sz="3200" dirty="0">
              <a:solidFill>
                <a:schemeClr val="tx1"/>
              </a:solidFill>
              <a:latin typeface="標楷體" panose="03000509000000000000" pitchFamily="65" charset="-120"/>
              <a:ea typeface="標楷體" panose="03000509000000000000" pitchFamily="65" charset="-120"/>
            </a:endParaRPr>
          </a:p>
          <a:p>
            <a:pPr>
              <a:lnSpc>
                <a:spcPts val="4000"/>
              </a:lnSpc>
            </a:pPr>
            <a:r>
              <a:rPr lang="zh-TW" altLang="en-US" sz="3200" dirty="0">
                <a:solidFill>
                  <a:schemeClr val="tx1"/>
                </a:solidFill>
                <a:latin typeface="標楷體" panose="03000509000000000000" pitchFamily="65" charset="-120"/>
                <a:ea typeface="標楷體" panose="03000509000000000000" pitchFamily="65" charset="-120"/>
              </a:rPr>
              <a:t>  年調降</a:t>
            </a:r>
            <a:r>
              <a:rPr lang="en-US" altLang="zh-TW" sz="3200" dirty="0">
                <a:solidFill>
                  <a:schemeClr val="tx1"/>
                </a:solidFill>
                <a:latin typeface="標楷體" panose="03000509000000000000" pitchFamily="65" charset="-120"/>
                <a:ea typeface="標楷體" panose="03000509000000000000" pitchFamily="65" charset="-120"/>
              </a:rPr>
              <a:t>(12%-6%)</a:t>
            </a:r>
            <a:endParaRPr lang="zh-TW" altLang="en-US" sz="3200" dirty="0">
              <a:solidFill>
                <a:schemeClr val="tx1"/>
              </a:solidFill>
              <a:latin typeface="標楷體" panose="03000509000000000000" pitchFamily="65" charset="-120"/>
              <a:ea typeface="標楷體" panose="03000509000000000000" pitchFamily="65" charset="-120"/>
            </a:endParaRPr>
          </a:p>
        </p:txBody>
      </p:sp>
      <p:pic>
        <p:nvPicPr>
          <p:cNvPr id="6" name="圖片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1262291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539552" y="483667"/>
            <a:ext cx="8229600" cy="994122"/>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離婚配偶退休金請求權１</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#83-84</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6" name="AutoShape 3"/>
          <p:cNvSpPr>
            <a:spLocks noChangeArrowheads="1"/>
          </p:cNvSpPr>
          <p:nvPr/>
        </p:nvSpPr>
        <p:spPr bwMode="auto">
          <a:xfrm>
            <a:off x="179512" y="1772816"/>
            <a:ext cx="8643998" cy="2016224"/>
          </a:xfrm>
          <a:prstGeom prst="roundRect">
            <a:avLst>
              <a:gd name="adj" fmla="val 9106"/>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457200" indent="-457200">
              <a:buFont typeface="Arial" panose="020B0604020202020204" pitchFamily="34" charset="0"/>
              <a:buChar char="•"/>
            </a:pPr>
            <a:r>
              <a:rPr lang="zh-TW" altLang="zh-TW" sz="3200" dirty="0">
                <a:solidFill>
                  <a:schemeClr val="tx1"/>
                </a:solidFill>
                <a:latin typeface="標楷體" panose="03000509000000000000" pitchFamily="65" charset="-120"/>
                <a:ea typeface="標楷體" panose="03000509000000000000" pitchFamily="65" charset="-120"/>
              </a:rPr>
              <a:t>基本條件</a:t>
            </a:r>
            <a:endParaRPr lang="en-US" altLang="zh-TW" sz="3200" dirty="0">
              <a:solidFill>
                <a:schemeClr val="tx1"/>
              </a:solidFill>
              <a:latin typeface="標楷體" panose="03000509000000000000" pitchFamily="65" charset="-120"/>
              <a:ea typeface="標楷體" panose="03000509000000000000" pitchFamily="65" charset="-120"/>
            </a:endParaRPr>
          </a:p>
          <a:p>
            <a:pPr marL="971550" lvl="1" indent="-514350">
              <a:buAutoNum type="arabicPeriod"/>
            </a:pPr>
            <a:r>
              <a:rPr lang="zh-TW" altLang="zh-TW" sz="3200" dirty="0">
                <a:solidFill>
                  <a:schemeClr val="tx1"/>
                </a:solidFill>
                <a:latin typeface="標楷體" panose="03000509000000000000" pitchFamily="65" charset="-120"/>
                <a:ea typeface="標楷體" panose="03000509000000000000" pitchFamily="65" charset="-120"/>
              </a:rPr>
              <a:t>婚姻關係基本年限：</a:t>
            </a:r>
            <a:r>
              <a:rPr lang="en-US" altLang="zh-TW" sz="3200" dirty="0">
                <a:solidFill>
                  <a:schemeClr val="tx1"/>
                </a:solidFill>
                <a:latin typeface="標楷體" panose="03000509000000000000" pitchFamily="65" charset="-120"/>
                <a:ea typeface="標楷體" panose="03000509000000000000" pitchFamily="65" charset="-120"/>
              </a:rPr>
              <a:t>2</a:t>
            </a:r>
            <a:r>
              <a:rPr lang="zh-TW" altLang="zh-TW" sz="3200" dirty="0">
                <a:solidFill>
                  <a:schemeClr val="tx1"/>
                </a:solidFill>
                <a:latin typeface="標楷體" panose="03000509000000000000" pitchFamily="65" charset="-120"/>
                <a:ea typeface="標楷體" panose="03000509000000000000" pitchFamily="65" charset="-120"/>
              </a:rPr>
              <a:t>年</a:t>
            </a:r>
            <a:endParaRPr lang="en-US" altLang="zh-TW" sz="3200" dirty="0">
              <a:solidFill>
                <a:schemeClr val="tx1"/>
              </a:solidFill>
              <a:latin typeface="標楷體" panose="03000509000000000000" pitchFamily="65" charset="-120"/>
              <a:ea typeface="標楷體" panose="03000509000000000000" pitchFamily="65" charset="-120"/>
            </a:endParaRPr>
          </a:p>
          <a:p>
            <a:pPr marL="971550" lvl="1" indent="-514350">
              <a:buAutoNum type="arabicPeriod"/>
            </a:pPr>
            <a:r>
              <a:rPr lang="zh-TW" altLang="zh-TW" sz="3200" dirty="0">
                <a:solidFill>
                  <a:schemeClr val="tx1"/>
                </a:solidFill>
                <a:latin typeface="標楷體" panose="03000509000000000000" pitchFamily="65" charset="-120"/>
                <a:ea typeface="標楷體" panose="03000509000000000000" pitchFamily="65" charset="-120"/>
              </a:rPr>
              <a:t>配偶無工作或其適用之退休規定有相同</a:t>
            </a:r>
            <a:endParaRPr lang="en-US" altLang="zh-TW" sz="3200" dirty="0">
              <a:solidFill>
                <a:schemeClr val="tx1"/>
              </a:solidFill>
              <a:latin typeface="標楷體" panose="03000509000000000000" pitchFamily="65" charset="-120"/>
              <a:ea typeface="標楷體" panose="03000509000000000000" pitchFamily="65" charset="-120"/>
            </a:endParaRPr>
          </a:p>
          <a:p>
            <a:r>
              <a:rPr lang="zh-TW" altLang="en-US" sz="3200" dirty="0">
                <a:solidFill>
                  <a:schemeClr val="tx1"/>
                </a:solidFill>
                <a:latin typeface="標楷體" panose="03000509000000000000" pitchFamily="65" charset="-120"/>
                <a:ea typeface="標楷體" panose="03000509000000000000" pitchFamily="65" charset="-120"/>
              </a:rPr>
              <a:t>      </a:t>
            </a:r>
            <a:r>
              <a:rPr lang="zh-TW" altLang="zh-TW" sz="3200" dirty="0">
                <a:solidFill>
                  <a:schemeClr val="tx1"/>
                </a:solidFill>
                <a:latin typeface="標楷體" panose="03000509000000000000" pitchFamily="65" charset="-120"/>
                <a:ea typeface="標楷體" panose="03000509000000000000" pitchFamily="65" charset="-120"/>
              </a:rPr>
              <a:t>分配規定</a:t>
            </a:r>
            <a:r>
              <a:rPr lang="zh-TW" altLang="en-US" sz="3200" b="1" dirty="0">
                <a:solidFill>
                  <a:schemeClr val="tx1"/>
                </a:solidFill>
                <a:latin typeface="標楷體" panose="03000509000000000000" pitchFamily="65" charset="-120"/>
                <a:ea typeface="標楷體" panose="03000509000000000000" pitchFamily="65" charset="-120"/>
              </a:rPr>
              <a:t> </a:t>
            </a:r>
            <a:r>
              <a:rPr lang="en-US" altLang="zh-TW" sz="3200" b="1" dirty="0">
                <a:solidFill>
                  <a:schemeClr val="tx1"/>
                </a:solidFill>
                <a:latin typeface="標楷體" panose="03000509000000000000" pitchFamily="65" charset="-120"/>
                <a:ea typeface="標楷體" panose="03000509000000000000" pitchFamily="65" charset="-120"/>
              </a:rPr>
              <a:t>(</a:t>
            </a:r>
            <a:r>
              <a:rPr lang="zh-TW" altLang="zh-TW" sz="3200" dirty="0">
                <a:solidFill>
                  <a:schemeClr val="tx1"/>
                </a:solidFill>
                <a:latin typeface="標楷體" panose="03000509000000000000" pitchFamily="65" charset="-120"/>
                <a:ea typeface="標楷體" panose="03000509000000000000" pitchFamily="65" charset="-120"/>
              </a:rPr>
              <a:t>互惠原則</a:t>
            </a:r>
            <a:r>
              <a:rPr lang="en-US" altLang="zh-TW" sz="3200" b="1" dirty="0">
                <a:solidFill>
                  <a:schemeClr val="tx1"/>
                </a:solidFill>
                <a:latin typeface="標楷體" panose="03000509000000000000" pitchFamily="65" charset="-120"/>
                <a:ea typeface="標楷體" panose="03000509000000000000" pitchFamily="65" charset="-120"/>
              </a:rPr>
              <a:t>)</a:t>
            </a:r>
            <a:endParaRPr lang="zh-TW" altLang="zh-TW" sz="3200" dirty="0">
              <a:solidFill>
                <a:schemeClr val="tx1"/>
              </a:solidFill>
              <a:latin typeface="標楷體" panose="03000509000000000000" pitchFamily="65" charset="-120"/>
              <a:ea typeface="標楷體" panose="03000509000000000000" pitchFamily="65" charset="-120"/>
            </a:endParaRPr>
          </a:p>
        </p:txBody>
      </p:sp>
      <p:sp>
        <p:nvSpPr>
          <p:cNvPr id="8" name="AutoShape 3"/>
          <p:cNvSpPr>
            <a:spLocks noChangeArrowheads="1"/>
          </p:cNvSpPr>
          <p:nvPr/>
        </p:nvSpPr>
        <p:spPr bwMode="auto">
          <a:xfrm>
            <a:off x="168316" y="3926061"/>
            <a:ext cx="8643998" cy="2664296"/>
          </a:xfrm>
          <a:prstGeom prst="roundRect">
            <a:avLst>
              <a:gd name="adj" fmla="val 9106"/>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457200" lvl="0" indent="-457200">
              <a:buFont typeface="Arial" panose="020B0604020202020204" pitchFamily="34" charset="0"/>
              <a:buChar char="•"/>
            </a:pPr>
            <a:r>
              <a:rPr lang="zh-TW" altLang="zh-TW" sz="3200" dirty="0">
                <a:solidFill>
                  <a:schemeClr val="tx1"/>
                </a:solidFill>
                <a:latin typeface="標楷體" panose="03000509000000000000" pitchFamily="65" charset="-120"/>
                <a:ea typeface="標楷體" panose="03000509000000000000" pitchFamily="65" charset="-120"/>
              </a:rPr>
              <a:t>分配項目及額度</a:t>
            </a:r>
            <a:endParaRPr lang="en-US" altLang="zh-TW" sz="3200" dirty="0">
              <a:solidFill>
                <a:schemeClr val="tx1"/>
              </a:solidFill>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  </a:t>
            </a:r>
            <a:r>
              <a:rPr lang="en-US" altLang="zh-TW" sz="3200" dirty="0">
                <a:latin typeface="標楷體" panose="03000509000000000000" pitchFamily="65" charset="-120"/>
                <a:ea typeface="標楷體" panose="03000509000000000000" pitchFamily="65" charset="-120"/>
              </a:rPr>
              <a:t>1.</a:t>
            </a:r>
            <a:r>
              <a:rPr lang="zh-TW" altLang="zh-TW" sz="3200" dirty="0">
                <a:latin typeface="標楷體" panose="03000509000000000000" pitchFamily="65" charset="-120"/>
                <a:ea typeface="標楷體" panose="03000509000000000000" pitchFamily="65" charset="-120"/>
              </a:rPr>
              <a:t>一次退休金標準計算一次給與</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  </a:t>
            </a:r>
            <a:r>
              <a:rPr lang="en-US" altLang="zh-TW" sz="3200" dirty="0">
                <a:latin typeface="標楷體" panose="03000509000000000000" pitchFamily="65" charset="-120"/>
                <a:ea typeface="標楷體" panose="03000509000000000000" pitchFamily="65" charset="-120"/>
              </a:rPr>
              <a:t>2.</a:t>
            </a:r>
            <a:r>
              <a:rPr lang="zh-TW" altLang="zh-TW" sz="3200" dirty="0">
                <a:latin typeface="標楷體" panose="03000509000000000000" pitchFamily="65" charset="-120"/>
                <a:ea typeface="標楷體" panose="03000509000000000000" pitchFamily="65" charset="-120"/>
              </a:rPr>
              <a:t>比率按婚姻關係期間占公職期間部分之比</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    </a:t>
            </a:r>
            <a:r>
              <a:rPr lang="zh-TW" altLang="zh-TW" sz="3200" dirty="0">
                <a:latin typeface="標楷體" panose="03000509000000000000" pitchFamily="65" charset="-120"/>
                <a:ea typeface="標楷體" panose="03000509000000000000" pitchFamily="65" charset="-120"/>
              </a:rPr>
              <a:t>率</a:t>
            </a:r>
            <a:r>
              <a:rPr lang="en-US" altLang="zh-TW" sz="3200" dirty="0">
                <a:latin typeface="標楷體" panose="03000509000000000000" pitchFamily="65" charset="-120"/>
                <a:ea typeface="標楷體" panose="03000509000000000000" pitchFamily="65" charset="-120"/>
              </a:rPr>
              <a:t>1/2</a:t>
            </a:r>
            <a:r>
              <a:rPr lang="zh-TW" altLang="zh-TW" sz="3200" dirty="0">
                <a:latin typeface="標楷體" panose="03000509000000000000" pitchFamily="65" charset="-120"/>
                <a:ea typeface="標楷體" panose="03000509000000000000" pitchFamily="65" charset="-120"/>
              </a:rPr>
              <a:t>計算</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  </a:t>
            </a:r>
            <a:r>
              <a:rPr lang="en-US" altLang="zh-TW" sz="3200" dirty="0">
                <a:latin typeface="標楷體" panose="03000509000000000000" pitchFamily="65" charset="-120"/>
                <a:ea typeface="標楷體" panose="03000509000000000000" pitchFamily="65" charset="-120"/>
              </a:rPr>
              <a:t>3.</a:t>
            </a:r>
            <a:r>
              <a:rPr lang="zh-TW" altLang="zh-TW" sz="3200" dirty="0">
                <a:latin typeface="標楷體" panose="03000509000000000000" pitchFamily="65" charset="-120"/>
                <a:ea typeface="標楷體" panose="03000509000000000000" pitchFamily="65" charset="-120"/>
              </a:rPr>
              <a:t>分配比率顯失衡平時，得聲請由法院裁定</a:t>
            </a:r>
            <a:endParaRPr lang="en-US" altLang="zh-TW" sz="3200" dirty="0">
              <a:latin typeface="標楷體" panose="03000509000000000000" pitchFamily="65" charset="-120"/>
              <a:ea typeface="標楷體" panose="03000509000000000000" pitchFamily="65" charset="-120"/>
            </a:endParaRPr>
          </a:p>
        </p:txBody>
      </p:sp>
      <p:pic>
        <p:nvPicPr>
          <p:cNvPr id="7" name="圖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2148642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67289" y="314982"/>
            <a:ext cx="8229600" cy="1143000"/>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退休條件</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4800" dirty="0">
                <a:solidFill>
                  <a:schemeClr val="tx1"/>
                </a:solidFill>
                <a:latin typeface="標楷體" panose="03000509000000000000" pitchFamily="65" charset="-120"/>
                <a:ea typeface="標楷體" panose="03000509000000000000" pitchFamily="65" charset="-120"/>
              </a:rPr>
              <a:t>一</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2000" dirty="0">
                <a:solidFill>
                  <a:srgbClr val="7030A0"/>
                </a:solidFill>
                <a:latin typeface="標楷體" panose="03000509000000000000" pitchFamily="65" charset="-120"/>
                <a:ea typeface="標楷體" panose="03000509000000000000" pitchFamily="65" charset="-120"/>
              </a:rPr>
              <a:t> </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#17-19</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5"/>
          <p:cNvSpPr>
            <a:spLocks noGrp="1" noChangeArrowheads="1"/>
          </p:cNvSpPr>
          <p:nvPr>
            <p:ph sz="quarter" idx="13"/>
          </p:nvPr>
        </p:nvSpPr>
        <p:spPr bwMode="auto">
          <a:xfrm>
            <a:off x="611560" y="1326183"/>
            <a:ext cx="2488930" cy="685791"/>
          </a:xfrm>
          <a:prstGeom prst="roundRect">
            <a:avLst>
              <a:gd name="adj" fmla="val 50000"/>
            </a:avLst>
          </a:prstGeom>
          <a:solidFill>
            <a:schemeClr val="accent6"/>
          </a:solidFill>
          <a:ln w="9525">
            <a:noFill/>
            <a:round/>
            <a:headEnd/>
            <a:tailEnd/>
          </a:ln>
          <a:effectLst>
            <a:outerShdw dist="35921" dir="2700000" algn="ctr" rotWithShape="0">
              <a:schemeClr val="bg2">
                <a:alpha val="50000"/>
              </a:schemeClr>
            </a:outerShdw>
          </a:effectLst>
        </p:spPr>
        <p:txBody>
          <a:bodyPr wrap="none" anchor="ctr">
            <a:normAutofit fontScale="85000" lnSpcReduction="20000"/>
          </a:bodyPr>
          <a:lstStyle/>
          <a:p>
            <a:pPr algn="ctr">
              <a:buNone/>
            </a:pPr>
            <a:r>
              <a:rPr lang="zh-TW" altLang="en-US" sz="3600" dirty="0">
                <a:solidFill>
                  <a:schemeClr val="tx1"/>
                </a:solidFill>
                <a:latin typeface="標楷體" panose="03000509000000000000" pitchFamily="65" charset="-120"/>
                <a:ea typeface="標楷體" panose="03000509000000000000" pitchFamily="65" charset="-120"/>
              </a:rPr>
              <a:t>自願退休</a:t>
            </a:r>
          </a:p>
        </p:txBody>
      </p:sp>
      <p:sp>
        <p:nvSpPr>
          <p:cNvPr id="10" name="AutoShape 6"/>
          <p:cNvSpPr>
            <a:spLocks noChangeArrowheads="1"/>
          </p:cNvSpPr>
          <p:nvPr/>
        </p:nvSpPr>
        <p:spPr bwMode="auto">
          <a:xfrm>
            <a:off x="169987" y="2103925"/>
            <a:ext cx="8820472" cy="4631736"/>
          </a:xfrm>
          <a:prstGeom prst="roundRect">
            <a:avLst>
              <a:gd name="adj" fmla="val 9106"/>
            </a:avLst>
          </a:prstGeom>
          <a:gradFill>
            <a:gsLst>
              <a:gs pos="0">
                <a:schemeClr val="bg1"/>
              </a:gs>
              <a:gs pos="100000">
                <a:schemeClr val="accent1"/>
              </a:gs>
            </a:gsLst>
            <a:lin ang="2700000" scaled="0"/>
          </a:gradFill>
          <a:ln w="9525">
            <a:noFill/>
            <a:round/>
            <a:headEnd/>
            <a:tailEnd/>
          </a:ln>
          <a:effectLst/>
        </p:spPr>
        <p:txBody>
          <a:bodyPr wrap="none" anchor="ctr"/>
          <a:lstStyle/>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一般自願退休</a:t>
            </a:r>
            <a:endParaRPr lang="en-US" altLang="zh-TW" sz="3200" dirty="0">
              <a:solidFill>
                <a:schemeClr val="tx1"/>
              </a:solidFill>
              <a:latin typeface="標楷體" panose="03000509000000000000" pitchFamily="65" charset="-120"/>
            </a:endParaRPr>
          </a:p>
          <a:p>
            <a:pPr indent="180975">
              <a:lnSpc>
                <a:spcPts val="4000"/>
              </a:lnSpc>
              <a:buSzPct val="90000"/>
            </a:pP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任職滿</a:t>
            </a:r>
            <a:r>
              <a:rPr lang="en-US" altLang="zh-TW" sz="3200" dirty="0">
                <a:solidFill>
                  <a:schemeClr val="tx1"/>
                </a:solidFill>
                <a:latin typeface="標楷體" panose="03000509000000000000" pitchFamily="65" charset="-120"/>
              </a:rPr>
              <a:t>5</a:t>
            </a:r>
            <a:r>
              <a:rPr lang="zh-TW" altLang="en-US" sz="3200" dirty="0">
                <a:solidFill>
                  <a:schemeClr val="tx1"/>
                </a:solidFill>
                <a:latin typeface="標楷體" panose="03000509000000000000" pitchFamily="65" charset="-120"/>
              </a:rPr>
              <a:t>年且年滿</a:t>
            </a:r>
            <a:r>
              <a:rPr lang="en-US" altLang="zh-TW" sz="3200" dirty="0">
                <a:solidFill>
                  <a:schemeClr val="tx1"/>
                </a:solidFill>
                <a:latin typeface="標楷體" panose="03000509000000000000" pitchFamily="65" charset="-120"/>
              </a:rPr>
              <a:t>60</a:t>
            </a:r>
            <a:r>
              <a:rPr lang="zh-TW" altLang="en-US" sz="3200" dirty="0">
                <a:solidFill>
                  <a:schemeClr val="tx1"/>
                </a:solidFill>
                <a:latin typeface="標楷體" panose="03000509000000000000" pitchFamily="65" charset="-120"/>
              </a:rPr>
              <a:t>歲</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任職滿</a:t>
            </a:r>
            <a:r>
              <a:rPr lang="en-US" altLang="zh-TW" sz="3200" dirty="0">
                <a:solidFill>
                  <a:schemeClr val="tx1"/>
                </a:solidFill>
                <a:latin typeface="標楷體" panose="03000509000000000000" pitchFamily="65" charset="-120"/>
              </a:rPr>
              <a:t>25</a:t>
            </a:r>
            <a:r>
              <a:rPr lang="zh-TW" altLang="en-US" sz="3200" dirty="0">
                <a:solidFill>
                  <a:schemeClr val="tx1"/>
                </a:solidFill>
                <a:latin typeface="標楷體" panose="03000509000000000000" pitchFamily="65" charset="-120"/>
              </a:rPr>
              <a:t>年</a:t>
            </a:r>
            <a:r>
              <a:rPr lang="en-US" altLang="zh-TW" sz="3200" dirty="0">
                <a:solidFill>
                  <a:schemeClr val="tx1"/>
                </a:solidFill>
                <a:latin typeface="標楷體" panose="03000509000000000000" pitchFamily="65" charset="-120"/>
              </a:rPr>
              <a:t>)</a:t>
            </a:r>
          </a:p>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彈性自願退休</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配合組織精簡</a:t>
            </a:r>
            <a:r>
              <a:rPr lang="en-US" altLang="zh-TW" sz="3200" dirty="0">
                <a:solidFill>
                  <a:schemeClr val="tx1"/>
                </a:solidFill>
                <a:latin typeface="標楷體" panose="03000509000000000000" pitchFamily="65" charset="-120"/>
              </a:rPr>
              <a:t>)</a:t>
            </a:r>
          </a:p>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體能降齡自願退休</a:t>
            </a:r>
            <a:endParaRPr lang="en-US" altLang="zh-TW" sz="3200" dirty="0">
              <a:solidFill>
                <a:schemeClr val="tx1"/>
              </a:solidFill>
              <a:latin typeface="標楷體" panose="03000509000000000000" pitchFamily="65" charset="-120"/>
            </a:endParaRPr>
          </a:p>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原住民教職員自願退休</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任職</a:t>
            </a:r>
            <a:r>
              <a:rPr lang="en-US" altLang="zh-TW" sz="3200" dirty="0">
                <a:solidFill>
                  <a:schemeClr val="tx1"/>
                </a:solidFill>
                <a:latin typeface="標楷體" panose="03000509000000000000" pitchFamily="65" charset="-120"/>
              </a:rPr>
              <a:t>5</a:t>
            </a:r>
            <a:r>
              <a:rPr lang="zh-TW" altLang="en-US" sz="3200" dirty="0">
                <a:solidFill>
                  <a:schemeClr val="tx1"/>
                </a:solidFill>
                <a:latin typeface="標楷體" panose="03000509000000000000" pitchFamily="65" charset="-120"/>
              </a:rPr>
              <a:t>年且年滿</a:t>
            </a:r>
            <a:r>
              <a:rPr lang="en-US" altLang="zh-TW" sz="3200" dirty="0">
                <a:solidFill>
                  <a:schemeClr val="tx1"/>
                </a:solidFill>
                <a:latin typeface="標楷體" panose="03000509000000000000" pitchFamily="65" charset="-120"/>
              </a:rPr>
              <a:t>55</a:t>
            </a:r>
            <a:r>
              <a:rPr lang="zh-TW" altLang="en-US" sz="3200" dirty="0">
                <a:solidFill>
                  <a:schemeClr val="tx1"/>
                </a:solidFill>
                <a:latin typeface="標楷體" panose="03000509000000000000" pitchFamily="65" charset="-120"/>
              </a:rPr>
              <a:t>歲</a:t>
            </a:r>
            <a:r>
              <a:rPr lang="en-US" altLang="zh-TW" sz="3200" dirty="0">
                <a:solidFill>
                  <a:schemeClr val="tx1"/>
                </a:solidFill>
                <a:latin typeface="標楷體" panose="03000509000000000000" pitchFamily="65" charset="-120"/>
              </a:rPr>
              <a:t>)</a:t>
            </a:r>
          </a:p>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身心傷病或障礙自願退休</a:t>
            </a:r>
            <a:endParaRPr lang="en-US" altLang="zh-TW" sz="3200" dirty="0">
              <a:solidFill>
                <a:schemeClr val="tx1"/>
              </a:solidFill>
              <a:latin typeface="標楷體" panose="03000509000000000000" pitchFamily="65" charset="-120"/>
            </a:endParaRPr>
          </a:p>
          <a:p>
            <a:pPr marL="447675" indent="-266700">
              <a:lnSpc>
                <a:spcPts val="4000"/>
              </a:lnSpc>
              <a:buSzPct val="90000"/>
              <a:tabLst>
                <a:tab pos="8337550" algn="l"/>
              </a:tabLst>
            </a:pPr>
            <a:r>
              <a:rPr lang="en-US" altLang="ko-KR"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公保半失能以上或身障重度以上、罹患末期</a:t>
            </a:r>
            <a:endParaRPr lang="en-US" altLang="zh-TW" sz="3200" dirty="0">
              <a:solidFill>
                <a:schemeClr val="tx1"/>
              </a:solidFill>
              <a:latin typeface="標楷體" panose="03000509000000000000" pitchFamily="65" charset="-120"/>
            </a:endParaRPr>
          </a:p>
          <a:p>
            <a:pPr marL="447675" indent="-266700">
              <a:lnSpc>
                <a:spcPts val="4000"/>
              </a:lnSpc>
              <a:buSzPct val="90000"/>
              <a:tabLst>
                <a:tab pos="8337550" algn="l"/>
              </a:tabLst>
            </a:pPr>
            <a:r>
              <a:rPr lang="zh-TW" altLang="en-US" sz="3200" dirty="0">
                <a:solidFill>
                  <a:schemeClr val="tx1"/>
                </a:solidFill>
                <a:latin typeface="標楷體" panose="03000509000000000000" pitchFamily="65" charset="-120"/>
              </a:rPr>
              <a:t>之惡性腫瘤、領有健保永久重大傷病證明</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等</a:t>
            </a:r>
            <a:r>
              <a:rPr lang="en-US" altLang="zh-TW" sz="3200" dirty="0">
                <a:solidFill>
                  <a:schemeClr val="tx1"/>
                </a:solidFill>
                <a:latin typeface="標楷體" panose="03000509000000000000" pitchFamily="65" charset="-120"/>
              </a:rPr>
              <a:t>)</a:t>
            </a:r>
            <a:endParaRPr lang="ko-KR" altLang="en-US" sz="3600" dirty="0">
              <a:solidFill>
                <a:schemeClr val="tx1"/>
              </a:solidFill>
              <a:latin typeface="標楷體" panose="03000509000000000000" pitchFamily="65" charset="-120"/>
            </a:endParaRPr>
          </a:p>
        </p:txBody>
      </p:sp>
      <p:sp>
        <p:nvSpPr>
          <p:cNvPr id="11" name="矩形 10"/>
          <p:cNvSpPr/>
          <p:nvPr/>
        </p:nvSpPr>
        <p:spPr>
          <a:xfrm>
            <a:off x="4428150" y="1410348"/>
            <a:ext cx="4288353" cy="584775"/>
          </a:xfrm>
          <a:prstGeom prst="rect">
            <a:avLst/>
          </a:prstGeom>
          <a:solidFill>
            <a:schemeClr val="accent6">
              <a:lumMod val="60000"/>
              <a:lumOff val="40000"/>
            </a:schemeClr>
          </a:solidFill>
        </p:spPr>
        <p:txBody>
          <a:bodyPr wrap="none">
            <a:spAutoFit/>
          </a:bodyPr>
          <a:lstStyle/>
          <a:p>
            <a:r>
              <a:rPr lang="en-US" altLang="zh-TW" sz="3200" dirty="0">
                <a:solidFill>
                  <a:schemeClr val="tx1"/>
                </a:solidFill>
                <a:latin typeface="標楷體" panose="03000509000000000000" pitchFamily="65" charset="-120"/>
              </a:rPr>
              <a:t>(“</a:t>
            </a:r>
            <a:r>
              <a:rPr lang="zh-TW" altLang="en-US" sz="3200" dirty="0">
                <a:solidFill>
                  <a:srgbClr val="FF0000"/>
                </a:solidFill>
                <a:latin typeface="標楷體" panose="03000509000000000000" pitchFamily="65" charset="-120"/>
              </a:rPr>
              <a:t>應</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准其自願退休</a:t>
            </a:r>
            <a:r>
              <a:rPr lang="en-US" altLang="zh-TW" sz="3200" dirty="0">
                <a:solidFill>
                  <a:schemeClr val="tx1"/>
                </a:solidFill>
                <a:latin typeface="華康隸書體W7" pitchFamily="65" charset="-120"/>
                <a:ea typeface="華康隸書體W7" pitchFamily="65" charset="-120"/>
              </a:rPr>
              <a:t>)</a:t>
            </a:r>
            <a:endParaRPr lang="zh-TW" altLang="en-US" sz="3200" dirty="0">
              <a:solidFill>
                <a:schemeClr val="tx1"/>
              </a:solidFill>
            </a:endParaRPr>
          </a:p>
        </p:txBody>
      </p:sp>
      <p:pic>
        <p:nvPicPr>
          <p:cNvPr id="6" name="圖片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67544" y="476672"/>
            <a:ext cx="8229600" cy="778098"/>
          </a:xfrm>
          <a:noFill/>
          <a:ln>
            <a:noFill/>
          </a:ln>
        </p:spPr>
        <p:style>
          <a:lnRef idx="1">
            <a:schemeClr val="accent3"/>
          </a:lnRef>
          <a:fillRef idx="1002">
            <a:schemeClr val="lt2"/>
          </a:fillRef>
          <a:effectRef idx="1">
            <a:schemeClr val="accent3"/>
          </a:effectRef>
          <a:fontRef idx="minor">
            <a:schemeClr val="dk1"/>
          </a:fontRef>
        </p:style>
        <p:txBody>
          <a:bodyPr>
            <a:normAutofit fontScale="90000"/>
          </a:bodyPr>
          <a:lstStyle/>
          <a:p>
            <a:r>
              <a:rPr lang="zh-TW" altLang="en-US" sz="4800" dirty="0">
                <a:solidFill>
                  <a:schemeClr val="tx1"/>
                </a:solidFill>
                <a:latin typeface="標楷體" panose="03000509000000000000" pitchFamily="65" charset="-120"/>
                <a:ea typeface="標楷體" panose="03000509000000000000" pitchFamily="65" charset="-120"/>
              </a:rPr>
              <a:t>離婚配偶退休金請求權２</a:t>
            </a:r>
          </a:p>
        </p:txBody>
      </p:sp>
      <p:sp>
        <p:nvSpPr>
          <p:cNvPr id="6" name="AutoShape 3"/>
          <p:cNvSpPr>
            <a:spLocks noChangeArrowheads="1"/>
          </p:cNvSpPr>
          <p:nvPr/>
        </p:nvSpPr>
        <p:spPr bwMode="auto">
          <a:xfrm>
            <a:off x="214883" y="1694610"/>
            <a:ext cx="8643998" cy="5145506"/>
          </a:xfrm>
          <a:prstGeom prst="roundRect">
            <a:avLst>
              <a:gd name="adj" fmla="val 9106"/>
            </a:avLst>
          </a:prstGeom>
          <a:gradFill rotWithShape="1">
            <a:gsLst>
              <a:gs pos="0">
                <a:srgbClr val="6DB6FF">
                  <a:gamma/>
                  <a:tint val="19216"/>
                  <a:invGamma/>
                </a:srgbClr>
              </a:gs>
              <a:gs pos="100000">
                <a:schemeClr val="accent1"/>
              </a:gs>
            </a:gsLst>
            <a:lin ang="2700000" scaled="1"/>
          </a:gradFill>
          <a:ln w="9525">
            <a:noFill/>
            <a:round/>
            <a:headEnd/>
            <a:tailEnd/>
          </a:ln>
          <a:effectLst/>
        </p:spPr>
        <p:txBody>
          <a:bodyPr wrap="none" anchor="ctr"/>
          <a:lstStyle/>
          <a:p>
            <a:pPr marL="342900" indent="-342900">
              <a:buFont typeface="Arial" panose="020B0604020202020204" pitchFamily="34" charset="0"/>
              <a:buChar char="•"/>
            </a:pPr>
            <a:r>
              <a:rPr lang="zh-TW" altLang="zh-TW" sz="2400" dirty="0">
                <a:solidFill>
                  <a:schemeClr val="tx1"/>
                </a:solidFill>
                <a:latin typeface="標楷體" panose="03000509000000000000" pitchFamily="65" charset="-120"/>
              </a:rPr>
              <a:t>排除對象</a:t>
            </a:r>
            <a:endParaRPr lang="en-US" altLang="zh-TW" sz="2400" dirty="0">
              <a:solidFill>
                <a:schemeClr val="tx1"/>
              </a:solidFill>
              <a:latin typeface="標楷體" panose="03000509000000000000" pitchFamily="65" charset="-120"/>
            </a:endParaRPr>
          </a:p>
          <a:p>
            <a:pPr indent="361950"/>
            <a:r>
              <a:rPr lang="en-US" altLang="zh-TW" sz="2400" dirty="0">
                <a:solidFill>
                  <a:schemeClr val="tx1"/>
                </a:solidFill>
                <a:latin typeface="標楷體" panose="03000509000000000000" pitchFamily="65" charset="-120"/>
              </a:rPr>
              <a:t>1. </a:t>
            </a:r>
            <a:r>
              <a:rPr lang="zh-TW" altLang="zh-TW" sz="2400" dirty="0">
                <a:solidFill>
                  <a:schemeClr val="tx1"/>
                </a:solidFill>
                <a:latin typeface="標楷體" panose="03000509000000000000" pitchFamily="65" charset="-120"/>
              </a:rPr>
              <a:t>命令退休或</a:t>
            </a:r>
            <a:r>
              <a:rPr lang="zh-TW" altLang="en-US" sz="2400" dirty="0">
                <a:solidFill>
                  <a:schemeClr val="tx1"/>
                </a:solidFill>
                <a:latin typeface="標楷體" panose="03000509000000000000" pitchFamily="65" charset="-120"/>
              </a:rPr>
              <a:t>新法</a:t>
            </a:r>
            <a:r>
              <a:rPr lang="zh-TW" altLang="zh-TW" sz="2400" dirty="0">
                <a:solidFill>
                  <a:schemeClr val="tx1"/>
                </a:solidFill>
                <a:latin typeface="標楷體" panose="03000509000000000000" pitchFamily="65" charset="-120"/>
              </a:rPr>
              <a:t>施行前已退休者，不適用</a:t>
            </a:r>
          </a:p>
          <a:p>
            <a:pPr indent="361950"/>
            <a:r>
              <a:rPr lang="en-US" altLang="zh-TW" sz="2400" dirty="0">
                <a:solidFill>
                  <a:schemeClr val="tx1"/>
                </a:solidFill>
                <a:latin typeface="標楷體" panose="03000509000000000000" pitchFamily="65" charset="-120"/>
              </a:rPr>
              <a:t>2.</a:t>
            </a:r>
            <a:r>
              <a:rPr lang="zh-TW" altLang="en-US" sz="2400" dirty="0">
                <a:solidFill>
                  <a:schemeClr val="tx1"/>
                </a:solidFill>
                <a:latin typeface="標楷體" panose="03000509000000000000" pitchFamily="65" charset="-120"/>
              </a:rPr>
              <a:t>新法</a:t>
            </a:r>
            <a:r>
              <a:rPr lang="zh-TW" altLang="zh-TW" sz="2400" dirty="0">
                <a:solidFill>
                  <a:schemeClr val="tx1"/>
                </a:solidFill>
                <a:latin typeface="標楷體" panose="03000509000000000000" pitchFamily="65" charset="-120"/>
              </a:rPr>
              <a:t>施行前已離婚者，不適用</a:t>
            </a:r>
            <a:endParaRPr lang="en-US" altLang="zh-TW" sz="2400" dirty="0">
              <a:solidFill>
                <a:schemeClr val="tx1"/>
              </a:solidFill>
              <a:latin typeface="標楷體" panose="03000509000000000000" pitchFamily="65" charset="-120"/>
            </a:endParaRPr>
          </a:p>
          <a:p>
            <a:pPr marL="342900" indent="-342900">
              <a:buFont typeface="Arial" panose="020B0604020202020204" pitchFamily="34" charset="0"/>
              <a:buChar char="•"/>
            </a:pPr>
            <a:r>
              <a:rPr lang="zh-TW" altLang="zh-TW" sz="2400" dirty="0">
                <a:solidFill>
                  <a:schemeClr val="tx1"/>
                </a:solidFill>
                <a:latin typeface="標楷體" panose="03000509000000000000" pitchFamily="65" charset="-120"/>
              </a:rPr>
              <a:t>喪失資格</a:t>
            </a:r>
            <a:endParaRPr lang="en-US" altLang="zh-TW" sz="2400" dirty="0">
              <a:solidFill>
                <a:schemeClr val="tx1"/>
              </a:solidFill>
              <a:latin typeface="標楷體" panose="03000509000000000000" pitchFamily="65" charset="-120"/>
            </a:endParaRPr>
          </a:p>
          <a:p>
            <a:pPr indent="361950"/>
            <a:r>
              <a:rPr lang="zh-TW" altLang="zh-TW" sz="2400" dirty="0">
                <a:solidFill>
                  <a:schemeClr val="tx1"/>
                </a:solidFill>
                <a:latin typeface="標楷體" panose="03000509000000000000" pitchFamily="65" charset="-120"/>
              </a:rPr>
              <a:t>離婚配偶有第</a:t>
            </a:r>
            <a:r>
              <a:rPr lang="en-US" altLang="zh-TW" sz="2400" dirty="0">
                <a:solidFill>
                  <a:schemeClr val="tx1"/>
                </a:solidFill>
                <a:latin typeface="標楷體" panose="03000509000000000000" pitchFamily="65" charset="-120"/>
              </a:rPr>
              <a:t>75</a:t>
            </a:r>
            <a:r>
              <a:rPr lang="zh-TW" altLang="zh-TW" sz="2400" dirty="0">
                <a:solidFill>
                  <a:schemeClr val="tx1"/>
                </a:solidFill>
                <a:latin typeface="標楷體" panose="03000509000000000000" pitchFamily="65" charset="-120"/>
              </a:rPr>
              <a:t>條所定喪失退撫給與權利情形者</a:t>
            </a:r>
            <a:endParaRPr lang="en-US" altLang="zh-TW" sz="2400" dirty="0">
              <a:solidFill>
                <a:schemeClr val="tx1"/>
              </a:solidFill>
              <a:latin typeface="標楷體" panose="03000509000000000000" pitchFamily="65" charset="-120"/>
            </a:endParaRPr>
          </a:p>
          <a:p>
            <a:pPr marL="342900" indent="-342900">
              <a:buFont typeface="Arial" panose="020B0604020202020204" pitchFamily="34" charset="0"/>
              <a:buChar char="•"/>
            </a:pPr>
            <a:r>
              <a:rPr lang="zh-TW" altLang="zh-TW" sz="2400" dirty="0">
                <a:solidFill>
                  <a:schemeClr val="tx1"/>
                </a:solidFill>
                <a:latin typeface="標楷體" panose="03000509000000000000" pitchFamily="65" charset="-120"/>
              </a:rPr>
              <a:t>請求權限制及時效</a:t>
            </a:r>
            <a:endParaRPr lang="en-US" altLang="zh-TW" sz="2400" dirty="0">
              <a:solidFill>
                <a:schemeClr val="tx1"/>
              </a:solidFill>
              <a:latin typeface="標楷體" panose="03000509000000000000" pitchFamily="65" charset="-120"/>
            </a:endParaRPr>
          </a:p>
          <a:p>
            <a:pPr marL="514350" indent="-152400">
              <a:buAutoNum type="arabicPeriod"/>
            </a:pPr>
            <a:r>
              <a:rPr lang="zh-TW" altLang="zh-TW" sz="2400" dirty="0">
                <a:solidFill>
                  <a:schemeClr val="tx1"/>
                </a:solidFill>
                <a:latin typeface="標楷體" panose="03000509000000000000" pitchFamily="65" charset="-120"/>
              </a:rPr>
              <a:t>請求權不得讓與及繼承</a:t>
            </a:r>
            <a:endParaRPr lang="en-US" altLang="zh-TW" sz="2400" dirty="0">
              <a:solidFill>
                <a:schemeClr val="tx1"/>
              </a:solidFill>
              <a:latin typeface="標楷體" panose="03000509000000000000" pitchFamily="65" charset="-120"/>
            </a:endParaRPr>
          </a:p>
          <a:p>
            <a:pPr marL="514350" indent="-152400">
              <a:buAutoNum type="arabicPeriod"/>
            </a:pPr>
            <a:r>
              <a:rPr lang="zh-TW" altLang="zh-TW" sz="2400" dirty="0">
                <a:solidFill>
                  <a:schemeClr val="tx1"/>
                </a:solidFill>
                <a:latin typeface="標楷體" panose="03000509000000000000" pitchFamily="65" charset="-120"/>
              </a:rPr>
              <a:t>自知悉有分配請求權時起，</a:t>
            </a:r>
            <a:r>
              <a:rPr lang="en-US" altLang="zh-TW" sz="2400" dirty="0">
                <a:solidFill>
                  <a:schemeClr val="tx1"/>
                </a:solidFill>
                <a:latin typeface="標楷體" panose="03000509000000000000" pitchFamily="65" charset="-120"/>
              </a:rPr>
              <a:t>2</a:t>
            </a:r>
            <a:r>
              <a:rPr lang="zh-TW" altLang="zh-TW" sz="2400" dirty="0">
                <a:solidFill>
                  <a:schemeClr val="tx1"/>
                </a:solidFill>
                <a:latin typeface="標楷體" panose="03000509000000000000" pitchFamily="65" charset="-120"/>
              </a:rPr>
              <a:t>年間不行使而消滅</a:t>
            </a:r>
            <a:r>
              <a:rPr lang="zh-TW" altLang="en-US" sz="2400" dirty="0">
                <a:solidFill>
                  <a:schemeClr val="tx1"/>
                </a:solidFill>
                <a:latin typeface="標楷體" panose="03000509000000000000" pitchFamily="65" charset="-120"/>
              </a:rPr>
              <a:t>。</a:t>
            </a:r>
            <a:r>
              <a:rPr lang="zh-TW" altLang="zh-TW" sz="2400" dirty="0">
                <a:solidFill>
                  <a:schemeClr val="tx1"/>
                </a:solidFill>
                <a:latin typeface="標楷體" panose="03000509000000000000" pitchFamily="65" charset="-120"/>
              </a:rPr>
              <a:t>但自法</a:t>
            </a:r>
            <a:endParaRPr lang="en-US" altLang="zh-TW" sz="2400" dirty="0">
              <a:solidFill>
                <a:schemeClr val="tx1"/>
              </a:solidFill>
              <a:latin typeface="標楷體" panose="03000509000000000000" pitchFamily="65" charset="-120"/>
            </a:endParaRPr>
          </a:p>
          <a:p>
            <a:pPr indent="542925"/>
            <a:r>
              <a:rPr lang="en-US" altLang="zh-TW" sz="2400" dirty="0">
                <a:solidFill>
                  <a:schemeClr val="tx1"/>
                </a:solidFill>
                <a:latin typeface="標楷體" panose="03000509000000000000" pitchFamily="65" charset="-120"/>
              </a:rPr>
              <a:t> </a:t>
            </a:r>
            <a:r>
              <a:rPr lang="zh-TW" altLang="zh-TW" sz="2400" dirty="0">
                <a:solidFill>
                  <a:schemeClr val="tx1"/>
                </a:solidFill>
                <a:latin typeface="標楷體" panose="03000509000000000000" pitchFamily="65" charset="-120"/>
              </a:rPr>
              <a:t>定財產制或共同財產制關係消滅時，逾</a:t>
            </a:r>
            <a:r>
              <a:rPr lang="en-US" altLang="zh-TW" sz="2400" dirty="0">
                <a:solidFill>
                  <a:schemeClr val="tx1"/>
                </a:solidFill>
                <a:latin typeface="標楷體" panose="03000509000000000000" pitchFamily="65" charset="-120"/>
              </a:rPr>
              <a:t>5</a:t>
            </a:r>
            <a:r>
              <a:rPr lang="zh-TW" altLang="zh-TW" sz="2400" dirty="0">
                <a:solidFill>
                  <a:schemeClr val="tx1"/>
                </a:solidFill>
                <a:latin typeface="標楷體" panose="03000509000000000000" pitchFamily="65" charset="-120"/>
              </a:rPr>
              <a:t>年者，亦同發給</a:t>
            </a:r>
            <a:endParaRPr lang="en-US" altLang="zh-TW" sz="2400" dirty="0">
              <a:solidFill>
                <a:schemeClr val="tx1"/>
              </a:solidFill>
              <a:latin typeface="標楷體" panose="03000509000000000000" pitchFamily="65" charset="-120"/>
            </a:endParaRPr>
          </a:p>
          <a:p>
            <a:pPr indent="542925"/>
            <a:r>
              <a:rPr lang="en-US" altLang="zh-TW" sz="2400" dirty="0">
                <a:solidFill>
                  <a:schemeClr val="tx1"/>
                </a:solidFill>
                <a:latin typeface="標楷體" panose="03000509000000000000" pitchFamily="65" charset="-120"/>
              </a:rPr>
              <a:t> </a:t>
            </a:r>
            <a:r>
              <a:rPr lang="zh-TW" altLang="zh-TW" sz="2400" dirty="0">
                <a:solidFill>
                  <a:schemeClr val="tx1"/>
                </a:solidFill>
                <a:latin typeface="標楷體" panose="03000509000000000000" pitchFamily="65" charset="-120"/>
              </a:rPr>
              <a:t>方式</a:t>
            </a:r>
          </a:p>
          <a:p>
            <a:pPr indent="361950"/>
            <a:r>
              <a:rPr lang="en-US" altLang="zh-TW" sz="2400" dirty="0">
                <a:solidFill>
                  <a:schemeClr val="tx1"/>
                </a:solidFill>
                <a:latin typeface="標楷體" panose="03000509000000000000" pitchFamily="65" charset="-120"/>
              </a:rPr>
              <a:t>1.</a:t>
            </a:r>
            <a:r>
              <a:rPr lang="zh-TW" altLang="zh-TW" sz="2400" dirty="0">
                <a:solidFill>
                  <a:schemeClr val="tx1"/>
                </a:solidFill>
                <a:latin typeface="標楷體" panose="03000509000000000000" pitchFamily="65" charset="-120"/>
              </a:rPr>
              <a:t>以離婚時先協議為原則</a:t>
            </a:r>
            <a:endParaRPr lang="en-US" altLang="zh-TW" sz="2400" dirty="0">
              <a:solidFill>
                <a:schemeClr val="tx1"/>
              </a:solidFill>
              <a:latin typeface="標楷體" panose="03000509000000000000" pitchFamily="65" charset="-120"/>
            </a:endParaRPr>
          </a:p>
          <a:p>
            <a:pPr indent="361950"/>
            <a:r>
              <a:rPr lang="en-US" altLang="zh-TW" sz="2400" dirty="0">
                <a:solidFill>
                  <a:schemeClr val="tx1"/>
                </a:solidFill>
                <a:latin typeface="標楷體" panose="03000509000000000000" pitchFamily="65" charset="-120"/>
              </a:rPr>
              <a:t>2.</a:t>
            </a:r>
            <a:r>
              <a:rPr lang="zh-TW" altLang="zh-TW" sz="2400" dirty="0">
                <a:solidFill>
                  <a:schemeClr val="tx1"/>
                </a:solidFill>
                <a:latin typeface="標楷體" panose="03000509000000000000" pitchFamily="65" charset="-120"/>
              </a:rPr>
              <a:t>協議不成，再向退休金支給機關請求一次發給</a:t>
            </a:r>
            <a:r>
              <a:rPr lang="en-US" altLang="zh-TW" sz="2400" dirty="0">
                <a:solidFill>
                  <a:schemeClr val="tx1"/>
                </a:solidFill>
                <a:latin typeface="標楷體" panose="03000509000000000000" pitchFamily="65" charset="-120"/>
              </a:rPr>
              <a:t>(</a:t>
            </a:r>
            <a:r>
              <a:rPr lang="zh-TW" altLang="zh-TW" sz="2400" dirty="0">
                <a:solidFill>
                  <a:schemeClr val="tx1"/>
                </a:solidFill>
                <a:latin typeface="標楷體" panose="03000509000000000000" pitchFamily="65" charset="-120"/>
              </a:rPr>
              <a:t>代發之意</a:t>
            </a:r>
            <a:r>
              <a:rPr lang="en-US" altLang="zh-TW" sz="2400" dirty="0">
                <a:solidFill>
                  <a:schemeClr val="tx1"/>
                </a:solidFill>
                <a:latin typeface="標楷體" panose="03000509000000000000" pitchFamily="65" charset="-120"/>
              </a:rPr>
              <a:t>)</a:t>
            </a:r>
            <a:r>
              <a:rPr lang="zh-TW" altLang="zh-TW" sz="2400" dirty="0">
                <a:solidFill>
                  <a:schemeClr val="tx1"/>
                </a:solidFill>
                <a:latin typeface="標楷體" panose="03000509000000000000" pitchFamily="65" charset="-120"/>
              </a:rPr>
              <a:t>；</a:t>
            </a:r>
            <a:endParaRPr lang="en-US" altLang="zh-TW" sz="2400" dirty="0">
              <a:solidFill>
                <a:schemeClr val="tx1"/>
              </a:solidFill>
              <a:latin typeface="標楷體" panose="03000509000000000000" pitchFamily="65" charset="-120"/>
            </a:endParaRPr>
          </a:p>
          <a:p>
            <a:pPr indent="361950"/>
            <a:r>
              <a:rPr lang="zh-TW" altLang="en-US" sz="2400" dirty="0">
                <a:solidFill>
                  <a:schemeClr val="tx1"/>
                </a:solidFill>
                <a:latin typeface="標楷體" panose="03000509000000000000" pitchFamily="65" charset="-120"/>
              </a:rPr>
              <a:t>   </a:t>
            </a:r>
            <a:r>
              <a:rPr lang="zh-TW" altLang="zh-TW" sz="2400" dirty="0">
                <a:solidFill>
                  <a:schemeClr val="tx1"/>
                </a:solidFill>
                <a:latin typeface="標楷體" panose="03000509000000000000" pitchFamily="65" charset="-120"/>
              </a:rPr>
              <a:t>之後再由支給機關從退休人員退休金中收回</a:t>
            </a:r>
          </a:p>
        </p:txBody>
      </p:sp>
      <p:pic>
        <p:nvPicPr>
          <p:cNvPr id="4" name="圖片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3658900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83568" y="476672"/>
            <a:ext cx="8229600" cy="778098"/>
          </a:xfrm>
          <a:noFill/>
          <a:ln>
            <a:noFill/>
          </a:ln>
        </p:spPr>
        <p:style>
          <a:lnRef idx="1">
            <a:schemeClr val="accent3"/>
          </a:lnRef>
          <a:fillRef idx="1002">
            <a:schemeClr val="lt2"/>
          </a:fillRef>
          <a:effectRef idx="1">
            <a:schemeClr val="accent3"/>
          </a:effectRef>
          <a:fontRef idx="minor">
            <a:schemeClr val="dk1"/>
          </a:fontRef>
        </p:style>
        <p:txBody>
          <a:bodyPr>
            <a:normAutofit fontScale="90000"/>
          </a:bodyPr>
          <a:lstStyle/>
          <a:p>
            <a:r>
              <a:rPr lang="zh-TW" altLang="en-US" sz="4800" dirty="0">
                <a:solidFill>
                  <a:schemeClr val="tx1"/>
                </a:solidFill>
                <a:latin typeface="標楷體" panose="03000509000000000000" pitchFamily="65" charset="-120"/>
                <a:ea typeface="標楷體" panose="03000509000000000000" pitchFamily="65" charset="-120"/>
              </a:rPr>
              <a:t>離婚配偶退休金請求權案例說明</a:t>
            </a:r>
          </a:p>
        </p:txBody>
      </p:sp>
      <p:graphicFrame>
        <p:nvGraphicFramePr>
          <p:cNvPr id="3" name="表格 2"/>
          <p:cNvGraphicFramePr>
            <a:graphicFrameLocks noGrp="1"/>
          </p:cNvGraphicFramePr>
          <p:nvPr>
            <p:extLst/>
          </p:nvPr>
        </p:nvGraphicFramePr>
        <p:xfrm>
          <a:off x="549896" y="1384942"/>
          <a:ext cx="8208913" cy="5419313"/>
        </p:xfrm>
        <a:graphic>
          <a:graphicData uri="http://schemas.openxmlformats.org/drawingml/2006/table">
            <a:tbl>
              <a:tblPr>
                <a:tableStyleId>{5C22544A-7EE6-4342-B048-85BDC9FD1C3A}</a:tableStyleId>
              </a:tblPr>
              <a:tblGrid>
                <a:gridCol w="1666288">
                  <a:extLst>
                    <a:ext uri="{9D8B030D-6E8A-4147-A177-3AD203B41FA5}">
                      <a16:colId xmlns="" xmlns:a16="http://schemas.microsoft.com/office/drawing/2014/main" val="20000"/>
                    </a:ext>
                  </a:extLst>
                </a:gridCol>
                <a:gridCol w="934661">
                  <a:extLst>
                    <a:ext uri="{9D8B030D-6E8A-4147-A177-3AD203B41FA5}">
                      <a16:colId xmlns="" xmlns:a16="http://schemas.microsoft.com/office/drawing/2014/main" val="20001"/>
                    </a:ext>
                  </a:extLst>
                </a:gridCol>
                <a:gridCol w="1591844">
                  <a:extLst>
                    <a:ext uri="{9D8B030D-6E8A-4147-A177-3AD203B41FA5}">
                      <a16:colId xmlns="" xmlns:a16="http://schemas.microsoft.com/office/drawing/2014/main" val="20002"/>
                    </a:ext>
                  </a:extLst>
                </a:gridCol>
                <a:gridCol w="1219440">
                  <a:extLst>
                    <a:ext uri="{9D8B030D-6E8A-4147-A177-3AD203B41FA5}">
                      <a16:colId xmlns="" xmlns:a16="http://schemas.microsoft.com/office/drawing/2014/main" val="20003"/>
                    </a:ext>
                  </a:extLst>
                </a:gridCol>
                <a:gridCol w="1190232">
                  <a:extLst>
                    <a:ext uri="{9D8B030D-6E8A-4147-A177-3AD203B41FA5}">
                      <a16:colId xmlns="" xmlns:a16="http://schemas.microsoft.com/office/drawing/2014/main" val="20004"/>
                    </a:ext>
                  </a:extLst>
                </a:gridCol>
                <a:gridCol w="803224">
                  <a:extLst>
                    <a:ext uri="{9D8B030D-6E8A-4147-A177-3AD203B41FA5}">
                      <a16:colId xmlns="" xmlns:a16="http://schemas.microsoft.com/office/drawing/2014/main" val="20005"/>
                    </a:ext>
                  </a:extLst>
                </a:gridCol>
                <a:gridCol w="803224">
                  <a:extLst>
                    <a:ext uri="{9D8B030D-6E8A-4147-A177-3AD203B41FA5}">
                      <a16:colId xmlns="" xmlns:a16="http://schemas.microsoft.com/office/drawing/2014/main" val="20006"/>
                    </a:ext>
                  </a:extLst>
                </a:gridCol>
              </a:tblGrid>
              <a:tr h="378911">
                <a:tc gridSpan="3">
                  <a:txBody>
                    <a:bodyPr/>
                    <a:lstStyle/>
                    <a:p>
                      <a:pPr algn="l" fontAlgn="ctr"/>
                      <a:r>
                        <a:rPr lang="en-US" altLang="zh-TW" sz="2400" u="none" strike="noStrike" dirty="0">
                          <a:effectLst/>
                          <a:latin typeface="標楷體" panose="03000509000000000000" pitchFamily="65" charset="-120"/>
                          <a:ea typeface="標楷體" panose="03000509000000000000" pitchFamily="65" charset="-120"/>
                        </a:rPr>
                        <a:t>1.</a:t>
                      </a:r>
                      <a:r>
                        <a:rPr lang="zh-TW" altLang="en-US" sz="2400" u="none" strike="noStrike" dirty="0">
                          <a:effectLst/>
                          <a:latin typeface="標楷體" panose="03000509000000000000" pitchFamily="65" charset="-120"/>
                          <a:ea typeface="標楷體" panose="03000509000000000000" pitchFamily="65" charset="-120"/>
                        </a:rPr>
                        <a:t>婚姻關係</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lnR w="12700" cap="flat" cmpd="sng" algn="ctr">
                      <a:solidFill>
                        <a:schemeClr val="tx1"/>
                      </a:solidFill>
                      <a:prstDash val="solid"/>
                      <a:round/>
                      <a:headEnd type="none" w="med" len="med"/>
                      <a:tailEnd type="none" w="med" len="med"/>
                    </a:lnR>
                    <a:solidFill>
                      <a:srgbClr val="FFC000"/>
                    </a:solidFill>
                  </a:tcPr>
                </a:tc>
                <a:tc hMerge="1">
                  <a:txBody>
                    <a:bodyPr/>
                    <a:lstStyle/>
                    <a:p>
                      <a:pPr algn="ctr" fontAlgn="ctr"/>
                      <a:endParaRPr lang="en-US" altLang="zh-TW" sz="1000" b="0" i="0" u="none" strike="noStrike" dirty="0">
                        <a:solidFill>
                          <a:srgbClr val="000000"/>
                        </a:solidFill>
                        <a:effectLst/>
                        <a:latin typeface="新細明體"/>
                      </a:endParaRPr>
                    </a:p>
                  </a:txBody>
                  <a:tcPr marL="6149" marR="6149" marT="6149" marB="0" anchor="ctr">
                    <a:lnR w="12700" cap="flat" cmpd="sng" algn="ctr">
                      <a:solidFill>
                        <a:schemeClr val="tx1"/>
                      </a:solidFill>
                      <a:prstDash val="solid"/>
                      <a:round/>
                      <a:headEnd type="none" w="med" len="med"/>
                      <a:tailEnd type="none" w="med" len="med"/>
                    </a:lnR>
                  </a:tcPr>
                </a:tc>
                <a:tc hMerge="1">
                  <a:txBody>
                    <a:bodyPr/>
                    <a:lstStyle/>
                    <a:p>
                      <a:endParaRPr lang="zh-TW" altLang="en-US"/>
                    </a:p>
                  </a:txBody>
                  <a:tcPr/>
                </a:tc>
                <a:tc gridSpan="4">
                  <a:txBody>
                    <a:bodyPr/>
                    <a:lstStyle/>
                    <a:p>
                      <a:pPr algn="ctr" fontAlgn="ctr"/>
                      <a:r>
                        <a:rPr lang="en-US" altLang="zh-TW" sz="2400" b="0" i="0" u="none" strike="noStrike" dirty="0">
                          <a:solidFill>
                            <a:srgbClr val="000000"/>
                          </a:solidFill>
                          <a:effectLst/>
                          <a:latin typeface="標楷體" panose="03000509000000000000" pitchFamily="65" charset="-120"/>
                          <a:ea typeface="標楷體" panose="03000509000000000000" pitchFamily="65" charset="-120"/>
                        </a:rPr>
                        <a:t>15</a:t>
                      </a:r>
                    </a:p>
                  </a:txBody>
                  <a:tcPr marL="6149" marR="6149" marT="6149" marB="0" anchor="ctr">
                    <a:lnL w="12700" cap="flat" cmpd="sng" algn="ctr">
                      <a:solidFill>
                        <a:schemeClr val="tx1"/>
                      </a:solidFill>
                      <a:prstDash val="solid"/>
                      <a:round/>
                      <a:headEnd type="none" w="med" len="med"/>
                      <a:tailEnd type="none" w="med" len="med"/>
                    </a:lnL>
                    <a:solidFill>
                      <a:srgbClr val="FFC0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00"/>
                  </a:ext>
                </a:extLst>
              </a:tr>
              <a:tr h="378911">
                <a:tc gridSpan="3">
                  <a:txBody>
                    <a:bodyPr/>
                    <a:lstStyle/>
                    <a:p>
                      <a:pPr algn="l" fontAlgn="ctr"/>
                      <a:r>
                        <a:rPr lang="en-US" altLang="zh-TW" sz="2400" u="none" strike="noStrike" dirty="0">
                          <a:effectLst/>
                          <a:latin typeface="標楷體" panose="03000509000000000000" pitchFamily="65" charset="-120"/>
                          <a:ea typeface="標楷體" panose="03000509000000000000" pitchFamily="65" charset="-120"/>
                        </a:rPr>
                        <a:t>2.</a:t>
                      </a:r>
                      <a:r>
                        <a:rPr lang="zh-TW" altLang="en-US" sz="2400" u="none" strike="noStrike" dirty="0">
                          <a:effectLst/>
                          <a:latin typeface="標楷體" panose="03000509000000000000" pitchFamily="65" charset="-120"/>
                          <a:ea typeface="標楷體" panose="03000509000000000000" pitchFamily="65" charset="-120"/>
                        </a:rPr>
                        <a:t>婚姻關係佔公職</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lnR w="12700" cap="flat" cmpd="sng" algn="ctr">
                      <a:solidFill>
                        <a:schemeClr val="tx1"/>
                      </a:solidFill>
                      <a:prstDash val="solid"/>
                      <a:round/>
                      <a:headEnd type="none" w="med" len="med"/>
                      <a:tailEnd type="none" w="med" len="med"/>
                    </a:lnR>
                    <a:solidFill>
                      <a:srgbClr val="FFC000"/>
                    </a:solidFill>
                  </a:tcPr>
                </a:tc>
                <a:tc hMerge="1">
                  <a:txBody>
                    <a:bodyPr/>
                    <a:lstStyle/>
                    <a:p>
                      <a:pPr algn="ctr" fontAlgn="ctr"/>
                      <a:endParaRPr lang="en-US" altLang="zh-TW" sz="1000" b="0" i="0" u="none" strike="noStrike" dirty="0">
                        <a:solidFill>
                          <a:srgbClr val="000000"/>
                        </a:solidFill>
                        <a:effectLst/>
                        <a:latin typeface="新細明體"/>
                      </a:endParaRPr>
                    </a:p>
                  </a:txBody>
                  <a:tcPr marL="6149" marR="6149" marT="6149" marB="0" anchor="ctr">
                    <a:lnR w="12700" cap="flat" cmpd="sng" algn="ctr">
                      <a:solidFill>
                        <a:schemeClr val="tx1"/>
                      </a:solidFill>
                      <a:prstDash val="solid"/>
                      <a:round/>
                      <a:headEnd type="none" w="med" len="med"/>
                      <a:tailEnd type="none" w="med" len="med"/>
                    </a:lnR>
                  </a:tcPr>
                </a:tc>
                <a:tc hMerge="1">
                  <a:txBody>
                    <a:bodyPr/>
                    <a:lstStyle/>
                    <a:p>
                      <a:endParaRPr lang="zh-TW" altLang="en-US"/>
                    </a:p>
                  </a:txBody>
                  <a:tcPr/>
                </a:tc>
                <a:tc gridSpan="4">
                  <a:txBody>
                    <a:bodyPr/>
                    <a:lstStyle/>
                    <a:p>
                      <a:pPr algn="ctr" fontAlgn="ctr"/>
                      <a:r>
                        <a:rPr lang="en-US" altLang="zh-TW" sz="2400" b="0" i="0" u="none" strike="noStrike" dirty="0">
                          <a:solidFill>
                            <a:srgbClr val="000000"/>
                          </a:solidFill>
                          <a:effectLst/>
                          <a:latin typeface="標楷體" panose="03000509000000000000" pitchFamily="65" charset="-120"/>
                          <a:ea typeface="標楷體" panose="03000509000000000000" pitchFamily="65" charset="-120"/>
                        </a:rPr>
                        <a:t>15</a:t>
                      </a:r>
                    </a:p>
                  </a:txBody>
                  <a:tcPr marL="6149" marR="6149" marT="6149" marB="0" anchor="ctr">
                    <a:lnL w="12700" cap="flat" cmpd="sng" algn="ctr">
                      <a:solidFill>
                        <a:schemeClr val="tx1"/>
                      </a:solidFill>
                      <a:prstDash val="solid"/>
                      <a:round/>
                      <a:headEnd type="none" w="med" len="med"/>
                      <a:tailEnd type="none" w="med" len="med"/>
                    </a:lnL>
                    <a:solidFill>
                      <a:srgbClr val="FFC0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01"/>
                  </a:ext>
                </a:extLst>
              </a:tr>
              <a:tr h="378911">
                <a:tc gridSpan="3">
                  <a:txBody>
                    <a:bodyPr/>
                    <a:lstStyle/>
                    <a:p>
                      <a:pPr algn="l" fontAlgn="ctr"/>
                      <a:r>
                        <a:rPr lang="en-US" altLang="zh-TW" sz="2400" u="none" strike="noStrike" dirty="0">
                          <a:effectLst/>
                          <a:latin typeface="標楷體" panose="03000509000000000000" pitchFamily="65" charset="-120"/>
                          <a:ea typeface="標楷體" panose="03000509000000000000" pitchFamily="65" charset="-120"/>
                        </a:rPr>
                        <a:t>3.</a:t>
                      </a:r>
                      <a:r>
                        <a:rPr lang="zh-TW" altLang="en-US" sz="2400" u="none" strike="noStrike" dirty="0">
                          <a:effectLst/>
                          <a:latin typeface="標楷體" panose="03000509000000000000" pitchFamily="65" charset="-120"/>
                          <a:ea typeface="標楷體" panose="03000509000000000000" pitchFamily="65" charset="-120"/>
                        </a:rPr>
                        <a:t>退休總年資</a:t>
                      </a:r>
                      <a:r>
                        <a:rPr lang="en-US" altLang="zh-TW" sz="2400" u="none" strike="noStrike" dirty="0">
                          <a:effectLst/>
                          <a:latin typeface="標楷體" panose="03000509000000000000" pitchFamily="65" charset="-120"/>
                          <a:ea typeface="標楷體" panose="03000509000000000000" pitchFamily="65" charset="-120"/>
                        </a:rPr>
                        <a:t>(</a:t>
                      </a:r>
                      <a:r>
                        <a:rPr lang="zh-TW" altLang="en-US" sz="2400" u="none" strike="noStrike" dirty="0">
                          <a:effectLst/>
                          <a:latin typeface="標楷體" panose="03000509000000000000" pitchFamily="65" charset="-120"/>
                          <a:ea typeface="標楷體" panose="03000509000000000000" pitchFamily="65" charset="-120"/>
                        </a:rPr>
                        <a:t>純新制</a:t>
                      </a:r>
                      <a:r>
                        <a:rPr lang="en-US" altLang="zh-TW" sz="2400" u="none" strike="noStrike" dirty="0">
                          <a:effectLst/>
                          <a:latin typeface="標楷體" panose="03000509000000000000" pitchFamily="65" charset="-120"/>
                          <a:ea typeface="標楷體" panose="03000509000000000000" pitchFamily="65" charset="-120"/>
                        </a:rPr>
                        <a:t>)</a:t>
                      </a:r>
                      <a:endParaRPr lang="en-US" altLang="zh-TW" sz="24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lnR w="12700" cap="flat" cmpd="sng" algn="ctr">
                      <a:solidFill>
                        <a:schemeClr val="tx1"/>
                      </a:solidFill>
                      <a:prstDash val="solid"/>
                      <a:round/>
                      <a:headEnd type="none" w="med" len="med"/>
                      <a:tailEnd type="none" w="med" len="med"/>
                    </a:lnR>
                    <a:solidFill>
                      <a:srgbClr val="FFC000"/>
                    </a:solidFill>
                  </a:tcPr>
                </a:tc>
                <a:tc hMerge="1">
                  <a:txBody>
                    <a:bodyPr/>
                    <a:lstStyle/>
                    <a:p>
                      <a:pPr algn="ctr" fontAlgn="ctr"/>
                      <a:endParaRPr lang="en-US" altLang="zh-TW" sz="1000" b="0" i="0" u="none" strike="noStrike" dirty="0">
                        <a:solidFill>
                          <a:srgbClr val="000000"/>
                        </a:solidFill>
                        <a:effectLst/>
                        <a:latin typeface="新細明體"/>
                      </a:endParaRPr>
                    </a:p>
                  </a:txBody>
                  <a:tcPr marL="6149" marR="6149" marT="6149" marB="0" anchor="ctr">
                    <a:lnR w="12700" cap="flat" cmpd="sng" algn="ctr">
                      <a:solidFill>
                        <a:schemeClr val="tx1"/>
                      </a:solidFill>
                      <a:prstDash val="solid"/>
                      <a:round/>
                      <a:headEnd type="none" w="med" len="med"/>
                      <a:tailEnd type="none" w="med" len="med"/>
                    </a:lnR>
                  </a:tcPr>
                </a:tc>
                <a:tc hMerge="1">
                  <a:txBody>
                    <a:bodyPr/>
                    <a:lstStyle/>
                    <a:p>
                      <a:endParaRPr lang="zh-TW" altLang="en-US"/>
                    </a:p>
                  </a:txBody>
                  <a:tcPr/>
                </a:tc>
                <a:tc gridSpan="4">
                  <a:txBody>
                    <a:bodyPr/>
                    <a:lstStyle/>
                    <a:p>
                      <a:pPr algn="ctr" fontAlgn="ctr"/>
                      <a:r>
                        <a:rPr lang="en-US" altLang="zh-TW" sz="2400" b="0" i="0" u="none" strike="noStrike" dirty="0">
                          <a:solidFill>
                            <a:srgbClr val="000000"/>
                          </a:solidFill>
                          <a:effectLst/>
                          <a:latin typeface="標楷體" panose="03000509000000000000" pitchFamily="65" charset="-120"/>
                          <a:ea typeface="標楷體" panose="03000509000000000000" pitchFamily="65" charset="-120"/>
                        </a:rPr>
                        <a:t>30</a:t>
                      </a:r>
                    </a:p>
                  </a:txBody>
                  <a:tcPr marL="6149" marR="6149" marT="6149" marB="0" anchor="ctr">
                    <a:lnL w="12700" cap="flat" cmpd="sng" algn="ctr">
                      <a:solidFill>
                        <a:schemeClr val="tx1"/>
                      </a:solidFill>
                      <a:prstDash val="solid"/>
                      <a:round/>
                      <a:headEnd type="none" w="med" len="med"/>
                      <a:tailEnd type="none" w="med" len="med"/>
                    </a:lnL>
                    <a:solidFill>
                      <a:srgbClr val="FFC0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02"/>
                  </a:ext>
                </a:extLst>
              </a:tr>
              <a:tr h="378911">
                <a:tc gridSpan="3">
                  <a:txBody>
                    <a:bodyPr/>
                    <a:lstStyle/>
                    <a:p>
                      <a:pPr algn="l" fontAlgn="ctr"/>
                      <a:r>
                        <a:rPr lang="en-US" altLang="zh-TW" sz="2400" u="none" strike="noStrike" dirty="0">
                          <a:effectLst/>
                          <a:latin typeface="標楷體" panose="03000509000000000000" pitchFamily="65" charset="-120"/>
                          <a:ea typeface="標楷體" panose="03000509000000000000" pitchFamily="65" charset="-120"/>
                        </a:rPr>
                        <a:t>4.</a:t>
                      </a:r>
                      <a:r>
                        <a:rPr lang="zh-TW" altLang="en-US" sz="2400" u="none" strike="noStrike" dirty="0">
                          <a:effectLst/>
                          <a:latin typeface="標楷體" panose="03000509000000000000" pitchFamily="65" charset="-120"/>
                          <a:ea typeface="標楷體" panose="03000509000000000000" pitchFamily="65" charset="-120"/>
                        </a:rPr>
                        <a:t>婚姻關係佔公職比例</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lnR w="12700" cap="flat" cmpd="sng" algn="ctr">
                      <a:solidFill>
                        <a:schemeClr val="tx1"/>
                      </a:solidFill>
                      <a:prstDash val="solid"/>
                      <a:round/>
                      <a:headEnd type="none" w="med" len="med"/>
                      <a:tailEnd type="none" w="med" len="med"/>
                    </a:lnR>
                    <a:solidFill>
                      <a:srgbClr val="FFC000"/>
                    </a:solidFill>
                  </a:tcPr>
                </a:tc>
                <a:tc hMerge="1">
                  <a:txBody>
                    <a:bodyPr/>
                    <a:lstStyle/>
                    <a:p>
                      <a:pPr algn="ctr" fontAlgn="ctr"/>
                      <a:endParaRPr lang="en-US" altLang="zh-TW" sz="1000" b="0" i="0" u="none" strike="noStrike" dirty="0">
                        <a:solidFill>
                          <a:srgbClr val="000000"/>
                        </a:solidFill>
                        <a:effectLst/>
                        <a:latin typeface="新細明體"/>
                      </a:endParaRPr>
                    </a:p>
                  </a:txBody>
                  <a:tcPr marL="6149" marR="6149" marT="6149" marB="0" anchor="ctr">
                    <a:lnR w="12700" cap="flat" cmpd="sng" algn="ctr">
                      <a:solidFill>
                        <a:schemeClr val="tx1"/>
                      </a:solidFill>
                      <a:prstDash val="solid"/>
                      <a:round/>
                      <a:headEnd type="none" w="med" len="med"/>
                      <a:tailEnd type="none" w="med" len="med"/>
                    </a:lnR>
                  </a:tcPr>
                </a:tc>
                <a:tc hMerge="1">
                  <a:txBody>
                    <a:bodyPr/>
                    <a:lstStyle/>
                    <a:p>
                      <a:endParaRPr lang="zh-TW" altLang="en-US"/>
                    </a:p>
                  </a:txBody>
                  <a:tcPr/>
                </a:tc>
                <a:tc gridSpan="4">
                  <a:txBody>
                    <a:bodyPr/>
                    <a:lstStyle/>
                    <a:p>
                      <a:pPr algn="ctr" fontAlgn="ctr"/>
                      <a:r>
                        <a:rPr lang="en-US" altLang="zh-TW" sz="2400" b="0" i="0" u="none" strike="noStrike" dirty="0">
                          <a:solidFill>
                            <a:srgbClr val="000000"/>
                          </a:solidFill>
                          <a:effectLst/>
                          <a:latin typeface="標楷體" panose="03000509000000000000" pitchFamily="65" charset="-120"/>
                          <a:ea typeface="標楷體" panose="03000509000000000000" pitchFamily="65" charset="-120"/>
                        </a:rPr>
                        <a:t>15/30</a:t>
                      </a:r>
                    </a:p>
                  </a:txBody>
                  <a:tcPr marL="6149" marR="6149" marT="6149" marB="0" anchor="ctr">
                    <a:lnL w="12700" cap="flat" cmpd="sng" algn="ctr">
                      <a:solidFill>
                        <a:schemeClr val="tx1"/>
                      </a:solidFill>
                      <a:prstDash val="solid"/>
                      <a:round/>
                      <a:headEnd type="none" w="med" len="med"/>
                      <a:tailEnd type="none" w="med" len="med"/>
                    </a:lnL>
                    <a:solidFill>
                      <a:srgbClr val="FFC0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03"/>
                  </a:ext>
                </a:extLst>
              </a:tr>
              <a:tr h="378911">
                <a:tc gridSpan="3">
                  <a:txBody>
                    <a:bodyPr/>
                    <a:lstStyle/>
                    <a:p>
                      <a:pPr algn="l" fontAlgn="ctr"/>
                      <a:r>
                        <a:rPr lang="en-US" altLang="zh-TW" sz="2400" u="none" strike="noStrike" dirty="0">
                          <a:effectLst/>
                          <a:latin typeface="標楷體" panose="03000509000000000000" pitchFamily="65" charset="-120"/>
                          <a:ea typeface="標楷體" panose="03000509000000000000" pitchFamily="65" charset="-120"/>
                        </a:rPr>
                        <a:t>5.</a:t>
                      </a:r>
                      <a:r>
                        <a:rPr lang="zh-TW" altLang="en-US" sz="2400" u="none" strike="noStrike" dirty="0">
                          <a:effectLst/>
                          <a:latin typeface="標楷體" panose="03000509000000000000" pitchFamily="65" charset="-120"/>
                          <a:ea typeface="標楷體" panose="03000509000000000000" pitchFamily="65" charset="-120"/>
                        </a:rPr>
                        <a:t>以講師退休為例</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lnR w="12700" cap="flat" cmpd="sng" algn="ctr">
                      <a:solidFill>
                        <a:schemeClr val="tx1"/>
                      </a:solidFill>
                      <a:prstDash val="solid"/>
                      <a:round/>
                      <a:headEnd type="none" w="med" len="med"/>
                      <a:tailEnd type="none" w="med" len="med"/>
                    </a:lnR>
                    <a:solidFill>
                      <a:srgbClr val="FFC000"/>
                    </a:solidFill>
                  </a:tcPr>
                </a:tc>
                <a:tc hMerge="1">
                  <a:txBody>
                    <a:bodyPr/>
                    <a:lstStyle/>
                    <a:p>
                      <a:pPr algn="ctr" fontAlgn="ctr"/>
                      <a:endParaRPr lang="zh-TW" altLang="en-US" sz="1000" b="0" i="0" u="none" strike="noStrike" dirty="0">
                        <a:solidFill>
                          <a:srgbClr val="000000"/>
                        </a:solidFill>
                        <a:effectLst/>
                        <a:latin typeface="新細明體"/>
                      </a:endParaRPr>
                    </a:p>
                  </a:txBody>
                  <a:tcPr marL="6149" marR="6149" marT="6149" marB="0" anchor="ctr">
                    <a:lnR w="12700" cap="flat" cmpd="sng" algn="ctr">
                      <a:solidFill>
                        <a:schemeClr val="tx1"/>
                      </a:solidFill>
                      <a:prstDash val="solid"/>
                      <a:round/>
                      <a:headEnd type="none" w="med" len="med"/>
                      <a:tailEnd type="none" w="med" len="med"/>
                    </a:lnR>
                  </a:tcPr>
                </a:tc>
                <a:tc hMerge="1">
                  <a:txBody>
                    <a:bodyPr/>
                    <a:lstStyle/>
                    <a:p>
                      <a:endParaRPr lang="zh-TW" altLang="en-US"/>
                    </a:p>
                  </a:txBody>
                  <a:tcPr/>
                </a:tc>
                <a:tc gridSpan="4">
                  <a:txBody>
                    <a:bodyPr/>
                    <a:lstStyle/>
                    <a:p>
                      <a:pPr algn="ctr" fontAlgn="ctr"/>
                      <a:r>
                        <a:rPr lang="en-US" altLang="zh-TW" sz="2400" b="0" i="0" u="none" strike="noStrike" dirty="0">
                          <a:solidFill>
                            <a:srgbClr val="000000"/>
                          </a:solidFill>
                          <a:effectLst/>
                          <a:latin typeface="標楷體" panose="03000509000000000000" pitchFamily="65" charset="-120"/>
                          <a:ea typeface="標楷體" panose="03000509000000000000" pitchFamily="65" charset="-120"/>
                        </a:rPr>
                        <a:t>625</a:t>
                      </a:r>
                      <a:r>
                        <a:rPr lang="zh-TW" altLang="en-US" sz="2400" b="0" i="0" u="none" strike="noStrike" dirty="0">
                          <a:solidFill>
                            <a:srgbClr val="000000"/>
                          </a:solidFill>
                          <a:effectLst/>
                          <a:latin typeface="標楷體" panose="03000509000000000000" pitchFamily="65" charset="-120"/>
                          <a:ea typeface="標楷體" panose="03000509000000000000" pitchFamily="65" charset="-120"/>
                        </a:rPr>
                        <a:t>薪點</a:t>
                      </a:r>
                    </a:p>
                  </a:txBody>
                  <a:tcPr marL="6149" marR="6149" marT="6149" marB="0" anchor="ctr">
                    <a:lnL w="12700" cap="flat" cmpd="sng" algn="ctr">
                      <a:solidFill>
                        <a:schemeClr val="tx1"/>
                      </a:solidFill>
                      <a:prstDash val="solid"/>
                      <a:round/>
                      <a:headEnd type="none" w="med" len="med"/>
                      <a:tailEnd type="none" w="med" len="med"/>
                    </a:lnL>
                    <a:solidFill>
                      <a:srgbClr val="FFC0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04"/>
                  </a:ext>
                </a:extLst>
              </a:tr>
              <a:tr h="709655">
                <a:tc rowSpan="2">
                  <a:txBody>
                    <a:bodyPr/>
                    <a:lstStyle/>
                    <a:p>
                      <a:pPr algn="l" fontAlgn="ctr"/>
                      <a:r>
                        <a:rPr lang="zh-TW" altLang="en-US" sz="2000" u="none" strike="noStrike" dirty="0">
                          <a:effectLst/>
                        </a:rPr>
                        <a:t>離婚配偶得請求分配總額　</a:t>
                      </a:r>
                      <a:endParaRPr lang="zh-TW" altLang="en-US" sz="2000" b="0" i="0" u="none" strike="noStrike" dirty="0">
                        <a:solidFill>
                          <a:srgbClr val="000000"/>
                        </a:solidFill>
                        <a:effectLst/>
                        <a:latin typeface="新細明體"/>
                      </a:endParaRPr>
                    </a:p>
                  </a:txBody>
                  <a:tcPr marL="6149" marR="6149" marT="6149" marB="0" anchor="ctr">
                    <a:solidFill>
                      <a:schemeClr val="accent6">
                        <a:lumMod val="40000"/>
                        <a:lumOff val="60000"/>
                      </a:schemeClr>
                    </a:solidFill>
                  </a:tcPr>
                </a:tc>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每月</a:t>
                      </a:r>
                      <a:endParaRPr lang="en-US" altLang="zh-TW" sz="2000" u="none" strike="noStrike" dirty="0">
                        <a:effectLst/>
                        <a:latin typeface="標楷體" panose="03000509000000000000" pitchFamily="65" charset="-120"/>
                        <a:ea typeface="標楷體" panose="03000509000000000000" pitchFamily="65" charset="-120"/>
                      </a:endParaRPr>
                    </a:p>
                    <a:p>
                      <a:pPr algn="ctr" fontAlgn="ctr"/>
                      <a:r>
                        <a:rPr lang="zh-TW" altLang="en-US" sz="2000" u="none" strike="noStrike" dirty="0">
                          <a:effectLst/>
                          <a:latin typeface="標楷體" panose="03000509000000000000" pitchFamily="65" charset="-120"/>
                          <a:ea typeface="標楷體" panose="03000509000000000000" pitchFamily="65" charset="-120"/>
                        </a:rPr>
                        <a:t>薪額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chemeClr val="accent6">
                        <a:lumMod val="40000"/>
                        <a:lumOff val="60000"/>
                      </a:schemeClr>
                    </a:solidFill>
                  </a:tcPr>
                </a:tc>
                <a:tc>
                  <a:txBody>
                    <a:bodyPr/>
                    <a:lstStyle/>
                    <a:p>
                      <a:pPr algn="dist" fontAlgn="ctr"/>
                      <a:r>
                        <a:rPr lang="zh-TW" altLang="en-US" sz="2000" u="none" strike="noStrike" dirty="0">
                          <a:effectLst/>
                          <a:latin typeface="標楷體" panose="03000509000000000000" pitchFamily="65" charset="-120"/>
                          <a:ea typeface="標楷體" panose="03000509000000000000" pitchFamily="65" charset="-120"/>
                        </a:rPr>
                        <a:t>一次退休金</a:t>
                      </a:r>
                      <a:endParaRPr lang="en-US" altLang="zh-TW" sz="2000" u="none" strike="noStrike" dirty="0">
                        <a:effectLst/>
                        <a:latin typeface="標楷體" panose="03000509000000000000" pitchFamily="65" charset="-120"/>
                        <a:ea typeface="標楷體" panose="03000509000000000000" pitchFamily="65" charset="-120"/>
                      </a:endParaRPr>
                    </a:p>
                    <a:p>
                      <a:pPr algn="l" fontAlgn="ctr"/>
                      <a:r>
                        <a:rPr lang="zh-TW" altLang="en-US" sz="2000" u="none" strike="noStrike" dirty="0">
                          <a:effectLst/>
                          <a:latin typeface="標楷體" panose="03000509000000000000" pitchFamily="65" charset="-120"/>
                          <a:ea typeface="標楷體" panose="03000509000000000000" pitchFamily="65" charset="-120"/>
                        </a:rPr>
                        <a:t>總額</a:t>
                      </a:r>
                      <a:r>
                        <a:rPr lang="en-US" altLang="zh-TW" sz="1200" u="none" strike="noStrike" dirty="0">
                          <a:effectLst/>
                          <a:latin typeface="標楷體" panose="03000509000000000000" pitchFamily="65" charset="-120"/>
                          <a:ea typeface="標楷體" panose="03000509000000000000" pitchFamily="65" charset="-120"/>
                        </a:rPr>
                        <a:t>(48505*2*45)</a:t>
                      </a:r>
                      <a:endParaRPr lang="en-US" altLang="zh-TW" sz="12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chemeClr val="accent6">
                        <a:lumMod val="40000"/>
                        <a:lumOff val="60000"/>
                      </a:schemeClr>
                    </a:solidFill>
                  </a:tcPr>
                </a:tc>
                <a:tc>
                  <a:txBody>
                    <a:bodyPr/>
                    <a:lstStyle/>
                    <a:p>
                      <a:pPr algn="dist" fontAlgn="ctr"/>
                      <a:r>
                        <a:rPr lang="zh-TW" altLang="en-US" sz="2000" u="none" strike="noStrike" dirty="0">
                          <a:effectLst/>
                          <a:latin typeface="標楷體" panose="03000509000000000000" pitchFamily="65" charset="-120"/>
                          <a:ea typeface="標楷體" panose="03000509000000000000" pitchFamily="65" charset="-120"/>
                        </a:rPr>
                        <a:t>被分配比例</a:t>
                      </a:r>
                      <a:r>
                        <a:rPr lang="en-US" altLang="zh-TW" sz="1200" u="none" strike="noStrike" dirty="0">
                          <a:effectLst/>
                          <a:latin typeface="標楷體" panose="03000509000000000000" pitchFamily="65" charset="-120"/>
                          <a:ea typeface="標楷體" panose="03000509000000000000" pitchFamily="65" charset="-120"/>
                        </a:rPr>
                        <a:t>(15/30*1/2)</a:t>
                      </a:r>
                      <a:endParaRPr lang="en-US" altLang="zh-TW" sz="12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chemeClr val="accent6">
                        <a:lumMod val="40000"/>
                        <a:lumOff val="60000"/>
                      </a:schemeClr>
                    </a:solidFill>
                  </a:tcPr>
                </a:tc>
                <a:tc gridSpan="3">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得請求分配金額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chemeClr val="accent6">
                        <a:lumMod val="40000"/>
                        <a:lumOff val="60000"/>
                      </a:schemeClr>
                    </a:solidFill>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05"/>
                  </a:ext>
                </a:extLst>
              </a:tr>
              <a:tr h="378911">
                <a:tc vMerge="1">
                  <a:txBody>
                    <a:bodyPr/>
                    <a:lstStyle/>
                    <a:p>
                      <a:pPr algn="l" fontAlgn="ctr"/>
                      <a:endParaRPr lang="zh-TW" altLang="en-US" sz="2000" b="0" i="0" u="none" strike="noStrike">
                        <a:solidFill>
                          <a:srgbClr val="000000"/>
                        </a:solidFill>
                        <a:effectLst/>
                        <a:latin typeface="新細明體"/>
                      </a:endParaRPr>
                    </a:p>
                  </a:txBody>
                  <a:tcPr marL="6149" marR="6149" marT="6149" marB="0" anchor="ct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48505</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rgbClr val="92D050"/>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4365450</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rgbClr val="92D050"/>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25%</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rgbClr val="92D050"/>
                    </a:solidFill>
                  </a:tcPr>
                </a:tc>
                <a:tc gridSpan="3">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1091363</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rgbClr val="92D050"/>
                    </a:solidFill>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06"/>
                  </a:ext>
                </a:extLst>
              </a:tr>
              <a:tr h="757821">
                <a:tc rowSpan="2">
                  <a:txBody>
                    <a:bodyPr/>
                    <a:lstStyle/>
                    <a:p>
                      <a:pPr algn="ctr" fontAlgn="ctr"/>
                      <a:r>
                        <a:rPr lang="zh-TW" altLang="en-US" sz="2000" u="none" strike="noStrike" dirty="0">
                          <a:effectLst/>
                        </a:rPr>
                        <a:t>擇領一次退者</a:t>
                      </a:r>
                      <a:endParaRPr lang="zh-TW" altLang="en-US" sz="2000" b="0" i="0" u="none" strike="noStrike" dirty="0">
                        <a:solidFill>
                          <a:srgbClr val="000000"/>
                        </a:solidFill>
                        <a:effectLst/>
                        <a:latin typeface="新細明體"/>
                      </a:endParaRPr>
                    </a:p>
                  </a:txBody>
                  <a:tcPr marL="6149" marR="6149" marT="6149" marB="0" anchor="ctr">
                    <a:solidFill>
                      <a:schemeClr val="accent5">
                        <a:lumMod val="40000"/>
                        <a:lumOff val="60000"/>
                      </a:schemeClr>
                    </a:solidFill>
                  </a:tcPr>
                </a:tc>
                <a:tc gridSpan="2">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原發一次退休金</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chemeClr val="accent5">
                        <a:lumMod val="40000"/>
                        <a:lumOff val="60000"/>
                      </a:schemeClr>
                    </a:solidFill>
                  </a:tcPr>
                </a:tc>
                <a:tc hMerge="1">
                  <a:txBody>
                    <a:bodyPr/>
                    <a:lstStyle/>
                    <a:p>
                      <a:endParaRPr lang="zh-TW" altLang="en-US"/>
                    </a:p>
                  </a:txBody>
                  <a:tcPr/>
                </a:tc>
                <a:tc gridSpan="2">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扣減分配金額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chemeClr val="accent5">
                        <a:lumMod val="40000"/>
                        <a:lumOff val="60000"/>
                      </a:schemeClr>
                    </a:solidFill>
                  </a:tcPr>
                </a:tc>
                <a:tc hMerge="1">
                  <a:txBody>
                    <a:bodyPr/>
                    <a:lstStyle/>
                    <a:p>
                      <a:endParaRPr lang="zh-TW" altLang="en-US"/>
                    </a:p>
                  </a:txBody>
                  <a:tcPr/>
                </a:tc>
                <a:tc gridSpan="2">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實領一次退休金</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chemeClr val="accent5">
                        <a:lumMod val="40000"/>
                        <a:lumOff val="60000"/>
                      </a:schemeClr>
                    </a:solidFill>
                  </a:tcPr>
                </a:tc>
                <a:tc hMerge="1">
                  <a:txBody>
                    <a:bodyPr/>
                    <a:lstStyle/>
                    <a:p>
                      <a:endParaRPr lang="zh-TW" altLang="en-US"/>
                    </a:p>
                  </a:txBody>
                  <a:tcPr/>
                </a:tc>
                <a:extLst>
                  <a:ext uri="{0D108BD9-81ED-4DB2-BD59-A6C34878D82A}">
                    <a16:rowId xmlns="" xmlns:a16="http://schemas.microsoft.com/office/drawing/2014/main" val="10007"/>
                  </a:ext>
                </a:extLst>
              </a:tr>
              <a:tr h="378911">
                <a:tc vMerge="1">
                  <a:txBody>
                    <a:bodyPr/>
                    <a:lstStyle/>
                    <a:p>
                      <a:endParaRPr lang="zh-TW" altLang="en-US"/>
                    </a:p>
                  </a:txBody>
                  <a:tcPr/>
                </a:tc>
                <a:tc gridSpan="2">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4365450</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rgbClr val="92D050"/>
                    </a:solidFill>
                  </a:tcPr>
                </a:tc>
                <a:tc hMerge="1">
                  <a:txBody>
                    <a:bodyPr/>
                    <a:lstStyle/>
                    <a:p>
                      <a:endParaRPr lang="zh-TW" altLang="en-US"/>
                    </a:p>
                  </a:txBody>
                  <a:tcPr/>
                </a:tc>
                <a:tc gridSpan="2">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1091363</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rgbClr val="92D050"/>
                    </a:solidFill>
                  </a:tcPr>
                </a:tc>
                <a:tc hMerge="1">
                  <a:txBody>
                    <a:bodyPr/>
                    <a:lstStyle/>
                    <a:p>
                      <a:endParaRPr lang="zh-TW" altLang="en-US"/>
                    </a:p>
                  </a:txBody>
                  <a:tcPr/>
                </a:tc>
                <a:tc gridSpan="2">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3274087</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rgbClr val="92D050"/>
                    </a:solidFill>
                  </a:tcPr>
                </a:tc>
                <a:tc hMerge="1">
                  <a:txBody>
                    <a:bodyPr/>
                    <a:lstStyle/>
                    <a:p>
                      <a:endParaRPr lang="zh-TW" altLang="en-US"/>
                    </a:p>
                  </a:txBody>
                  <a:tcPr/>
                </a:tc>
                <a:extLst>
                  <a:ext uri="{0D108BD9-81ED-4DB2-BD59-A6C34878D82A}">
                    <a16:rowId xmlns="" xmlns:a16="http://schemas.microsoft.com/office/drawing/2014/main" val="10008"/>
                  </a:ext>
                </a:extLst>
              </a:tr>
              <a:tr h="378911">
                <a:tc rowSpan="2">
                  <a:txBody>
                    <a:bodyPr/>
                    <a:lstStyle/>
                    <a:p>
                      <a:pPr algn="ctr" fontAlgn="ctr"/>
                      <a:r>
                        <a:rPr lang="zh-TW" altLang="en-US" sz="2000" u="none" strike="noStrike" dirty="0">
                          <a:effectLst/>
                        </a:rPr>
                        <a:t>擇領月退者</a:t>
                      </a:r>
                      <a:endParaRPr lang="zh-TW" altLang="en-US" sz="2000" b="0" i="0" u="none" strike="noStrike" dirty="0">
                        <a:solidFill>
                          <a:srgbClr val="000000"/>
                        </a:solidFill>
                        <a:effectLst/>
                        <a:latin typeface="新細明體"/>
                      </a:endParaRPr>
                    </a:p>
                  </a:txBody>
                  <a:tcPr marL="6149" marR="6149" marT="6149" marB="0" anchor="ctr">
                    <a:solidFill>
                      <a:schemeClr val="tx2">
                        <a:lumMod val="25000"/>
                        <a:lumOff val="75000"/>
                      </a:schemeClr>
                    </a:solidFill>
                  </a:tcPr>
                </a:tc>
                <a:tc>
                  <a:txBody>
                    <a:bodyPr/>
                    <a:lstStyle/>
                    <a:p>
                      <a:pPr algn="dist" fontAlgn="ctr"/>
                      <a:r>
                        <a:rPr lang="zh-TW" altLang="en-US" sz="2000" u="none" strike="noStrike" dirty="0">
                          <a:effectLst/>
                          <a:latin typeface="標楷體" panose="03000509000000000000" pitchFamily="65" charset="-120"/>
                          <a:ea typeface="標楷體" panose="03000509000000000000" pitchFamily="65" charset="-120"/>
                        </a:rPr>
                        <a:t>假設原領月退</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chemeClr val="tx2">
                        <a:lumMod val="25000"/>
                        <a:lumOff val="75000"/>
                      </a:schemeClr>
                    </a:solidFill>
                  </a:tcPr>
                </a:tc>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每月應扣減</a:t>
                      </a:r>
                      <a:endParaRPr lang="en-US" altLang="zh-TW" sz="2000" u="none" strike="noStrike" dirty="0">
                        <a:effectLst/>
                        <a:latin typeface="標楷體" panose="03000509000000000000" pitchFamily="65" charset="-120"/>
                        <a:ea typeface="標楷體" panose="03000509000000000000" pitchFamily="65" charset="-120"/>
                      </a:endParaRPr>
                    </a:p>
                    <a:p>
                      <a:pPr algn="ctr" fontAlgn="ctr"/>
                      <a:r>
                        <a:rPr lang="zh-TW" altLang="en-US" sz="2000" u="none" strike="noStrike" dirty="0">
                          <a:effectLst/>
                          <a:latin typeface="標楷體" panose="03000509000000000000" pitchFamily="65" charset="-120"/>
                          <a:ea typeface="標楷體" panose="03000509000000000000" pitchFamily="65" charset="-120"/>
                        </a:rPr>
                        <a:t>分配比例</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chemeClr val="tx2">
                        <a:lumMod val="25000"/>
                        <a:lumOff val="75000"/>
                      </a:schemeClr>
                    </a:solidFill>
                  </a:tcPr>
                </a:tc>
                <a:tc>
                  <a:txBody>
                    <a:bodyPr/>
                    <a:lstStyle/>
                    <a:p>
                      <a:pPr algn="dist" fontAlgn="ctr"/>
                      <a:r>
                        <a:rPr lang="zh-TW" altLang="en-US" sz="2000" u="none" strike="noStrike" dirty="0">
                          <a:effectLst/>
                          <a:latin typeface="標楷體" panose="03000509000000000000" pitchFamily="65" charset="-120"/>
                          <a:ea typeface="標楷體" panose="03000509000000000000" pitchFamily="65" charset="-120"/>
                        </a:rPr>
                        <a:t>每月應扣分配金額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chemeClr val="tx2">
                        <a:lumMod val="25000"/>
                        <a:lumOff val="75000"/>
                      </a:schemeClr>
                    </a:solidFill>
                  </a:tcPr>
                </a:tc>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每月</a:t>
                      </a:r>
                      <a:endParaRPr lang="en-US" altLang="zh-TW" sz="2000" u="none" strike="noStrike" dirty="0">
                        <a:effectLst/>
                        <a:latin typeface="標楷體" panose="03000509000000000000" pitchFamily="65" charset="-120"/>
                        <a:ea typeface="標楷體" panose="03000509000000000000" pitchFamily="65" charset="-120"/>
                      </a:endParaRPr>
                    </a:p>
                    <a:p>
                      <a:pPr algn="ctr" fontAlgn="ctr"/>
                      <a:r>
                        <a:rPr lang="zh-TW" altLang="en-US" sz="2000" u="none" strike="noStrike" dirty="0">
                          <a:effectLst/>
                          <a:latin typeface="標楷體" panose="03000509000000000000" pitchFamily="65" charset="-120"/>
                          <a:ea typeface="標楷體" panose="03000509000000000000" pitchFamily="65" charset="-120"/>
                        </a:rPr>
                        <a:t>扣減後</a:t>
                      </a:r>
                      <a:endParaRPr lang="en-US" altLang="zh-TW" sz="2000" u="none" strike="noStrike" dirty="0">
                        <a:effectLst/>
                        <a:latin typeface="標楷體" panose="03000509000000000000" pitchFamily="65" charset="-120"/>
                        <a:ea typeface="標楷體" panose="03000509000000000000" pitchFamily="65" charset="-120"/>
                      </a:endParaRPr>
                    </a:p>
                    <a:p>
                      <a:pPr algn="ctr" fontAlgn="ctr"/>
                      <a:r>
                        <a:rPr lang="zh-TW" altLang="en-US" sz="2000" u="none" strike="noStrike" dirty="0">
                          <a:effectLst/>
                          <a:latin typeface="標楷體" panose="03000509000000000000" pitchFamily="65" charset="-120"/>
                          <a:ea typeface="標楷體" panose="03000509000000000000" pitchFamily="65" charset="-120"/>
                        </a:rPr>
                        <a:t>實領月退</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chemeClr val="tx2">
                        <a:lumMod val="25000"/>
                        <a:lumOff val="75000"/>
                      </a:schemeClr>
                    </a:solidFill>
                  </a:tcPr>
                </a:tc>
                <a:tc>
                  <a:txBody>
                    <a:bodyPr/>
                    <a:lstStyle/>
                    <a:p>
                      <a:pPr algn="l" fontAlgn="ctr"/>
                      <a:r>
                        <a:rPr lang="zh-TW" altLang="en-US" sz="2000" u="none" strike="noStrike" dirty="0">
                          <a:effectLst/>
                          <a:latin typeface="標楷體" panose="03000509000000000000" pitchFamily="65" charset="-120"/>
                          <a:ea typeface="標楷體" panose="03000509000000000000" pitchFamily="65" charset="-120"/>
                        </a:rPr>
                        <a:t>扣減完畢月數</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chemeClr val="tx2">
                        <a:lumMod val="25000"/>
                        <a:lumOff val="75000"/>
                      </a:schemeClr>
                    </a:solidFill>
                  </a:tcPr>
                </a:tc>
                <a:tc>
                  <a:txBody>
                    <a:bodyPr/>
                    <a:lstStyle/>
                    <a:p>
                      <a:pPr algn="l" fontAlgn="ctr"/>
                      <a:r>
                        <a:rPr lang="zh-TW" altLang="en-US" sz="2000" u="none" strike="noStrike" dirty="0">
                          <a:effectLst/>
                          <a:latin typeface="標楷體" panose="03000509000000000000" pitchFamily="65" charset="-120"/>
                          <a:ea typeface="標楷體" panose="03000509000000000000" pitchFamily="65" charset="-120"/>
                        </a:rPr>
                        <a:t>扣減完畢年數</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chemeClr val="tx2">
                        <a:lumMod val="25000"/>
                        <a:lumOff val="75000"/>
                      </a:schemeClr>
                    </a:solidFill>
                  </a:tcPr>
                </a:tc>
                <a:extLst>
                  <a:ext uri="{0D108BD9-81ED-4DB2-BD59-A6C34878D82A}">
                    <a16:rowId xmlns="" xmlns:a16="http://schemas.microsoft.com/office/drawing/2014/main" val="10009"/>
                  </a:ext>
                </a:extLst>
              </a:tr>
              <a:tr h="378911">
                <a:tc vMerge="1">
                  <a:txBody>
                    <a:bodyPr/>
                    <a:lstStyle/>
                    <a:p>
                      <a:endParaRPr lang="zh-TW" altLang="en-US"/>
                    </a:p>
                  </a:txBody>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50930</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rgbClr val="92D050"/>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25%</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rgbClr val="92D050"/>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12733</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rgbClr val="92D050"/>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38197</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rgbClr val="92D050"/>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85.7</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rgbClr val="92D050"/>
                    </a:solidFill>
                  </a:tcPr>
                </a:tc>
                <a:tc>
                  <a:txBody>
                    <a:bodyPr/>
                    <a:lstStyle/>
                    <a:p>
                      <a:pPr algn="ctr" fontAlgn="ctr"/>
                      <a:r>
                        <a:rPr lang="en-US" altLang="zh-TW" sz="2000" u="none" strike="noStrike" dirty="0">
                          <a:effectLst/>
                          <a:latin typeface="標楷體" panose="03000509000000000000" pitchFamily="65" charset="-120"/>
                          <a:ea typeface="標楷體" panose="03000509000000000000" pitchFamily="65" charset="-120"/>
                        </a:rPr>
                        <a:t>7.1</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6149" marR="6149" marT="6149" marB="0" anchor="ctr">
                    <a:solidFill>
                      <a:srgbClr val="92D050"/>
                    </a:solidFill>
                  </a:tcPr>
                </a:tc>
                <a:extLst>
                  <a:ext uri="{0D108BD9-81ED-4DB2-BD59-A6C34878D82A}">
                    <a16:rowId xmlns="" xmlns:a16="http://schemas.microsoft.com/office/drawing/2014/main" val="10010"/>
                  </a:ext>
                </a:extLst>
              </a:tr>
            </a:tbl>
          </a:graphicData>
        </a:graphic>
      </p:graphicFrame>
      <p:pic>
        <p:nvPicPr>
          <p:cNvPr id="4" name="圖片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2254106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611560" y="548680"/>
            <a:ext cx="7772400" cy="4637112"/>
          </a:xfrm>
        </p:spPr>
        <p:txBody>
          <a:bodyPr>
            <a:normAutofit/>
          </a:bodyPr>
          <a:lstStyle/>
          <a:p>
            <a:r>
              <a:rPr lang="en-US" altLang="zh-TW" dirty="0">
                <a:solidFill>
                  <a:schemeClr val="tx1"/>
                </a:solidFill>
                <a:latin typeface="+mn-ea"/>
                <a:ea typeface="+mn-ea"/>
              </a:rPr>
              <a:t/>
            </a:r>
            <a:br>
              <a:rPr lang="en-US" altLang="zh-TW" dirty="0">
                <a:solidFill>
                  <a:schemeClr val="tx1"/>
                </a:solidFill>
                <a:latin typeface="+mn-ea"/>
                <a:ea typeface="+mn-ea"/>
              </a:rPr>
            </a:br>
            <a:r>
              <a:rPr lang="en-US" altLang="zh-TW" dirty="0">
                <a:solidFill>
                  <a:schemeClr val="tx1"/>
                </a:solidFill>
                <a:latin typeface="+mn-ea"/>
                <a:ea typeface="+mn-ea"/>
              </a:rPr>
              <a:t/>
            </a:r>
            <a:br>
              <a:rPr lang="en-US" altLang="zh-TW" dirty="0">
                <a:solidFill>
                  <a:schemeClr val="tx1"/>
                </a:solidFill>
                <a:latin typeface="+mn-ea"/>
                <a:ea typeface="+mn-ea"/>
              </a:rPr>
            </a:br>
            <a:r>
              <a:rPr lang="zh-TW" altLang="en-US" sz="4800" dirty="0">
                <a:solidFill>
                  <a:schemeClr val="tx1"/>
                </a:solidFill>
                <a:latin typeface="標楷體" panose="03000509000000000000" pitchFamily="65" charset="-120"/>
              </a:rPr>
              <a:t>常用問答集</a:t>
            </a:r>
            <a:r>
              <a:rPr lang="en-US" altLang="zh-TW" sz="4800" dirty="0">
                <a:solidFill>
                  <a:schemeClr val="tx1"/>
                </a:solidFill>
                <a:latin typeface="標楷體" panose="03000509000000000000" pitchFamily="65" charset="-120"/>
              </a:rPr>
              <a:t/>
            </a:r>
            <a:br>
              <a:rPr lang="en-US" altLang="zh-TW" sz="4800" dirty="0">
                <a:solidFill>
                  <a:schemeClr val="tx1"/>
                </a:solidFill>
                <a:latin typeface="標楷體" panose="03000509000000000000" pitchFamily="65" charset="-120"/>
              </a:rPr>
            </a:br>
            <a:r>
              <a:rPr lang="en-US" altLang="zh-TW" sz="4800" dirty="0">
                <a:solidFill>
                  <a:schemeClr val="tx1"/>
                </a:solidFill>
                <a:latin typeface="+mn-ea"/>
                <a:ea typeface="+mn-ea"/>
              </a:rPr>
              <a:t>Q&amp;A</a:t>
            </a:r>
            <a:r>
              <a:rPr lang="en-US" altLang="zh-TW" dirty="0">
                <a:solidFill>
                  <a:schemeClr val="tx1"/>
                </a:solidFill>
                <a:latin typeface="+mn-ea"/>
                <a:ea typeface="+mn-ea"/>
              </a:rPr>
              <a:t/>
            </a:r>
            <a:br>
              <a:rPr lang="en-US" altLang="zh-TW" dirty="0">
                <a:solidFill>
                  <a:schemeClr val="tx1"/>
                </a:solidFill>
                <a:latin typeface="+mn-ea"/>
                <a:ea typeface="+mn-ea"/>
              </a:rPr>
            </a:br>
            <a:r>
              <a:rPr lang="zh-TW" altLang="zh-TW" dirty="0"/>
              <a:t/>
            </a:r>
            <a:br>
              <a:rPr lang="zh-TW" altLang="zh-TW" dirty="0"/>
            </a:br>
            <a:endParaRPr lang="zh-TW" altLang="en-US" dirty="0"/>
          </a:p>
        </p:txBody>
      </p:sp>
    </p:spTree>
    <p:extLst>
      <p:ext uri="{BB962C8B-B14F-4D97-AF65-F5344CB8AC3E}">
        <p14:creationId xmlns:p14="http://schemas.microsoft.com/office/powerpoint/2010/main" xmlns="" val="3409179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043608" y="2348880"/>
            <a:ext cx="7408333" cy="1800199"/>
          </a:xfrm>
          <a:gradFill>
            <a:gsLst>
              <a:gs pos="100000">
                <a:srgbClr val="92D050"/>
              </a:gs>
              <a:gs pos="0">
                <a:schemeClr val="bg1"/>
              </a:gs>
              <a:gs pos="100000">
                <a:schemeClr val="accent1"/>
              </a:gs>
            </a:gsLst>
            <a:lin ang="2700000" scaled="1"/>
          </a:gradFill>
        </p:spPr>
        <p:txBody>
          <a:bodyPr/>
          <a:lstStyle/>
          <a:p>
            <a:pPr marL="0" indent="0">
              <a:buClrTx/>
              <a:buNone/>
            </a:pPr>
            <a:r>
              <a:rPr lang="zh-TW" altLang="zh-TW" dirty="0">
                <a:solidFill>
                  <a:schemeClr val="tx1"/>
                </a:solidFill>
                <a:latin typeface="標楷體" panose="03000509000000000000" pitchFamily="65" charset="-120"/>
                <a:ea typeface="標楷體" panose="03000509000000000000" pitchFamily="65" charset="-120"/>
              </a:rPr>
              <a:t>答：依公立學校教職員退休資遣撫卹條例第</a:t>
            </a:r>
            <a:r>
              <a:rPr lang="en-US" altLang="zh-TW" dirty="0">
                <a:solidFill>
                  <a:schemeClr val="tx1"/>
                </a:solidFill>
                <a:latin typeface="標楷體" panose="03000509000000000000" pitchFamily="65" charset="-120"/>
                <a:ea typeface="標楷體" panose="03000509000000000000" pitchFamily="65" charset="-120"/>
              </a:rPr>
              <a:t>49</a:t>
            </a:r>
            <a:r>
              <a:rPr lang="zh-TW" altLang="zh-TW" dirty="0">
                <a:solidFill>
                  <a:schemeClr val="tx1"/>
                </a:solidFill>
                <a:latin typeface="標楷體" panose="03000509000000000000" pitchFamily="65" charset="-120"/>
                <a:ea typeface="標楷體" panose="03000509000000000000" pitchFamily="65" charset="-120"/>
              </a:rPr>
              <a:t>條規定：「…擇領展期月退休金，於未達月退休金起支年齡前亡故時，其遺族得按所具資格條件，依第</a:t>
            </a:r>
            <a:r>
              <a:rPr lang="en-US" altLang="zh-TW" dirty="0">
                <a:solidFill>
                  <a:schemeClr val="tx1"/>
                </a:solidFill>
                <a:latin typeface="標楷體" panose="03000509000000000000" pitchFamily="65" charset="-120"/>
                <a:ea typeface="標楷體" panose="03000509000000000000" pitchFamily="65" charset="-120"/>
              </a:rPr>
              <a:t>43</a:t>
            </a:r>
            <a:r>
              <a:rPr lang="zh-TW" altLang="zh-TW" dirty="0">
                <a:solidFill>
                  <a:schemeClr val="tx1"/>
                </a:solidFill>
                <a:latin typeface="標楷體" panose="03000509000000000000" pitchFamily="65" charset="-120"/>
                <a:ea typeface="標楷體" panose="03000509000000000000" pitchFamily="65" charset="-120"/>
              </a:rPr>
              <a:t>條或第</a:t>
            </a:r>
            <a:r>
              <a:rPr lang="en-US" altLang="zh-TW" dirty="0">
                <a:solidFill>
                  <a:schemeClr val="tx1"/>
                </a:solidFill>
                <a:latin typeface="標楷體" panose="03000509000000000000" pitchFamily="65" charset="-120"/>
                <a:ea typeface="標楷體" panose="03000509000000000000" pitchFamily="65" charset="-120"/>
              </a:rPr>
              <a:t>45</a:t>
            </a:r>
            <a:r>
              <a:rPr lang="zh-TW" altLang="zh-TW" dirty="0">
                <a:solidFill>
                  <a:schemeClr val="tx1"/>
                </a:solidFill>
                <a:latin typeface="標楷體" panose="03000509000000000000" pitchFamily="65" charset="-120"/>
                <a:ea typeface="標楷體" panose="03000509000000000000" pitchFamily="65" charset="-120"/>
              </a:rPr>
              <a:t>條規定，請領遺屬一次金或遺屬年金。」</a:t>
            </a:r>
          </a:p>
          <a:p>
            <a:endParaRPr lang="zh-TW" altLang="en-US" dirty="0">
              <a:solidFill>
                <a:schemeClr val="tx1"/>
              </a:solidFill>
            </a:endParaRPr>
          </a:p>
        </p:txBody>
      </p:sp>
      <p:sp>
        <p:nvSpPr>
          <p:cNvPr id="3" name="標題 2"/>
          <p:cNvSpPr>
            <a:spLocks noGrp="1"/>
          </p:cNvSpPr>
          <p:nvPr>
            <p:ph type="title"/>
          </p:nvPr>
        </p:nvSpPr>
        <p:spPr>
          <a:xfrm>
            <a:off x="829354" y="566931"/>
            <a:ext cx="8229600" cy="1252728"/>
          </a:xfrm>
        </p:spPr>
        <p:txBody>
          <a:bodyPr>
            <a:normAutofit fontScale="90000"/>
          </a:bodyPr>
          <a:lstStyle/>
          <a:p>
            <a:r>
              <a:rPr lang="en-US" altLang="zh-TW" dirty="0" smtClean="0">
                <a:solidFill>
                  <a:schemeClr val="tx1"/>
                </a:solidFill>
                <a:latin typeface="+mn-ea"/>
                <a:ea typeface="+mn-ea"/>
              </a:rPr>
              <a:t>Q1</a:t>
            </a:r>
            <a:r>
              <a:rPr lang="zh-TW" altLang="zh-TW" dirty="0" smtClean="0">
                <a:solidFill>
                  <a:schemeClr val="tx1"/>
                </a:solidFill>
                <a:latin typeface="+mn-ea"/>
                <a:ea typeface="+mn-ea"/>
              </a:rPr>
              <a:t>、</a:t>
            </a:r>
            <a:r>
              <a:rPr lang="zh-TW" altLang="zh-TW" dirty="0">
                <a:solidFill>
                  <a:schemeClr val="tx1"/>
                </a:solidFill>
                <a:latin typeface="+mn-ea"/>
                <a:ea typeface="+mn-ea"/>
              </a:rPr>
              <a:t>退休人員於展期年金期間亡故之給付為何。</a:t>
            </a:r>
            <a:r>
              <a:rPr lang="zh-TW" altLang="zh-TW" dirty="0">
                <a:solidFill>
                  <a:schemeClr val="tx1"/>
                </a:solidFill>
              </a:rPr>
              <a:t/>
            </a:r>
            <a:br>
              <a:rPr lang="zh-TW" altLang="zh-TW" dirty="0">
                <a:solidFill>
                  <a:schemeClr val="tx1"/>
                </a:solidFill>
              </a:rPr>
            </a:br>
            <a:endParaRPr lang="zh-TW" altLang="en-US" dirty="0">
              <a:solidFill>
                <a:schemeClr val="tx1"/>
              </a:solidFill>
            </a:endParaRPr>
          </a:p>
        </p:txBody>
      </p:sp>
      <p:sp>
        <p:nvSpPr>
          <p:cNvPr id="4" name="矩形 3"/>
          <p:cNvSpPr/>
          <p:nvPr/>
        </p:nvSpPr>
        <p:spPr>
          <a:xfrm>
            <a:off x="408077" y="561945"/>
            <a:ext cx="441146" cy="400110"/>
          </a:xfrm>
          <a:prstGeom prst="rect">
            <a:avLst/>
          </a:prstGeom>
        </p:spPr>
        <p:txBody>
          <a:bodyPr wrap="none">
            <a:spAutoFit/>
          </a:bodyPr>
          <a:lstStyle/>
          <a:p>
            <a:r>
              <a:rPr lang="zh-TW" altLang="zh-TW" dirty="0">
                <a:solidFill>
                  <a:srgbClr val="7030A0"/>
                </a:solidFill>
                <a:latin typeface="+mn-ea"/>
                <a:ea typeface="+mn-ea"/>
              </a:rPr>
              <a:t>。</a:t>
            </a:r>
            <a:endParaRPr lang="zh-TW" altLang="en-US" dirty="0"/>
          </a:p>
        </p:txBody>
      </p:sp>
    </p:spTree>
    <p:extLst>
      <p:ext uri="{BB962C8B-B14F-4D97-AF65-F5344CB8AC3E}">
        <p14:creationId xmlns:p14="http://schemas.microsoft.com/office/powerpoint/2010/main" xmlns="" val="2859292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99592" y="2492896"/>
            <a:ext cx="7408333" cy="2481725"/>
          </a:xfrm>
          <a:gradFill flip="none" rotWithShape="1">
            <a:gsLst>
              <a:gs pos="0">
                <a:schemeClr val="tx1"/>
              </a:gs>
              <a:gs pos="0">
                <a:schemeClr val="bg1"/>
              </a:gs>
              <a:gs pos="100000">
                <a:schemeClr val="accent1"/>
              </a:gs>
            </a:gsLst>
            <a:path path="circle">
              <a:fillToRect r="100000" b="100000"/>
            </a:path>
            <a:tileRect l="-100000" t="-100000"/>
          </a:gradFill>
        </p:spPr>
        <p:txBody>
          <a:bodyPr/>
          <a:lstStyle/>
          <a:p>
            <a:pPr marL="0" indent="0">
              <a:buNone/>
            </a:pPr>
            <a:r>
              <a:rPr lang="zh-TW" altLang="zh-TW" dirty="0">
                <a:solidFill>
                  <a:schemeClr val="tx1"/>
                </a:solidFill>
                <a:latin typeface="標楷體" panose="03000509000000000000" pitchFamily="65" charset="-120"/>
                <a:ea typeface="標楷體" panose="03000509000000000000" pitchFamily="65" charset="-120"/>
              </a:rPr>
              <a:t>答：按公教人員保險法第</a:t>
            </a:r>
            <a:r>
              <a:rPr lang="en-US" altLang="zh-TW" dirty="0">
                <a:solidFill>
                  <a:schemeClr val="tx1"/>
                </a:solidFill>
                <a:latin typeface="標楷體" panose="03000509000000000000" pitchFamily="65" charset="-120"/>
                <a:ea typeface="標楷體" panose="03000509000000000000" pitchFamily="65" charset="-120"/>
              </a:rPr>
              <a:t>16</a:t>
            </a:r>
            <a:r>
              <a:rPr lang="zh-TW" altLang="zh-TW" dirty="0">
                <a:solidFill>
                  <a:schemeClr val="tx1"/>
                </a:solidFill>
                <a:latin typeface="標楷體" panose="03000509000000000000" pitchFamily="65" charset="-120"/>
                <a:ea typeface="標楷體" panose="03000509000000000000" pitchFamily="65" charset="-120"/>
              </a:rPr>
              <a:t>條及其施行細則第</a:t>
            </a:r>
            <a:r>
              <a:rPr lang="en-US" altLang="zh-TW" dirty="0">
                <a:solidFill>
                  <a:schemeClr val="tx1"/>
                </a:solidFill>
                <a:latin typeface="標楷體" panose="03000509000000000000" pitchFamily="65" charset="-120"/>
                <a:ea typeface="標楷體" panose="03000509000000000000" pitchFamily="65" charset="-120"/>
              </a:rPr>
              <a:t>55</a:t>
            </a:r>
            <a:r>
              <a:rPr lang="zh-TW" altLang="zh-TW" dirty="0">
                <a:solidFill>
                  <a:schemeClr val="tx1"/>
                </a:solidFill>
                <a:latin typeface="標楷體" panose="03000509000000000000" pitchFamily="65" charset="-120"/>
                <a:ea typeface="標楷體" panose="03000509000000000000" pitchFamily="65" charset="-120"/>
              </a:rPr>
              <a:t>條之規定，一次養老給付上限，最高給付</a:t>
            </a:r>
            <a:r>
              <a:rPr lang="en-US" altLang="zh-TW" dirty="0">
                <a:solidFill>
                  <a:schemeClr val="tx1"/>
                </a:solidFill>
                <a:latin typeface="標楷體" panose="03000509000000000000" pitchFamily="65" charset="-120"/>
                <a:ea typeface="標楷體" panose="03000509000000000000" pitchFamily="65" charset="-120"/>
              </a:rPr>
              <a:t>42</a:t>
            </a:r>
            <a:r>
              <a:rPr lang="zh-TW" altLang="zh-TW" dirty="0">
                <a:solidFill>
                  <a:schemeClr val="tx1"/>
                </a:solidFill>
                <a:latin typeface="標楷體" panose="03000509000000000000" pitchFamily="65" charset="-120"/>
                <a:ea typeface="標楷體" panose="03000509000000000000" pitchFamily="65" charset="-120"/>
              </a:rPr>
              <a:t>個月；辦理優惠存款者，最高以</a:t>
            </a:r>
            <a:r>
              <a:rPr lang="en-US" altLang="zh-TW" dirty="0">
                <a:solidFill>
                  <a:schemeClr val="tx1"/>
                </a:solidFill>
                <a:latin typeface="標楷體" panose="03000509000000000000" pitchFamily="65" charset="-120"/>
                <a:ea typeface="標楷體" panose="03000509000000000000" pitchFamily="65" charset="-120"/>
              </a:rPr>
              <a:t>36</a:t>
            </a:r>
            <a:r>
              <a:rPr lang="zh-TW" altLang="zh-TW" dirty="0">
                <a:solidFill>
                  <a:schemeClr val="tx1"/>
                </a:solidFill>
                <a:latin typeface="標楷體" panose="03000509000000000000" pitchFamily="65" charset="-120"/>
                <a:ea typeface="標楷體" panose="03000509000000000000" pitchFamily="65" charset="-120"/>
              </a:rPr>
              <a:t>個月為限。</a:t>
            </a:r>
          </a:p>
          <a:p>
            <a:endParaRPr lang="zh-TW" altLang="en-US" dirty="0"/>
          </a:p>
        </p:txBody>
      </p:sp>
      <p:sp>
        <p:nvSpPr>
          <p:cNvPr id="3" name="標題 2"/>
          <p:cNvSpPr>
            <a:spLocks noGrp="1"/>
          </p:cNvSpPr>
          <p:nvPr>
            <p:ph type="title"/>
          </p:nvPr>
        </p:nvSpPr>
        <p:spPr>
          <a:xfrm>
            <a:off x="1259632" y="548680"/>
            <a:ext cx="7416824" cy="1252728"/>
          </a:xfrm>
        </p:spPr>
        <p:txBody>
          <a:bodyPr>
            <a:normAutofit fontScale="90000"/>
          </a:bodyPr>
          <a:lstStyle/>
          <a:p>
            <a:r>
              <a:rPr lang="en-US" altLang="zh-TW" dirty="0" smtClean="0">
                <a:solidFill>
                  <a:schemeClr val="tx1"/>
                </a:solidFill>
                <a:latin typeface="+mj-ea"/>
              </a:rPr>
              <a:t>Q2</a:t>
            </a:r>
            <a:r>
              <a:rPr lang="zh-TW" altLang="zh-TW" dirty="0" smtClean="0">
                <a:solidFill>
                  <a:schemeClr val="tx1"/>
                </a:solidFill>
              </a:rPr>
              <a:t>、</a:t>
            </a:r>
            <a:r>
              <a:rPr lang="zh-TW" altLang="zh-TW" dirty="0">
                <a:solidFill>
                  <a:schemeClr val="tx1"/>
                </a:solidFill>
              </a:rPr>
              <a:t>優惠存款與公保養老給付的取捨為何。</a:t>
            </a:r>
            <a:r>
              <a:rPr lang="zh-TW" altLang="zh-TW" dirty="0"/>
              <a:t/>
            </a:r>
            <a:br>
              <a:rPr lang="zh-TW" altLang="zh-TW" dirty="0"/>
            </a:br>
            <a:endParaRPr lang="zh-TW" altLang="en-US" dirty="0"/>
          </a:p>
        </p:txBody>
      </p:sp>
    </p:spTree>
    <p:extLst>
      <p:ext uri="{BB962C8B-B14F-4D97-AF65-F5344CB8AC3E}">
        <p14:creationId xmlns:p14="http://schemas.microsoft.com/office/powerpoint/2010/main" xmlns="" val="1882780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461893" y="3068960"/>
            <a:ext cx="6220213" cy="825541"/>
          </a:xfrm>
        </p:spPr>
        <p:txBody>
          <a:bodyPr/>
          <a:lstStyle/>
          <a:p>
            <a:pPr marL="0" indent="0">
              <a:buNone/>
            </a:pPr>
            <a:r>
              <a:rPr lang="zh-TW" altLang="en-US" sz="3600" b="1" dirty="0">
                <a:solidFill>
                  <a:schemeClr val="tx1"/>
                </a:solidFill>
                <a:latin typeface="+mn-ea"/>
              </a:rPr>
              <a:t>三、退休所得替代率上限規定</a:t>
            </a:r>
            <a:endParaRPr lang="zh-TW" altLang="en-US" sz="4400" b="1" dirty="0">
              <a:solidFill>
                <a:schemeClr val="tx1"/>
              </a:solidFill>
              <a:latin typeface="+mn-ea"/>
            </a:endParaRPr>
          </a:p>
          <a:p>
            <a:endParaRPr lang="zh-TW" altLang="en-US" sz="3200" dirty="0"/>
          </a:p>
        </p:txBody>
      </p:sp>
      <p:sp>
        <p:nvSpPr>
          <p:cNvPr id="3" name="標題 2"/>
          <p:cNvSpPr>
            <a:spLocks noGrp="1"/>
          </p:cNvSpPr>
          <p:nvPr>
            <p:ph type="title"/>
          </p:nvPr>
        </p:nvSpPr>
        <p:spPr/>
        <p:txBody>
          <a:bodyPr/>
          <a:lstStyle/>
          <a:p>
            <a:endParaRPr lang="zh-TW" altLang="en-US"/>
          </a:p>
        </p:txBody>
      </p:sp>
    </p:spTree>
    <p:extLst>
      <p:ext uri="{BB962C8B-B14F-4D97-AF65-F5344CB8AC3E}">
        <p14:creationId xmlns:p14="http://schemas.microsoft.com/office/powerpoint/2010/main" xmlns="" val="3345467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2132856"/>
            <a:ext cx="7408333" cy="3993307"/>
          </a:xfrm>
        </p:spPr>
        <p:txBody>
          <a:bodyPr/>
          <a:lstStyle/>
          <a:p>
            <a:pPr marL="0" indent="0">
              <a:buNone/>
            </a:pPr>
            <a:r>
              <a:rPr lang="zh-TW" altLang="en-US" dirty="0">
                <a:solidFill>
                  <a:schemeClr val="tx1"/>
                </a:solidFill>
              </a:rPr>
              <a:t>係指教職員退休後所領</a:t>
            </a:r>
            <a:r>
              <a:rPr lang="zh-TW" altLang="en-US" u="sng" dirty="0">
                <a:solidFill>
                  <a:schemeClr val="tx1"/>
                </a:solidFill>
              </a:rPr>
              <a:t>每月退休所得</a:t>
            </a:r>
            <a:r>
              <a:rPr lang="zh-TW" altLang="en-US" dirty="0">
                <a:solidFill>
                  <a:schemeClr val="tx1"/>
                </a:solidFill>
              </a:rPr>
              <a:t>占最後在職同等級人員每月所領本（年功）薪額加計一倍金額之</a:t>
            </a:r>
            <a:br>
              <a:rPr lang="zh-TW" altLang="en-US" dirty="0">
                <a:solidFill>
                  <a:schemeClr val="tx1"/>
                </a:solidFill>
              </a:rPr>
            </a:br>
            <a:r>
              <a:rPr lang="zh-TW" altLang="en-US" dirty="0">
                <a:solidFill>
                  <a:schemeClr val="tx1"/>
                </a:solidFill>
              </a:rPr>
              <a:t>比率。</a:t>
            </a:r>
            <a:endParaRPr lang="en-US" altLang="zh-TW" dirty="0">
              <a:solidFill>
                <a:schemeClr val="tx1"/>
              </a:solidFill>
            </a:endParaRPr>
          </a:p>
        </p:txBody>
      </p:sp>
      <p:sp>
        <p:nvSpPr>
          <p:cNvPr id="4" name="標題 3"/>
          <p:cNvSpPr>
            <a:spLocks noGrp="1"/>
          </p:cNvSpPr>
          <p:nvPr>
            <p:ph type="title"/>
          </p:nvPr>
        </p:nvSpPr>
        <p:spPr/>
        <p:txBody>
          <a:bodyPr>
            <a:normAutofit/>
          </a:bodyPr>
          <a:lstStyle/>
          <a:p>
            <a:r>
              <a:rPr lang="zh-TW" altLang="en-US" sz="3600" b="1" dirty="0">
                <a:solidFill>
                  <a:schemeClr val="tx1"/>
                </a:solidFill>
              </a:rPr>
              <a:t>何謂退休所得替代率</a:t>
            </a:r>
            <a:r>
              <a:rPr lang="zh-TW" altLang="en-US" sz="2000" dirty="0">
                <a:solidFill>
                  <a:srgbClr val="FF0000"/>
                </a:solidFill>
                <a:latin typeface="標楷體" panose="03000509000000000000" pitchFamily="65" charset="-120"/>
                <a:ea typeface="標楷體" panose="03000509000000000000" pitchFamily="65" charset="-120"/>
                <a:cs typeface="+mn-cs"/>
              </a:rPr>
              <a:t>教＃</a:t>
            </a:r>
            <a:r>
              <a:rPr lang="en-US" altLang="zh-TW" sz="2000" dirty="0">
                <a:solidFill>
                  <a:srgbClr val="FF0000"/>
                </a:solidFill>
                <a:latin typeface="標楷體" panose="03000509000000000000" pitchFamily="65" charset="-120"/>
                <a:ea typeface="標楷體" panose="03000509000000000000" pitchFamily="65" charset="-120"/>
                <a:cs typeface="+mn-cs"/>
              </a:rPr>
              <a:t>4</a:t>
            </a:r>
            <a:endParaRPr lang="zh-TW" altLang="en-US" sz="2000" dirty="0">
              <a:solidFill>
                <a:srgbClr val="FF0000"/>
              </a:solidFill>
              <a:latin typeface="標楷體" panose="03000509000000000000" pitchFamily="65" charset="-120"/>
              <a:ea typeface="標楷體" panose="03000509000000000000" pitchFamily="65" charset="-120"/>
              <a:cs typeface="+mn-cs"/>
            </a:endParaRPr>
          </a:p>
        </p:txBody>
      </p:sp>
      <p:sp>
        <p:nvSpPr>
          <p:cNvPr id="5" name="圓角矩形 4"/>
          <p:cNvSpPr/>
          <p:nvPr/>
        </p:nvSpPr>
        <p:spPr>
          <a:xfrm>
            <a:off x="971600" y="1700808"/>
            <a:ext cx="1152128" cy="432048"/>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zh-TW" altLang="en-US" dirty="0"/>
              <a:t>定義</a:t>
            </a:r>
          </a:p>
        </p:txBody>
      </p:sp>
      <p:sp>
        <p:nvSpPr>
          <p:cNvPr id="6" name="直線圖說文字 1 (加上框線和強調線) 5"/>
          <p:cNvSpPr/>
          <p:nvPr/>
        </p:nvSpPr>
        <p:spPr>
          <a:xfrm>
            <a:off x="971600" y="3356992"/>
            <a:ext cx="7488832" cy="2880320"/>
          </a:xfrm>
          <a:prstGeom prst="accentBorderCallout1">
            <a:avLst>
              <a:gd name="adj1" fmla="val 40960"/>
              <a:gd name="adj2" fmla="val 100960"/>
              <a:gd name="adj3" fmla="val -29178"/>
              <a:gd name="adj4" fmla="val 53124"/>
            </a:avLst>
          </a:prstGeom>
          <a:gradFill flip="none" rotWithShape="1">
            <a:gsLst>
              <a:gs pos="0">
                <a:schemeClr val="bg1"/>
              </a:gs>
              <a:gs pos="0">
                <a:schemeClr val="bg1"/>
              </a:gs>
              <a:gs pos="100000">
                <a:schemeClr val="accent1"/>
              </a:gs>
            </a:gsLst>
            <a:path path="circle">
              <a:fillToRect r="100000" b="100000"/>
            </a:path>
            <a:tileRect l="-100000" t="-10000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1800" dirty="0">
                <a:solidFill>
                  <a:schemeClr val="tx1"/>
                </a:solidFill>
              </a:rPr>
              <a:t>定義如下：</a:t>
            </a:r>
            <a:endParaRPr lang="en-US" altLang="zh-TW" sz="1800" dirty="0">
              <a:solidFill>
                <a:schemeClr val="tx1"/>
              </a:solidFill>
            </a:endParaRPr>
          </a:p>
          <a:p>
            <a:pPr marL="342900" indent="-342900" algn="just">
              <a:buFont typeface="+mj-lt"/>
              <a:buAutoNum type="arabicPeriod"/>
            </a:pPr>
            <a:r>
              <a:rPr lang="zh-TW" altLang="en-US" sz="1800" dirty="0">
                <a:solidFill>
                  <a:schemeClr val="tx1"/>
                </a:solidFill>
              </a:rPr>
              <a:t>支領月退休金者：指每月所領月退休金（含月補償金），加計公保一次養老給付優惠存款利息，或於政府機關、公立學校、公營事業機構參加各項社會保險所支領保險年金（以下簡稱社會保險年金）之合計金額。</a:t>
            </a:r>
          </a:p>
          <a:p>
            <a:pPr marL="342900" indent="-342900" algn="just">
              <a:buFont typeface="+mj-lt"/>
              <a:buAutoNum type="arabicPeriod"/>
            </a:pPr>
            <a:r>
              <a:rPr lang="zh-TW" altLang="en-US" sz="1800" dirty="0">
                <a:solidFill>
                  <a:schemeClr val="tx1"/>
                </a:solidFill>
              </a:rPr>
              <a:t>兼領月退休金者：指每月按審定比率所領月退休金（含月補償金），加計一次退休金及公保一次養老給付優存利息或社會保險年金之合計金額。</a:t>
            </a:r>
          </a:p>
          <a:p>
            <a:pPr marL="342900" indent="-342900" algn="just">
              <a:buFont typeface="+mj-lt"/>
              <a:buAutoNum type="arabicPeriod"/>
            </a:pPr>
            <a:r>
              <a:rPr lang="zh-TW" altLang="en-US" sz="1800" dirty="0">
                <a:solidFill>
                  <a:schemeClr val="tx1"/>
                </a:solidFill>
              </a:rPr>
              <a:t> 支領一次退休金者，指每月所領一次退休金優存利息，加計公保一次養老給付優存利息或社會保險年金之合計金額。</a:t>
            </a:r>
          </a:p>
        </p:txBody>
      </p:sp>
    </p:spTree>
    <p:extLst>
      <p:ext uri="{BB962C8B-B14F-4D97-AF65-F5344CB8AC3E}">
        <p14:creationId xmlns:p14="http://schemas.microsoft.com/office/powerpoint/2010/main" xmlns="" val="2411260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95536" y="548680"/>
            <a:ext cx="8424936" cy="1252728"/>
          </a:xfrm>
        </p:spPr>
        <p:txBody>
          <a:bodyPr>
            <a:normAutofit/>
          </a:bodyPr>
          <a:lstStyle/>
          <a:p>
            <a:r>
              <a:rPr lang="zh-TW" altLang="en-US" sz="3600" b="1" dirty="0">
                <a:solidFill>
                  <a:schemeClr val="tx1"/>
                </a:solidFill>
              </a:rPr>
              <a:t>何謂退休所得替代率</a:t>
            </a:r>
            <a:endParaRPr lang="zh-TW" altLang="en-US" sz="3600" b="1" dirty="0">
              <a:solidFill>
                <a:srgbClr val="FF0000"/>
              </a:solidFill>
              <a:latin typeface="+mj-ea"/>
            </a:endParaRPr>
          </a:p>
        </p:txBody>
      </p:sp>
      <p:grpSp>
        <p:nvGrpSpPr>
          <p:cNvPr id="6" name="群組 5"/>
          <p:cNvGrpSpPr/>
          <p:nvPr/>
        </p:nvGrpSpPr>
        <p:grpSpPr>
          <a:xfrm>
            <a:off x="827584" y="2494104"/>
            <a:ext cx="7769730" cy="3756060"/>
            <a:chOff x="539552" y="2553239"/>
            <a:chExt cx="8201778" cy="3756081"/>
          </a:xfrm>
        </p:grpSpPr>
        <p:grpSp>
          <p:nvGrpSpPr>
            <p:cNvPr id="7" name="群組 6"/>
            <p:cNvGrpSpPr/>
            <p:nvPr/>
          </p:nvGrpSpPr>
          <p:grpSpPr>
            <a:xfrm>
              <a:off x="539552" y="2553239"/>
              <a:ext cx="8201778" cy="1994977"/>
              <a:chOff x="-54921" y="2125595"/>
              <a:chExt cx="9129880" cy="1419642"/>
            </a:xfrm>
          </p:grpSpPr>
          <p:grpSp>
            <p:nvGrpSpPr>
              <p:cNvPr id="9" name="群組 8"/>
              <p:cNvGrpSpPr/>
              <p:nvPr/>
            </p:nvGrpSpPr>
            <p:grpSpPr>
              <a:xfrm>
                <a:off x="791215" y="2125595"/>
                <a:ext cx="8283744" cy="1419642"/>
                <a:chOff x="364790" y="2142373"/>
                <a:chExt cx="8283744" cy="1419642"/>
              </a:xfrm>
            </p:grpSpPr>
            <p:grpSp>
              <p:nvGrpSpPr>
                <p:cNvPr id="12" name="群組 11"/>
                <p:cNvGrpSpPr/>
                <p:nvPr/>
              </p:nvGrpSpPr>
              <p:grpSpPr>
                <a:xfrm>
                  <a:off x="364790" y="2142373"/>
                  <a:ext cx="8283744" cy="1419642"/>
                  <a:chOff x="-62373" y="1780007"/>
                  <a:chExt cx="8629116" cy="2665464"/>
                </a:xfrm>
              </p:grpSpPr>
              <p:sp>
                <p:nvSpPr>
                  <p:cNvPr id="14" name="Text Box 21"/>
                  <p:cNvSpPr txBox="1">
                    <a:spLocks noChangeArrowheads="1"/>
                  </p:cNvSpPr>
                  <p:nvPr/>
                </p:nvSpPr>
                <p:spPr bwMode="auto">
                  <a:xfrm>
                    <a:off x="7090989" y="2307732"/>
                    <a:ext cx="1475754" cy="190827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a:extLst/>
                </p:spPr>
                <p:txBody>
                  <a:bodyPr anchor="ctr"/>
                  <a:lstStyle/>
                  <a:p>
                    <a:pPr marL="0" marR="0" lvl="0" indent="0" algn="ctr" defTabSz="914400" eaLnBrk="1" fontAlgn="auto" latinLnBrk="0" hangingPunct="1">
                      <a:lnSpc>
                        <a:spcPct val="100000"/>
                      </a:lnSpc>
                      <a:spcBef>
                        <a:spcPts val="1800"/>
                      </a:spcBef>
                      <a:spcAft>
                        <a:spcPts val="0"/>
                      </a:spcAft>
                      <a:buClrTx/>
                      <a:buSzTx/>
                      <a:buFontTx/>
                      <a:buNone/>
                      <a:tabLst/>
                      <a:defRPr/>
                    </a:pPr>
                    <a:r>
                      <a:rPr kumimoji="0" lang="zh-TW" altLang="en-US" sz="1800" b="1" i="0" u="none" strike="noStrike" kern="0" cap="none" spc="0" normalizeH="0" baseline="0" noProof="0" dirty="0">
                        <a:ln w="1905"/>
                        <a:solidFill>
                          <a:srgbClr val="C00000"/>
                        </a:solidFill>
                        <a:effectLst>
                          <a:innerShdw blurRad="69850" dist="43180" dir="5400000">
                            <a:srgbClr val="000000">
                              <a:alpha val="65000"/>
                            </a:srgbClr>
                          </a:innerShdw>
                        </a:effectLst>
                        <a:uLnTx/>
                        <a:uFillTx/>
                        <a:latin typeface="標楷體" pitchFamily="65" charset="-120"/>
                        <a:ea typeface="標楷體"/>
                        <a:cs typeface="+mn-cs"/>
                      </a:rPr>
                      <a:t>退休所得替代率</a:t>
                    </a:r>
                    <a:r>
                      <a:rPr kumimoji="0" lang="en-US" altLang="zh-TW" sz="1800" b="1" i="0" u="none" strike="noStrike" kern="0" cap="none" spc="0" normalizeH="0" baseline="0" noProof="0" dirty="0">
                        <a:ln w="1905"/>
                        <a:solidFill>
                          <a:srgbClr val="C00000"/>
                        </a:solidFill>
                        <a:effectLst>
                          <a:innerShdw blurRad="69850" dist="43180" dir="5400000">
                            <a:srgbClr val="000000">
                              <a:alpha val="65000"/>
                            </a:srgbClr>
                          </a:innerShdw>
                        </a:effectLst>
                        <a:uLnTx/>
                        <a:uFillTx/>
                        <a:latin typeface="標楷體" pitchFamily="65" charset="-120"/>
                        <a:ea typeface="標楷體"/>
                        <a:cs typeface="+mn-cs"/>
                      </a:rPr>
                      <a:t>(%)</a:t>
                    </a:r>
                    <a:endParaRPr kumimoji="0" lang="en-US" altLang="zh-TW" sz="1800" b="1" i="0" u="none" strike="noStrike" kern="0" cap="none" spc="0" normalizeH="0" baseline="0" noProof="0" dirty="0">
                      <a:ln w="1905"/>
                      <a:solidFill>
                        <a:srgbClr val="C00000"/>
                      </a:solidFill>
                      <a:effectLst>
                        <a:innerShdw blurRad="69850" dist="43180" dir="5400000">
                          <a:srgbClr val="000000">
                            <a:alpha val="65000"/>
                          </a:srgbClr>
                        </a:innerShdw>
                      </a:effectLst>
                      <a:uLnTx/>
                      <a:uFillTx/>
                      <a:latin typeface="Calibri"/>
                      <a:ea typeface="標楷體"/>
                      <a:cs typeface="+mn-cs"/>
                    </a:endParaRPr>
                  </a:p>
                </p:txBody>
              </p:sp>
              <p:sp>
                <p:nvSpPr>
                  <p:cNvPr id="15" name="Line 22"/>
                  <p:cNvSpPr>
                    <a:spLocks noChangeShapeType="1"/>
                  </p:cNvSpPr>
                  <p:nvPr/>
                </p:nvSpPr>
                <p:spPr bwMode="auto">
                  <a:xfrm flipV="1">
                    <a:off x="86287" y="3102910"/>
                    <a:ext cx="6335191" cy="70139"/>
                  </a:xfrm>
                  <a:prstGeom prst="line">
                    <a:avLst/>
                  </a:prstGeom>
                  <a:noFill/>
                  <a:ln w="76200" cap="flat" cmpd="sng" algn="ctr">
                    <a:solidFill>
                      <a:srgbClr val="C0504D"/>
                    </a:solidFill>
                    <a:prstDash val="solid"/>
                    <a:headEnd/>
                    <a:tailEnd/>
                  </a:ln>
                  <a:effectLst>
                    <a:outerShdw blurRad="40000" dist="23000" dir="5400000" rotWithShape="0">
                      <a:srgbClr val="000000">
                        <a:alpha val="35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a:ea typeface="標楷體"/>
                      <a:cs typeface="+mn-cs"/>
                    </a:endParaRPr>
                  </a:p>
                </p:txBody>
              </p:sp>
              <p:sp>
                <p:nvSpPr>
                  <p:cNvPr id="16" name="Text Box 23"/>
                  <p:cNvSpPr txBox="1">
                    <a:spLocks noChangeArrowheads="1"/>
                  </p:cNvSpPr>
                  <p:nvPr/>
                </p:nvSpPr>
                <p:spPr bwMode="auto">
                  <a:xfrm>
                    <a:off x="-62373" y="1780007"/>
                    <a:ext cx="6561923" cy="1243033"/>
                  </a:xfrm>
                  <a:prstGeom prst="rect">
                    <a:avLst/>
                  </a:prstGeom>
                  <a:gradFill rotWithShape="1">
                    <a:gsLst>
                      <a:gs pos="0">
                        <a:srgbClr val="FFFFFF"/>
                      </a:gs>
                      <a:gs pos="100000">
                        <a:srgbClr val="CCFFCC"/>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kumimoji="1" sz="2000" b="1">
                        <a:solidFill>
                          <a:srgbClr val="0000FF"/>
                        </a:solidFill>
                        <a:latin typeface="Tahoma" pitchFamily="34" charset="0"/>
                        <a:ea typeface="標楷體" pitchFamily="65" charset="-120"/>
                      </a:defRPr>
                    </a:lvl1pPr>
                    <a:lvl2pPr marL="179388">
                      <a:defRPr kumimoji="1" sz="2000" b="1">
                        <a:solidFill>
                          <a:srgbClr val="0000FF"/>
                        </a:solidFill>
                        <a:latin typeface="Tahoma" pitchFamily="34" charset="0"/>
                        <a:ea typeface="標楷體" pitchFamily="65" charset="-120"/>
                      </a:defRPr>
                    </a:lvl2pPr>
                    <a:lvl3pPr>
                      <a:defRPr kumimoji="1" sz="2000" b="1">
                        <a:solidFill>
                          <a:srgbClr val="0000FF"/>
                        </a:solidFill>
                        <a:latin typeface="Tahoma" pitchFamily="34" charset="0"/>
                        <a:ea typeface="標楷體" pitchFamily="65" charset="-120"/>
                      </a:defRPr>
                    </a:lvl3pPr>
                    <a:lvl4pPr>
                      <a:defRPr kumimoji="1" sz="2000" b="1">
                        <a:solidFill>
                          <a:srgbClr val="0000FF"/>
                        </a:solidFill>
                        <a:latin typeface="Tahoma" pitchFamily="34" charset="0"/>
                        <a:ea typeface="標楷體" pitchFamily="65" charset="-120"/>
                      </a:defRPr>
                    </a:lvl4pPr>
                    <a:lvl5pPr>
                      <a:defRPr kumimoji="1" sz="2000" b="1">
                        <a:solidFill>
                          <a:srgbClr val="0000FF"/>
                        </a:solidFill>
                        <a:latin typeface="Tahoma" pitchFamily="34" charset="0"/>
                        <a:ea typeface="標楷體" pitchFamily="65" charset="-120"/>
                      </a:defRPr>
                    </a:lvl5pPr>
                    <a:lvl6pPr eaLnBrk="0" fontAlgn="base" hangingPunct="0">
                      <a:spcBef>
                        <a:spcPct val="20000"/>
                      </a:spcBef>
                      <a:spcAft>
                        <a:spcPct val="0"/>
                      </a:spcAft>
                      <a:buClr>
                        <a:schemeClr val="folHlink"/>
                      </a:buClr>
                      <a:buSzPct val="60000"/>
                      <a:buFont typeface="Wingdings" pitchFamily="2" charset="2"/>
                      <a:defRPr kumimoji="1" sz="2000" b="1">
                        <a:solidFill>
                          <a:srgbClr val="0000FF"/>
                        </a:solidFill>
                        <a:latin typeface="Tahoma" pitchFamily="34" charset="0"/>
                        <a:ea typeface="標楷體" pitchFamily="65" charset="-120"/>
                      </a:defRPr>
                    </a:lvl6pPr>
                    <a:lvl7pPr eaLnBrk="0" fontAlgn="base" hangingPunct="0">
                      <a:spcBef>
                        <a:spcPct val="20000"/>
                      </a:spcBef>
                      <a:spcAft>
                        <a:spcPct val="0"/>
                      </a:spcAft>
                      <a:buClr>
                        <a:schemeClr val="folHlink"/>
                      </a:buClr>
                      <a:buSzPct val="60000"/>
                      <a:buFont typeface="Wingdings" pitchFamily="2" charset="2"/>
                      <a:defRPr kumimoji="1" sz="2000" b="1">
                        <a:solidFill>
                          <a:srgbClr val="0000FF"/>
                        </a:solidFill>
                        <a:latin typeface="Tahoma" pitchFamily="34" charset="0"/>
                        <a:ea typeface="標楷體" pitchFamily="65" charset="-120"/>
                      </a:defRPr>
                    </a:lvl7pPr>
                    <a:lvl8pPr eaLnBrk="0" fontAlgn="base" hangingPunct="0">
                      <a:spcBef>
                        <a:spcPct val="20000"/>
                      </a:spcBef>
                      <a:spcAft>
                        <a:spcPct val="0"/>
                      </a:spcAft>
                      <a:buClr>
                        <a:schemeClr val="folHlink"/>
                      </a:buClr>
                      <a:buSzPct val="60000"/>
                      <a:buFont typeface="Wingdings" pitchFamily="2" charset="2"/>
                      <a:defRPr kumimoji="1" sz="2000" b="1">
                        <a:solidFill>
                          <a:srgbClr val="0000FF"/>
                        </a:solidFill>
                        <a:latin typeface="Tahoma" pitchFamily="34" charset="0"/>
                        <a:ea typeface="標楷體" pitchFamily="65" charset="-120"/>
                      </a:defRPr>
                    </a:lvl8pPr>
                    <a:lvl9pPr eaLnBrk="0" fontAlgn="base" hangingPunct="0">
                      <a:spcBef>
                        <a:spcPct val="20000"/>
                      </a:spcBef>
                      <a:spcAft>
                        <a:spcPct val="0"/>
                      </a:spcAft>
                      <a:buClr>
                        <a:schemeClr val="folHlink"/>
                      </a:buClr>
                      <a:buSzPct val="60000"/>
                      <a:buFont typeface="Wingdings" pitchFamily="2" charset="2"/>
                      <a:defRPr kumimoji="1" sz="2000" b="1">
                        <a:solidFill>
                          <a:srgbClr val="0000FF"/>
                        </a:solidFill>
                        <a:latin typeface="Tahoma" pitchFamily="34" charset="0"/>
                        <a:ea typeface="標楷體" pitchFamily="65" charset="-120"/>
                      </a:defRPr>
                    </a:lvl9pPr>
                  </a:lstStyle>
                  <a:p>
                    <a:pPr marL="0" marR="0" lvl="0" indent="0" algn="ctr" defTabSz="914400" eaLnBrk="1" fontAlgn="auto" latinLnBrk="0" hangingPunct="1">
                      <a:lnSpc>
                        <a:spcPts val="4000"/>
                      </a:lnSpc>
                      <a:spcBef>
                        <a:spcPts val="0"/>
                      </a:spcBef>
                      <a:spcAft>
                        <a:spcPts val="0"/>
                      </a:spcAft>
                      <a:buClrTx/>
                      <a:buSzTx/>
                      <a:buFontTx/>
                      <a:buNone/>
                      <a:tabLst/>
                      <a:defRPr/>
                    </a:pPr>
                    <a:r>
                      <a:rPr kumimoji="1" lang="zh-TW" altLang="en-US" sz="2000" b="1" i="0" u="none" strike="noStrike" kern="0" cap="none" spc="0" normalizeH="0" baseline="0" noProof="0" dirty="0">
                        <a:ln>
                          <a:noFill/>
                        </a:ln>
                        <a:solidFill>
                          <a:srgbClr val="0000CC"/>
                        </a:solidFill>
                        <a:effectLst/>
                        <a:uLnTx/>
                        <a:uFillTx/>
                        <a:latin typeface="Tahoma" pitchFamily="34" charset="0"/>
                        <a:ea typeface="標楷體" pitchFamily="65" charset="-120"/>
                      </a:rPr>
                      <a:t>月退休</a:t>
                    </a:r>
                    <a:r>
                      <a:rPr kumimoji="1" lang="en-US" altLang="zh-TW" sz="2000" b="1" i="0" u="none" strike="noStrike" kern="0" cap="none" spc="0" normalizeH="0" baseline="0" noProof="0" dirty="0">
                        <a:ln>
                          <a:noFill/>
                        </a:ln>
                        <a:solidFill>
                          <a:srgbClr val="0000CC"/>
                        </a:solidFill>
                        <a:effectLst/>
                        <a:uLnTx/>
                        <a:uFillTx/>
                        <a:latin typeface="Tahoma" pitchFamily="34" charset="0"/>
                        <a:ea typeface="標楷體" pitchFamily="65" charset="-120"/>
                      </a:rPr>
                      <a:t>(</a:t>
                    </a:r>
                    <a:r>
                      <a:rPr kumimoji="1" lang="zh-TW" altLang="en-US" sz="2000" b="1" i="0" u="none" strike="noStrike" kern="0" cap="none" spc="0" normalizeH="0" baseline="0" noProof="0" dirty="0">
                        <a:ln>
                          <a:noFill/>
                        </a:ln>
                        <a:solidFill>
                          <a:srgbClr val="0000CC"/>
                        </a:solidFill>
                        <a:effectLst/>
                        <a:uLnTx/>
                        <a:uFillTx/>
                        <a:latin typeface="Tahoma" pitchFamily="34" charset="0"/>
                        <a:ea typeface="標楷體" pitchFamily="65" charset="-120"/>
                      </a:rPr>
                      <a:t>月補償</a:t>
                    </a:r>
                    <a:r>
                      <a:rPr kumimoji="1" lang="en-US" altLang="zh-TW" sz="2000" b="1" i="0" u="none" strike="noStrike" kern="0" cap="none" spc="0" normalizeH="0" baseline="0" noProof="0" dirty="0">
                        <a:ln>
                          <a:noFill/>
                        </a:ln>
                        <a:solidFill>
                          <a:srgbClr val="0000CC"/>
                        </a:solidFill>
                        <a:effectLst/>
                        <a:uLnTx/>
                        <a:uFillTx/>
                        <a:latin typeface="Tahoma" pitchFamily="34" charset="0"/>
                        <a:ea typeface="標楷體" pitchFamily="65" charset="-120"/>
                      </a:rPr>
                      <a:t>)</a:t>
                    </a:r>
                    <a:r>
                      <a:rPr kumimoji="1" lang="zh-TW" altLang="en-US" sz="2000" b="1" i="0" u="none" strike="noStrike" kern="0" cap="none" spc="0" normalizeH="0" baseline="0" noProof="0" dirty="0">
                        <a:ln>
                          <a:noFill/>
                        </a:ln>
                        <a:solidFill>
                          <a:srgbClr val="0000CC"/>
                        </a:solidFill>
                        <a:effectLst/>
                        <a:uLnTx/>
                        <a:uFillTx/>
                        <a:latin typeface="Tahoma" pitchFamily="34" charset="0"/>
                        <a:ea typeface="標楷體" pitchFamily="65" charset="-120"/>
                      </a:rPr>
                      <a:t>金</a:t>
                    </a:r>
                    <a:r>
                      <a:rPr kumimoji="1" lang="en-US" altLang="zh-TW" sz="2000" b="1" i="0" u="none" strike="noStrike" kern="0" cap="none" spc="0" normalizeH="0" baseline="0" noProof="0" dirty="0">
                        <a:ln>
                          <a:noFill/>
                        </a:ln>
                        <a:solidFill>
                          <a:srgbClr val="0000CC"/>
                        </a:solidFill>
                        <a:effectLst/>
                        <a:uLnTx/>
                        <a:uFillTx/>
                        <a:latin typeface="Tahoma" pitchFamily="34" charset="0"/>
                        <a:ea typeface="標楷體" pitchFamily="65" charset="-120"/>
                      </a:rPr>
                      <a:t>+</a:t>
                    </a:r>
                    <a:r>
                      <a:rPr kumimoji="1" lang="zh-TW" altLang="en-US" sz="2000" b="1" i="0" u="none" strike="noStrike" kern="0" cap="none" spc="0" normalizeH="0" baseline="0" noProof="0" dirty="0">
                        <a:ln>
                          <a:noFill/>
                        </a:ln>
                        <a:solidFill>
                          <a:srgbClr val="0000CC"/>
                        </a:solidFill>
                        <a:effectLst/>
                        <a:uLnTx/>
                        <a:uFillTx/>
                        <a:latin typeface="Tahoma" pitchFamily="34" charset="0"/>
                        <a:ea typeface="標楷體" pitchFamily="65" charset="-120"/>
                      </a:rPr>
                      <a:t>優存利息</a:t>
                    </a:r>
                    <a:r>
                      <a:rPr kumimoji="1" lang="en-US" altLang="zh-TW" sz="2000" b="1" i="0" u="none" strike="noStrike" kern="0" cap="none" spc="0" normalizeH="0" baseline="0" noProof="0" dirty="0">
                        <a:ln>
                          <a:noFill/>
                        </a:ln>
                        <a:solidFill>
                          <a:srgbClr val="0000CC"/>
                        </a:solidFill>
                        <a:effectLst/>
                        <a:uLnTx/>
                        <a:uFillTx/>
                        <a:latin typeface="標楷體" panose="03000509000000000000" pitchFamily="65" charset="-120"/>
                        <a:ea typeface="標楷體" pitchFamily="65" charset="-120"/>
                      </a:rPr>
                      <a:t>(</a:t>
                    </a:r>
                    <a:r>
                      <a:rPr kumimoji="1" lang="zh-TW" altLang="en-US" sz="2000" b="1" i="0" u="none" strike="noStrike" kern="0" cap="none" spc="0" normalizeH="0" baseline="0" noProof="0" dirty="0">
                        <a:ln>
                          <a:noFill/>
                        </a:ln>
                        <a:solidFill>
                          <a:srgbClr val="0000CC"/>
                        </a:solidFill>
                        <a:effectLst/>
                        <a:uLnTx/>
                        <a:uFillTx/>
                        <a:latin typeface="標楷體" panose="03000509000000000000" pitchFamily="65" charset="-120"/>
                        <a:ea typeface="標楷體" pitchFamily="65" charset="-120"/>
                      </a:rPr>
                      <a:t>或</a:t>
                    </a:r>
                    <a:r>
                      <a:rPr kumimoji="1" lang="zh-TW" altLang="en-US" sz="2000" b="1" i="0" u="sng" strike="noStrike" kern="0" cap="none" spc="0" normalizeH="0" baseline="0" noProof="0" dirty="0">
                        <a:ln>
                          <a:noFill/>
                        </a:ln>
                        <a:solidFill>
                          <a:srgbClr val="FF0066"/>
                        </a:solidFill>
                        <a:effectLst/>
                        <a:uLnTx/>
                        <a:uFillTx/>
                        <a:latin typeface="標楷體" panose="03000509000000000000" pitchFamily="65" charset="-120"/>
                        <a:ea typeface="標楷體" pitchFamily="65" charset="-120"/>
                      </a:rPr>
                      <a:t>社會保險年金</a:t>
                    </a:r>
                    <a:r>
                      <a:rPr kumimoji="1" lang="en-US" altLang="zh-TW" sz="2000" b="1" i="0" u="none" strike="noStrike" kern="0" cap="none" spc="0" normalizeH="0" baseline="0" noProof="0" dirty="0">
                        <a:ln>
                          <a:noFill/>
                        </a:ln>
                        <a:solidFill>
                          <a:srgbClr val="0000CC"/>
                        </a:solidFill>
                        <a:effectLst/>
                        <a:uLnTx/>
                        <a:uFillTx/>
                        <a:latin typeface="標楷體" panose="03000509000000000000" pitchFamily="65" charset="-120"/>
                        <a:ea typeface="標楷體" pitchFamily="65" charset="-120"/>
                      </a:rPr>
                      <a:t>)</a:t>
                    </a:r>
                  </a:p>
                </p:txBody>
              </p:sp>
              <p:sp>
                <p:nvSpPr>
                  <p:cNvPr id="17" name="Text Box 24"/>
                  <p:cNvSpPr txBox="1">
                    <a:spLocks noChangeArrowheads="1"/>
                  </p:cNvSpPr>
                  <p:nvPr/>
                </p:nvSpPr>
                <p:spPr bwMode="auto">
                  <a:xfrm>
                    <a:off x="51037" y="3330408"/>
                    <a:ext cx="6413262" cy="1115063"/>
                  </a:xfrm>
                  <a:prstGeom prst="rect">
                    <a:avLst/>
                  </a:prstGeom>
                  <a:gradFill rotWithShape="1">
                    <a:gsLst>
                      <a:gs pos="0">
                        <a:srgbClr val="FFFFFF"/>
                      </a:gs>
                      <a:gs pos="100000">
                        <a:srgbClr val="CCFFCC"/>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600" b="1" i="0" u="none" strike="noStrike" kern="0" cap="none" spc="0" normalizeH="0" baseline="0" noProof="0" dirty="0">
                        <a:ln>
                          <a:noFill/>
                        </a:ln>
                        <a:solidFill>
                          <a:srgbClr val="C00000"/>
                        </a:solidFill>
                        <a:effectLst/>
                        <a:uLnTx/>
                        <a:uFillTx/>
                        <a:latin typeface="標楷體" pitchFamily="65" charset="-120"/>
                      </a:rPr>
                      <a:t>最後在職</a:t>
                    </a:r>
                    <a:r>
                      <a:rPr kumimoji="0" lang="zh-TW" altLang="en-US" sz="2600" b="1" i="0" u="none" strike="noStrike" kern="0" cap="none" spc="0" normalizeH="0" baseline="0" noProof="0" dirty="0">
                        <a:ln>
                          <a:noFill/>
                        </a:ln>
                        <a:solidFill>
                          <a:prstClr val="black"/>
                        </a:solidFill>
                        <a:effectLst/>
                        <a:uLnTx/>
                        <a:uFillTx/>
                        <a:latin typeface="標楷體" pitchFamily="65" charset="-120"/>
                      </a:rPr>
                      <a:t>本</a:t>
                    </a:r>
                    <a:r>
                      <a:rPr kumimoji="0" lang="en-US" altLang="zh-TW" sz="2600" b="1" i="0" u="none" strike="noStrike" kern="0" cap="none" spc="0" normalizeH="0" baseline="0" noProof="0" dirty="0">
                        <a:ln>
                          <a:noFill/>
                        </a:ln>
                        <a:solidFill>
                          <a:prstClr val="black"/>
                        </a:solidFill>
                        <a:effectLst/>
                        <a:uLnTx/>
                        <a:uFillTx/>
                        <a:latin typeface="標楷體" pitchFamily="65" charset="-120"/>
                      </a:rPr>
                      <a:t>(</a:t>
                    </a:r>
                    <a:r>
                      <a:rPr kumimoji="0" lang="zh-TW" altLang="en-US" sz="2600" b="1" i="0" u="none" strike="noStrike" kern="0" cap="none" spc="0" normalizeH="0" baseline="0" noProof="0" dirty="0">
                        <a:ln>
                          <a:noFill/>
                        </a:ln>
                        <a:solidFill>
                          <a:prstClr val="black"/>
                        </a:solidFill>
                        <a:effectLst/>
                        <a:uLnTx/>
                        <a:uFillTx/>
                        <a:latin typeface="標楷體" pitchFamily="65" charset="-120"/>
                      </a:rPr>
                      <a:t>年功</a:t>
                    </a:r>
                    <a:r>
                      <a:rPr kumimoji="0" lang="en-US" altLang="zh-TW" sz="2600" b="1" i="0" u="none" strike="noStrike" kern="0" cap="none" spc="0" normalizeH="0" baseline="0" noProof="0" dirty="0">
                        <a:ln>
                          <a:noFill/>
                        </a:ln>
                        <a:solidFill>
                          <a:prstClr val="black"/>
                        </a:solidFill>
                        <a:effectLst/>
                        <a:uLnTx/>
                        <a:uFillTx/>
                        <a:latin typeface="標楷體" pitchFamily="65" charset="-120"/>
                      </a:rPr>
                      <a:t>)</a:t>
                    </a:r>
                    <a:r>
                      <a:rPr kumimoji="0" lang="zh-TW" altLang="zh-TW" sz="2600" b="1" kern="0" dirty="0">
                        <a:solidFill>
                          <a:prstClr val="black"/>
                        </a:solidFill>
                        <a:latin typeface="標楷體" pitchFamily="65" charset="-120"/>
                      </a:rPr>
                      <a:t>薪</a:t>
                    </a:r>
                    <a:r>
                      <a:rPr kumimoji="0" lang="en-US" altLang="zh-TW" sz="2600" b="1" i="0" u="none" strike="noStrike" kern="0" cap="none" spc="0" normalizeH="0" baseline="0" noProof="0" dirty="0">
                        <a:ln>
                          <a:noFill/>
                        </a:ln>
                        <a:solidFill>
                          <a:prstClr val="black"/>
                        </a:solidFill>
                        <a:effectLst/>
                        <a:uLnTx/>
                        <a:uFillTx/>
                        <a:latin typeface="標楷體" pitchFamily="65" charset="-120"/>
                      </a:rPr>
                      <a:t>2</a:t>
                    </a:r>
                    <a:r>
                      <a:rPr kumimoji="0" lang="zh-TW" altLang="en-US" sz="2600" b="1" i="0" u="none" strike="noStrike" kern="0" cap="none" spc="0" normalizeH="0" baseline="0" noProof="0" dirty="0">
                        <a:ln>
                          <a:noFill/>
                        </a:ln>
                        <a:solidFill>
                          <a:prstClr val="black"/>
                        </a:solidFill>
                        <a:effectLst/>
                        <a:uLnTx/>
                        <a:uFillTx/>
                        <a:latin typeface="標楷體" pitchFamily="65" charset="-120"/>
                      </a:rPr>
                      <a:t>倍</a:t>
                    </a:r>
                    <a:endParaRPr kumimoji="0" lang="en-US" altLang="zh-TW" sz="2600" b="1" i="0" u="none" strike="noStrike" kern="0" cap="none" spc="0" normalizeH="0" baseline="0" noProof="0" dirty="0">
                      <a:ln>
                        <a:noFill/>
                      </a:ln>
                      <a:solidFill>
                        <a:prstClr val="black"/>
                      </a:solidFill>
                      <a:effectLst/>
                      <a:uLnTx/>
                      <a:uFillTx/>
                      <a:latin typeface="標楷體" pitchFamily="65" charset="-120"/>
                    </a:endParaRPr>
                  </a:p>
                </p:txBody>
              </p:sp>
            </p:grpSp>
            <p:sp>
              <p:nvSpPr>
                <p:cNvPr id="13" name="矩形 12"/>
                <p:cNvSpPr/>
                <p:nvPr/>
              </p:nvSpPr>
              <p:spPr>
                <a:xfrm>
                  <a:off x="6589132" y="2466202"/>
                  <a:ext cx="642714" cy="798868"/>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3000" b="1" i="0" u="none" strike="noStrike" kern="0" cap="none" spc="0" normalizeH="0" baseline="0" noProof="0" dirty="0">
                      <a:ln w="1905"/>
                      <a:solidFill>
                        <a:srgbClr val="FF0066"/>
                      </a:solidFill>
                      <a:effectLst>
                        <a:innerShdw blurRad="69850" dist="43180" dir="5400000">
                          <a:srgbClr val="000000">
                            <a:alpha val="65000"/>
                          </a:srgbClr>
                        </a:innerShdw>
                      </a:effectLst>
                      <a:uLnTx/>
                      <a:uFillTx/>
                      <a:latin typeface="標楷體" pitchFamily="65" charset="-120"/>
                      <a:ea typeface="標楷體"/>
                    </a:rPr>
                    <a:t>≦</a:t>
                  </a:r>
                  <a:endParaRPr kumimoji="0" lang="zh-TW" altLang="en-US" sz="3000" b="1" i="0" u="none" strike="noStrike" kern="0" cap="none" spc="0" normalizeH="0" baseline="0" noProof="0" dirty="0">
                    <a:ln w="1905"/>
                    <a:solidFill>
                      <a:srgbClr val="FF0066"/>
                    </a:solidFill>
                    <a:effectLst>
                      <a:innerShdw blurRad="69850" dist="43180" dir="5400000">
                        <a:srgbClr val="000000">
                          <a:alpha val="65000"/>
                        </a:srgbClr>
                      </a:innerShdw>
                    </a:effectLst>
                    <a:uLnTx/>
                    <a:uFillTx/>
                    <a:latin typeface="Calibri"/>
                    <a:ea typeface="標楷體"/>
                  </a:endParaRPr>
                </a:p>
              </p:txBody>
            </p:sp>
          </p:grpSp>
          <p:sp>
            <p:nvSpPr>
              <p:cNvPr id="10" name="文字方塊 9"/>
              <p:cNvSpPr txBox="1"/>
              <p:nvPr/>
            </p:nvSpPr>
            <p:spPr>
              <a:xfrm>
                <a:off x="-54921" y="2424297"/>
                <a:ext cx="1029953" cy="306623"/>
              </a:xfrm>
              <a:prstGeom prst="rect">
                <a:avLst/>
              </a:prstGeom>
              <a:noFill/>
            </p:spPr>
            <p:txBody>
              <a:bodyPr wrap="non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2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libri"/>
                    <a:ea typeface="標楷體"/>
                  </a:rPr>
                  <a:t>(</a:t>
                </a:r>
                <a:r>
                  <a:rPr kumimoji="0" lang="zh-TW" altLang="en-US" sz="22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libri"/>
                    <a:ea typeface="標楷體"/>
                  </a:rPr>
                  <a:t>分子</a:t>
                </a:r>
                <a:r>
                  <a:rPr kumimoji="0" lang="en-US" altLang="zh-TW" sz="22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libri"/>
                    <a:ea typeface="標楷體"/>
                  </a:rPr>
                  <a:t>)</a:t>
                </a:r>
                <a:endParaRPr kumimoji="0" lang="zh-TW" altLang="en-US" sz="22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libri"/>
                  <a:ea typeface="標楷體"/>
                </a:endParaRPr>
              </a:p>
            </p:txBody>
          </p:sp>
          <p:sp>
            <p:nvSpPr>
              <p:cNvPr id="11" name="文字方塊 10">
                <a:hlinkClick r:id="" action="ppaction://noaction"/>
              </p:cNvPr>
              <p:cNvSpPr txBox="1"/>
              <p:nvPr/>
            </p:nvSpPr>
            <p:spPr>
              <a:xfrm>
                <a:off x="-54921" y="3138300"/>
                <a:ext cx="1029953" cy="30662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2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libri"/>
                    <a:ea typeface="標楷體"/>
                  </a:rPr>
                  <a:t>(</a:t>
                </a:r>
                <a:r>
                  <a:rPr kumimoji="0" lang="zh-TW" altLang="en-US" sz="22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libri"/>
                    <a:ea typeface="標楷體"/>
                  </a:rPr>
                  <a:t>分母</a:t>
                </a:r>
                <a:r>
                  <a:rPr kumimoji="0" lang="en-US" altLang="zh-TW" sz="22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libri"/>
                    <a:ea typeface="標楷體"/>
                  </a:rPr>
                  <a:t>)</a:t>
                </a:r>
                <a:endParaRPr kumimoji="0" lang="zh-TW" altLang="en-US" sz="2200" b="1" i="0" u="none" strike="noStrike" kern="0" cap="none" spc="0" normalizeH="0" baseline="0" noProof="0" dirty="0">
                  <a:ln w="1905"/>
                  <a:solidFill>
                    <a:srgbClr val="0000CC"/>
                  </a:solidFill>
                  <a:effectLst>
                    <a:innerShdw blurRad="69850" dist="43180" dir="5400000">
                      <a:srgbClr val="000000">
                        <a:alpha val="65000"/>
                      </a:srgbClr>
                    </a:innerShdw>
                  </a:effectLst>
                  <a:uLnTx/>
                  <a:uFillTx/>
                  <a:latin typeface="Calibri"/>
                  <a:ea typeface="標楷體"/>
                </a:endParaRPr>
              </a:p>
            </p:txBody>
          </p:sp>
        </p:grpSp>
        <p:sp>
          <p:nvSpPr>
            <p:cNvPr id="8" name="直線圖說文字 1 (加上框線和強調線) 7"/>
            <p:cNvSpPr/>
            <p:nvPr/>
          </p:nvSpPr>
          <p:spPr>
            <a:xfrm flipH="1">
              <a:off x="683567" y="5229200"/>
              <a:ext cx="7421425" cy="1080120"/>
            </a:xfrm>
            <a:prstGeom prst="accentBorderCallout1">
              <a:avLst>
                <a:gd name="adj1" fmla="val 22627"/>
                <a:gd name="adj2" fmla="val -1346"/>
                <a:gd name="adj3" fmla="val -191062"/>
                <a:gd name="adj4" fmla="val 23145"/>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prstClr val="black"/>
                  </a:solidFill>
                  <a:effectLst/>
                  <a:uLnTx/>
                  <a:uFillTx/>
                  <a:latin typeface="Calibri"/>
                  <a:ea typeface="標楷體"/>
                  <a:cs typeface="+mn-cs"/>
                </a:rPr>
                <a:t>社會保險年金：</a:t>
              </a:r>
            </a:p>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prstClr val="black"/>
                  </a:solidFill>
                  <a:effectLst/>
                  <a:uLnTx/>
                  <a:uFillTx/>
                  <a:latin typeface="Calibri"/>
                  <a:ea typeface="標楷體"/>
                  <a:cs typeface="+mn-cs"/>
                </a:rPr>
                <a:t>指於政府機關、公立學校或公營事業退休所領取之公保年金或勞保年金，不包括純私人機構退休所領勞保年金。</a:t>
              </a:r>
            </a:p>
          </p:txBody>
        </p:sp>
      </p:grpSp>
      <p:sp>
        <p:nvSpPr>
          <p:cNvPr id="18" name="圓角矩形 17"/>
          <p:cNvSpPr/>
          <p:nvPr/>
        </p:nvSpPr>
        <p:spPr>
          <a:xfrm>
            <a:off x="751782" y="2016851"/>
            <a:ext cx="1152128" cy="432048"/>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zh-TW" altLang="en-US" dirty="0"/>
              <a:t>公式</a:t>
            </a:r>
          </a:p>
        </p:txBody>
      </p:sp>
    </p:spTree>
    <p:extLst>
      <p:ext uri="{BB962C8B-B14F-4D97-AF65-F5344CB8AC3E}">
        <p14:creationId xmlns:p14="http://schemas.microsoft.com/office/powerpoint/2010/main" xmlns="" val="25626781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75556" y="1844824"/>
            <a:ext cx="7992888" cy="4680520"/>
          </a:xfrm>
          <a:gradFill flip="none" rotWithShape="1">
            <a:gsLst>
              <a:gs pos="0">
                <a:schemeClr val="bg1"/>
              </a:gs>
              <a:gs pos="100000">
                <a:srgbClr val="92D050"/>
              </a:gs>
              <a:gs pos="100000">
                <a:srgbClr val="9BBB59">
                  <a:tint val="15000"/>
                  <a:satMod val="350000"/>
                </a:srgbClr>
              </a:gs>
            </a:gsLst>
            <a:lin ang="2700000" scaled="1"/>
            <a:tileRect/>
          </a:gradFill>
        </p:spPr>
        <p:txBody>
          <a:bodyPr>
            <a:normAutofit fontScale="47500" lnSpcReduction="20000"/>
          </a:bodyPr>
          <a:lstStyle/>
          <a:p>
            <a:pPr algn="just">
              <a:lnSpc>
                <a:spcPct val="120000"/>
              </a:lnSpc>
              <a:spcBef>
                <a:spcPts val="600"/>
              </a:spcBef>
              <a:buClrTx/>
              <a:buFont typeface="Arial" panose="020B0604020202020204" pitchFamily="34" charset="0"/>
              <a:buChar char="•"/>
            </a:pPr>
            <a:r>
              <a:rPr lang="zh-TW" altLang="en-US" sz="4000" dirty="0">
                <a:solidFill>
                  <a:schemeClr val="tx1"/>
                </a:solidFill>
              </a:rPr>
              <a:t>替代率依退休教職員審定之退休年資，任職滿</a:t>
            </a:r>
            <a:r>
              <a:rPr lang="en-US" altLang="zh-TW" sz="4000" dirty="0">
                <a:solidFill>
                  <a:schemeClr val="tx1"/>
                </a:solidFill>
              </a:rPr>
              <a:t>15</a:t>
            </a:r>
            <a:r>
              <a:rPr lang="zh-TW" altLang="en-US" sz="4000" dirty="0">
                <a:solidFill>
                  <a:schemeClr val="tx1"/>
                </a:solidFill>
              </a:rPr>
              <a:t>年者，替代率為</a:t>
            </a:r>
            <a:r>
              <a:rPr lang="en-US" altLang="zh-TW" sz="4000" dirty="0">
                <a:solidFill>
                  <a:schemeClr val="tx1"/>
                </a:solidFill>
              </a:rPr>
              <a:t>45%</a:t>
            </a:r>
            <a:r>
              <a:rPr lang="zh-TW" altLang="en-US" sz="4000" dirty="0">
                <a:solidFill>
                  <a:schemeClr val="tx1"/>
                </a:solidFill>
              </a:rPr>
              <a:t>，每增加</a:t>
            </a:r>
            <a:r>
              <a:rPr lang="en-US" altLang="zh-TW" sz="4000" dirty="0">
                <a:solidFill>
                  <a:schemeClr val="tx1"/>
                </a:solidFill>
              </a:rPr>
              <a:t>1</a:t>
            </a:r>
            <a:r>
              <a:rPr lang="zh-TW" altLang="en-US" sz="4000" dirty="0">
                <a:solidFill>
                  <a:schemeClr val="tx1"/>
                </a:solidFill>
              </a:rPr>
              <a:t>年，增給</a:t>
            </a:r>
            <a:r>
              <a:rPr lang="en-US" altLang="zh-TW" sz="4000" dirty="0">
                <a:solidFill>
                  <a:schemeClr val="tx1"/>
                </a:solidFill>
              </a:rPr>
              <a:t>1.5%</a:t>
            </a:r>
            <a:r>
              <a:rPr lang="zh-TW" altLang="en-US" sz="4000" dirty="0">
                <a:solidFill>
                  <a:schemeClr val="tx1"/>
                </a:solidFill>
              </a:rPr>
              <a:t>，最高增至</a:t>
            </a:r>
            <a:r>
              <a:rPr lang="en-US" altLang="zh-TW" sz="4000" dirty="0">
                <a:solidFill>
                  <a:schemeClr val="tx1"/>
                </a:solidFill>
              </a:rPr>
              <a:t>35</a:t>
            </a:r>
            <a:r>
              <a:rPr lang="zh-TW" altLang="en-US" sz="4000" dirty="0">
                <a:solidFill>
                  <a:schemeClr val="tx1"/>
                </a:solidFill>
              </a:rPr>
              <a:t>年，</a:t>
            </a:r>
            <a:r>
              <a:rPr lang="en-US" altLang="zh-TW" sz="4000" dirty="0">
                <a:solidFill>
                  <a:schemeClr val="tx1"/>
                </a:solidFill>
              </a:rPr>
              <a:t>75%</a:t>
            </a:r>
            <a:r>
              <a:rPr lang="zh-TW" altLang="en-US" sz="4000" dirty="0">
                <a:solidFill>
                  <a:schemeClr val="tx1"/>
                </a:solidFill>
              </a:rPr>
              <a:t>。自第</a:t>
            </a:r>
            <a:r>
              <a:rPr lang="en-US" altLang="zh-TW" sz="4000" dirty="0">
                <a:solidFill>
                  <a:schemeClr val="tx1"/>
                </a:solidFill>
              </a:rPr>
              <a:t>36</a:t>
            </a:r>
            <a:r>
              <a:rPr lang="zh-TW" altLang="en-US" sz="4000" dirty="0">
                <a:solidFill>
                  <a:schemeClr val="tx1"/>
                </a:solidFill>
              </a:rPr>
              <a:t>年起，每增加</a:t>
            </a:r>
            <a:r>
              <a:rPr lang="en-US" altLang="zh-TW" sz="4000" dirty="0">
                <a:solidFill>
                  <a:schemeClr val="tx1"/>
                </a:solidFill>
              </a:rPr>
              <a:t>1</a:t>
            </a:r>
            <a:r>
              <a:rPr lang="zh-TW" altLang="en-US" sz="4000" dirty="0">
                <a:solidFill>
                  <a:schemeClr val="tx1"/>
                </a:solidFill>
              </a:rPr>
              <a:t>年，增給</a:t>
            </a:r>
            <a:r>
              <a:rPr lang="en-US" altLang="zh-TW" sz="4000" dirty="0">
                <a:solidFill>
                  <a:schemeClr val="tx1"/>
                </a:solidFill>
              </a:rPr>
              <a:t>0.5%</a:t>
            </a:r>
            <a:r>
              <a:rPr lang="zh-TW" altLang="en-US" sz="4000" dirty="0">
                <a:solidFill>
                  <a:schemeClr val="tx1"/>
                </a:solidFill>
              </a:rPr>
              <a:t>，最高增至</a:t>
            </a:r>
            <a:r>
              <a:rPr lang="en-US" altLang="zh-TW" sz="4000" dirty="0">
                <a:solidFill>
                  <a:schemeClr val="tx1"/>
                </a:solidFill>
              </a:rPr>
              <a:t>40</a:t>
            </a:r>
            <a:r>
              <a:rPr lang="zh-TW" altLang="en-US" sz="4000" dirty="0">
                <a:solidFill>
                  <a:schemeClr val="tx1"/>
                </a:solidFill>
              </a:rPr>
              <a:t>年止。未滿</a:t>
            </a:r>
            <a:r>
              <a:rPr lang="en-US" altLang="zh-TW" sz="4000" dirty="0">
                <a:solidFill>
                  <a:schemeClr val="tx1"/>
                </a:solidFill>
              </a:rPr>
              <a:t>1</a:t>
            </a:r>
            <a:r>
              <a:rPr lang="zh-TW" altLang="en-US" sz="4000" dirty="0">
                <a:solidFill>
                  <a:schemeClr val="tx1"/>
                </a:solidFill>
              </a:rPr>
              <a:t>年之畸零年資，按比率計算；未滿</a:t>
            </a:r>
            <a:r>
              <a:rPr lang="en-US" altLang="zh-TW" sz="4000" dirty="0">
                <a:solidFill>
                  <a:schemeClr val="tx1"/>
                </a:solidFill>
              </a:rPr>
              <a:t>1</a:t>
            </a:r>
            <a:r>
              <a:rPr lang="zh-TW" altLang="en-US" sz="4000" dirty="0">
                <a:solidFill>
                  <a:schemeClr val="tx1"/>
                </a:solidFill>
              </a:rPr>
              <a:t>個月者，以</a:t>
            </a:r>
            <a:r>
              <a:rPr lang="en-US" altLang="zh-TW" sz="4000" dirty="0">
                <a:solidFill>
                  <a:schemeClr val="tx1"/>
                </a:solidFill>
              </a:rPr>
              <a:t>1</a:t>
            </a:r>
            <a:r>
              <a:rPr lang="zh-TW" altLang="en-US" sz="4000" dirty="0">
                <a:solidFill>
                  <a:schemeClr val="tx1"/>
                </a:solidFill>
              </a:rPr>
              <a:t>個月計。</a:t>
            </a:r>
            <a:endParaRPr lang="en-US" altLang="zh-TW" sz="4000" dirty="0">
              <a:solidFill>
                <a:schemeClr val="tx1"/>
              </a:solidFill>
            </a:endParaRPr>
          </a:p>
          <a:p>
            <a:pPr algn="just">
              <a:lnSpc>
                <a:spcPct val="120000"/>
              </a:lnSpc>
              <a:spcBef>
                <a:spcPts val="600"/>
              </a:spcBef>
              <a:buClrTx/>
              <a:buFont typeface="Arial" panose="020B0604020202020204" pitchFamily="34" charset="0"/>
              <a:buChar char="•"/>
            </a:pPr>
            <a:r>
              <a:rPr lang="zh-TW" altLang="en-US" sz="4000" dirty="0">
                <a:solidFill>
                  <a:schemeClr val="tx1"/>
                </a:solidFill>
              </a:rPr>
              <a:t>按退休年資，照退休當年度替代率認定，並逐年遞減</a:t>
            </a:r>
            <a:r>
              <a:rPr lang="en-US" altLang="zh-TW" sz="4000" dirty="0">
                <a:solidFill>
                  <a:schemeClr val="tx1"/>
                </a:solidFill>
              </a:rPr>
              <a:t>1.5%</a:t>
            </a:r>
            <a:r>
              <a:rPr lang="zh-TW" altLang="en-US" sz="4000" dirty="0">
                <a:solidFill>
                  <a:schemeClr val="tx1"/>
                </a:solidFill>
              </a:rPr>
              <a:t>至</a:t>
            </a:r>
            <a:r>
              <a:rPr lang="en-US" altLang="zh-TW" sz="4000" dirty="0">
                <a:solidFill>
                  <a:schemeClr val="tx1"/>
                </a:solidFill>
              </a:rPr>
              <a:t>118</a:t>
            </a:r>
            <a:r>
              <a:rPr lang="zh-TW" altLang="en-US" sz="4000" dirty="0">
                <a:solidFill>
                  <a:schemeClr val="tx1"/>
                </a:solidFill>
              </a:rPr>
              <a:t>年。</a:t>
            </a:r>
          </a:p>
          <a:p>
            <a:pPr>
              <a:buClrTx/>
              <a:buFont typeface="Arial" panose="020B0604020202020204" pitchFamily="34" charset="0"/>
              <a:buChar char="•"/>
            </a:pPr>
            <a:r>
              <a:rPr lang="zh-TW" altLang="en-US" sz="4000" dirty="0">
                <a:solidFill>
                  <a:schemeClr val="tx1"/>
                </a:solidFill>
              </a:rPr>
              <a:t>案例</a:t>
            </a:r>
            <a:r>
              <a:rPr lang="en-US" altLang="zh-TW" sz="4000" dirty="0">
                <a:solidFill>
                  <a:schemeClr val="tx1"/>
                </a:solidFill>
              </a:rPr>
              <a:t>:</a:t>
            </a:r>
          </a:p>
          <a:p>
            <a:endParaRPr lang="en-US" altLang="zh-TW" sz="4200" dirty="0"/>
          </a:p>
          <a:p>
            <a:endParaRPr lang="en-US" altLang="zh-TW" sz="4200" dirty="0"/>
          </a:p>
          <a:p>
            <a:endParaRPr lang="en-US" altLang="zh-TW" sz="4200" dirty="0"/>
          </a:p>
          <a:p>
            <a:endParaRPr lang="en-US" altLang="zh-TW" sz="4200" dirty="0">
              <a:solidFill>
                <a:schemeClr val="tx1"/>
              </a:solidFill>
            </a:endParaRPr>
          </a:p>
          <a:p>
            <a:endParaRPr lang="en-US" altLang="zh-TW" sz="2600" dirty="0">
              <a:solidFill>
                <a:schemeClr val="tx1"/>
              </a:solidFill>
            </a:endParaRPr>
          </a:p>
          <a:p>
            <a:pPr lvl="3">
              <a:buClrTx/>
              <a:buFont typeface="Wingdings" panose="05000000000000000000" pitchFamily="2" charset="2"/>
              <a:buChar char="n"/>
            </a:pPr>
            <a:r>
              <a:rPr lang="zh-TW" altLang="en-US" sz="3400" dirty="0">
                <a:solidFill>
                  <a:schemeClr val="tx1"/>
                </a:solidFill>
              </a:rPr>
              <a:t>審定之退休年資合計</a:t>
            </a:r>
            <a:r>
              <a:rPr lang="en-US" altLang="zh-TW" sz="3400" dirty="0">
                <a:solidFill>
                  <a:schemeClr val="tx1"/>
                </a:solidFill>
              </a:rPr>
              <a:t>39</a:t>
            </a:r>
            <a:r>
              <a:rPr lang="zh-TW" altLang="en-US" sz="3400" dirty="0">
                <a:solidFill>
                  <a:schemeClr val="tx1"/>
                </a:solidFill>
              </a:rPr>
              <a:t>年</a:t>
            </a:r>
            <a:r>
              <a:rPr lang="en-US" altLang="zh-TW" sz="3400" dirty="0">
                <a:solidFill>
                  <a:schemeClr val="tx1"/>
                </a:solidFill>
              </a:rPr>
              <a:t>4</a:t>
            </a:r>
            <a:r>
              <a:rPr lang="zh-TW" altLang="en-US" sz="3400" dirty="0">
                <a:solidFill>
                  <a:schemeClr val="tx1"/>
                </a:solidFill>
              </a:rPr>
              <a:t>月</a:t>
            </a:r>
            <a:r>
              <a:rPr lang="en-US" altLang="zh-TW" sz="3400" dirty="0">
                <a:solidFill>
                  <a:schemeClr val="tx1"/>
                </a:solidFill>
              </a:rPr>
              <a:t>(</a:t>
            </a:r>
            <a:r>
              <a:rPr lang="zh-TW" altLang="en-US" sz="3400" b="1" u="sng" dirty="0">
                <a:solidFill>
                  <a:schemeClr val="tx1"/>
                </a:solidFill>
              </a:rPr>
              <a:t>僅列計新制實施前後之審定年資</a:t>
            </a:r>
            <a:r>
              <a:rPr lang="en-US" altLang="zh-TW" sz="3400" dirty="0">
                <a:solidFill>
                  <a:schemeClr val="tx1"/>
                </a:solidFill>
              </a:rPr>
              <a:t>)</a:t>
            </a:r>
          </a:p>
          <a:p>
            <a:pPr lvl="3">
              <a:buClrTx/>
              <a:buFont typeface="Wingdings" panose="05000000000000000000" pitchFamily="2" charset="2"/>
              <a:buChar char="n"/>
            </a:pPr>
            <a:r>
              <a:rPr lang="en-US" altLang="zh-TW" sz="3400" b="1" dirty="0">
                <a:solidFill>
                  <a:schemeClr val="tx1"/>
                </a:solidFill>
              </a:rPr>
              <a:t>107</a:t>
            </a:r>
            <a:r>
              <a:rPr lang="zh-TW" altLang="en-US" sz="3400" b="1" dirty="0">
                <a:solidFill>
                  <a:schemeClr val="tx1"/>
                </a:solidFill>
              </a:rPr>
              <a:t>年</a:t>
            </a:r>
            <a:r>
              <a:rPr lang="en-US" altLang="zh-TW" sz="3400" b="1" dirty="0">
                <a:solidFill>
                  <a:schemeClr val="tx1"/>
                </a:solidFill>
              </a:rPr>
              <a:t>8</a:t>
            </a:r>
            <a:r>
              <a:rPr lang="zh-TW" altLang="en-US" sz="3400" b="1" dirty="0">
                <a:solidFill>
                  <a:schemeClr val="tx1"/>
                </a:solidFill>
              </a:rPr>
              <a:t>月</a:t>
            </a:r>
            <a:r>
              <a:rPr lang="en-US" altLang="zh-TW" sz="3400" b="1" dirty="0">
                <a:solidFill>
                  <a:schemeClr val="tx1"/>
                </a:solidFill>
              </a:rPr>
              <a:t>1</a:t>
            </a:r>
            <a:r>
              <a:rPr lang="zh-TW" altLang="en-US" sz="3400" b="1" dirty="0">
                <a:solidFill>
                  <a:schemeClr val="tx1"/>
                </a:solidFill>
              </a:rPr>
              <a:t>日</a:t>
            </a:r>
            <a:r>
              <a:rPr lang="en-US" altLang="zh-TW" sz="3400" b="1" dirty="0">
                <a:solidFill>
                  <a:schemeClr val="tx1"/>
                </a:solidFill>
              </a:rPr>
              <a:t>-108</a:t>
            </a:r>
            <a:r>
              <a:rPr lang="zh-TW" altLang="en-US" sz="3400" b="1" dirty="0">
                <a:solidFill>
                  <a:schemeClr val="tx1"/>
                </a:solidFill>
              </a:rPr>
              <a:t>年</a:t>
            </a:r>
            <a:r>
              <a:rPr lang="en-US" altLang="zh-TW" sz="3400" b="1" dirty="0">
                <a:solidFill>
                  <a:schemeClr val="tx1"/>
                </a:solidFill>
              </a:rPr>
              <a:t>12</a:t>
            </a:r>
            <a:r>
              <a:rPr lang="zh-TW" altLang="en-US" sz="3400" b="1" dirty="0">
                <a:solidFill>
                  <a:schemeClr val="tx1"/>
                </a:solidFill>
              </a:rPr>
              <a:t>月</a:t>
            </a:r>
            <a:r>
              <a:rPr lang="en-US" altLang="zh-TW" sz="3400" b="1" dirty="0">
                <a:solidFill>
                  <a:schemeClr val="tx1"/>
                </a:solidFill>
              </a:rPr>
              <a:t>31</a:t>
            </a:r>
            <a:r>
              <a:rPr lang="zh-TW" altLang="en-US" sz="3400" b="1" dirty="0">
                <a:solidFill>
                  <a:schemeClr val="tx1"/>
                </a:solidFill>
              </a:rPr>
              <a:t>日</a:t>
            </a:r>
            <a:r>
              <a:rPr lang="zh-TW" altLang="en-US" sz="3400" dirty="0">
                <a:solidFill>
                  <a:schemeClr val="tx1"/>
                </a:solidFill>
              </a:rPr>
              <a:t>退休所得替代率為</a:t>
            </a:r>
            <a:r>
              <a:rPr lang="en-US" altLang="zh-TW" sz="3400" dirty="0">
                <a:solidFill>
                  <a:schemeClr val="tx1"/>
                </a:solidFill>
              </a:rPr>
              <a:t>77.167</a:t>
            </a:r>
            <a:r>
              <a:rPr lang="zh-TW" altLang="en-US" sz="3400" dirty="0">
                <a:solidFill>
                  <a:schemeClr val="tx1"/>
                </a:solidFill>
              </a:rPr>
              <a:t>％，至</a:t>
            </a:r>
            <a:r>
              <a:rPr lang="en-US" altLang="zh-TW" sz="3400" dirty="0">
                <a:solidFill>
                  <a:schemeClr val="tx1"/>
                </a:solidFill>
              </a:rPr>
              <a:t>118年為62.167%</a:t>
            </a:r>
          </a:p>
          <a:p>
            <a:pPr marL="914400" lvl="3" indent="0">
              <a:buNone/>
            </a:pPr>
            <a:r>
              <a:rPr lang="zh-TW" altLang="en-US" sz="3400" dirty="0">
                <a:solidFill>
                  <a:schemeClr val="tx1"/>
                </a:solidFill>
              </a:rPr>
              <a:t>     </a:t>
            </a:r>
            <a:r>
              <a:rPr lang="en-US" altLang="zh-TW" sz="3400" dirty="0">
                <a:solidFill>
                  <a:schemeClr val="tx1"/>
                </a:solidFill>
              </a:rPr>
              <a:t>75%+(39-35)*0.5%+4/12*0.5= 77.167</a:t>
            </a:r>
            <a:r>
              <a:rPr lang="zh-TW" altLang="en-US" sz="3400" dirty="0">
                <a:solidFill>
                  <a:schemeClr val="tx1"/>
                </a:solidFill>
              </a:rPr>
              <a:t>％</a:t>
            </a:r>
            <a:endParaRPr lang="en-US" altLang="zh-TW" sz="3400" dirty="0">
              <a:solidFill>
                <a:schemeClr val="tx1"/>
              </a:solidFill>
            </a:endParaRPr>
          </a:p>
        </p:txBody>
      </p:sp>
      <p:sp>
        <p:nvSpPr>
          <p:cNvPr id="4" name="標題 3"/>
          <p:cNvSpPr>
            <a:spLocks noGrp="1"/>
          </p:cNvSpPr>
          <p:nvPr>
            <p:ph type="title"/>
          </p:nvPr>
        </p:nvSpPr>
        <p:spPr/>
        <p:txBody>
          <a:bodyPr/>
          <a:lstStyle/>
          <a:p>
            <a:r>
              <a:rPr lang="zh-TW" altLang="en-US" b="1" dirty="0">
                <a:solidFill>
                  <a:schemeClr val="tx1"/>
                </a:solidFill>
              </a:rPr>
              <a:t>何謂退休所得替代率</a:t>
            </a:r>
            <a:r>
              <a:rPr lang="zh-TW" altLang="en-US" sz="2000" dirty="0">
                <a:solidFill>
                  <a:srgbClr val="FF0000"/>
                </a:solidFill>
                <a:latin typeface="標楷體" panose="03000509000000000000" pitchFamily="65" charset="-120"/>
                <a:ea typeface="標楷體" panose="03000509000000000000" pitchFamily="65" charset="-120"/>
                <a:cs typeface="+mn-cs"/>
              </a:rPr>
              <a:t>教＃</a:t>
            </a:r>
            <a:r>
              <a:rPr lang="en-US" altLang="zh-TW" sz="2000" dirty="0">
                <a:solidFill>
                  <a:srgbClr val="FF0000"/>
                </a:solidFill>
                <a:latin typeface="標楷體" panose="03000509000000000000" pitchFamily="65" charset="-120"/>
                <a:ea typeface="標楷體" panose="03000509000000000000" pitchFamily="65" charset="-120"/>
                <a:cs typeface="+mn-cs"/>
              </a:rPr>
              <a:t>37</a:t>
            </a:r>
            <a:r>
              <a:rPr lang="en-US" altLang="zh-TW" sz="2000" dirty="0">
                <a:solidFill>
                  <a:srgbClr val="FF0000"/>
                </a:solidFill>
                <a:latin typeface="新細明體" panose="02020500000000000000" pitchFamily="18" charset="-120"/>
                <a:ea typeface="新細明體" panose="02020500000000000000" pitchFamily="18" charset="-120"/>
                <a:cs typeface="+mn-cs"/>
              </a:rPr>
              <a:t>Ⅱ</a:t>
            </a:r>
            <a:r>
              <a:rPr lang="zh-TW" altLang="en-US" sz="2000" dirty="0">
                <a:solidFill>
                  <a:srgbClr val="FF0000"/>
                </a:solidFill>
                <a:latin typeface="標楷體" panose="03000509000000000000" pitchFamily="65" charset="-120"/>
                <a:ea typeface="標楷體" panose="03000509000000000000" pitchFamily="65" charset="-120"/>
                <a:cs typeface="+mn-cs"/>
              </a:rPr>
              <a:t>、</a:t>
            </a:r>
            <a:r>
              <a:rPr lang="en-US" altLang="zh-TW" sz="2000" dirty="0">
                <a:solidFill>
                  <a:srgbClr val="FF0000"/>
                </a:solidFill>
                <a:latin typeface="標楷體" panose="03000509000000000000" pitchFamily="65" charset="-120"/>
                <a:ea typeface="標楷體" panose="03000509000000000000" pitchFamily="65" charset="-120"/>
                <a:cs typeface="+mn-cs"/>
              </a:rPr>
              <a:t>38</a:t>
            </a:r>
            <a:endParaRPr lang="zh-TW" altLang="en-US" sz="2000" dirty="0">
              <a:solidFill>
                <a:srgbClr val="FF0000"/>
              </a:solidFill>
              <a:latin typeface="標楷體" panose="03000509000000000000" pitchFamily="65" charset="-120"/>
              <a:ea typeface="標楷體" panose="03000509000000000000" pitchFamily="65" charset="-120"/>
              <a:cs typeface="+mn-cs"/>
            </a:endParaRPr>
          </a:p>
        </p:txBody>
      </p:sp>
      <p:pic>
        <p:nvPicPr>
          <p:cNvPr id="5" name="圖片 4"/>
          <p:cNvPicPr>
            <a:picLocks noChangeAspect="1"/>
          </p:cNvPicPr>
          <p:nvPr/>
        </p:nvPicPr>
        <p:blipFill>
          <a:blip r:embed="rId3" cstate="print"/>
          <a:stretch>
            <a:fillRect/>
          </a:stretch>
        </p:blipFill>
        <p:spPr>
          <a:xfrm>
            <a:off x="2105726" y="3573016"/>
            <a:ext cx="4932548" cy="14570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圓角矩形 5"/>
          <p:cNvSpPr/>
          <p:nvPr/>
        </p:nvSpPr>
        <p:spPr>
          <a:xfrm>
            <a:off x="1043608" y="1412776"/>
            <a:ext cx="1296144" cy="432048"/>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zh-TW" altLang="en-US" dirty="0"/>
              <a:t>替代率值</a:t>
            </a:r>
          </a:p>
        </p:txBody>
      </p:sp>
    </p:spTree>
    <p:extLst>
      <p:ext uri="{BB962C8B-B14F-4D97-AF65-F5344CB8AC3E}">
        <p14:creationId xmlns:p14="http://schemas.microsoft.com/office/powerpoint/2010/main" xmlns="" val="1755443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61433" y="404664"/>
            <a:ext cx="8229600" cy="713573"/>
          </a:xfrm>
        </p:spPr>
        <p:txBody>
          <a:bodyPr>
            <a:normAutofit/>
          </a:bodyPr>
          <a:lstStyle/>
          <a:p>
            <a:r>
              <a:rPr lang="zh-TW" altLang="en-US" sz="4000" b="1" dirty="0">
                <a:solidFill>
                  <a:schemeClr val="tx1"/>
                </a:solidFill>
              </a:rPr>
              <a:t>　　何謂退休所得替代率</a:t>
            </a:r>
            <a:endParaRPr lang="zh-TW" altLang="en-US" sz="4000" b="1" dirty="0">
              <a:solidFill>
                <a:schemeClr val="tx1"/>
              </a:solidFill>
              <a:latin typeface="+mn-ea"/>
              <a:ea typeface="+mn-ea"/>
            </a:endParaRPr>
          </a:p>
        </p:txBody>
      </p:sp>
      <p:sp>
        <p:nvSpPr>
          <p:cNvPr id="6" name="object 12"/>
          <p:cNvSpPr/>
          <p:nvPr/>
        </p:nvSpPr>
        <p:spPr>
          <a:xfrm>
            <a:off x="611560" y="1340768"/>
            <a:ext cx="8240980" cy="5497051"/>
          </a:xfrm>
          <a:prstGeom prst="rect">
            <a:avLst/>
          </a:prstGeom>
          <a:blipFill>
            <a:blip r:embed="rId3" cstate="print"/>
            <a:stretch>
              <a:fillRect/>
            </a:stretch>
          </a:blipFill>
        </p:spPr>
        <p:txBody>
          <a:bodyPr wrap="square" lIns="0" tIns="0" rIns="0" bIns="0" rtlCol="0"/>
          <a:lstStyle/>
          <a:p>
            <a:endParaRPr/>
          </a:p>
        </p:txBody>
      </p:sp>
      <p:sp>
        <p:nvSpPr>
          <p:cNvPr id="5" name="圓角矩形 4"/>
          <p:cNvSpPr/>
          <p:nvPr/>
        </p:nvSpPr>
        <p:spPr>
          <a:xfrm>
            <a:off x="611560" y="902213"/>
            <a:ext cx="2088232" cy="432048"/>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zh-TW" altLang="en-US" dirty="0"/>
              <a:t>退撫條例附表三</a:t>
            </a:r>
          </a:p>
        </p:txBody>
      </p:sp>
    </p:spTree>
    <p:extLst>
      <p:ext uri="{BB962C8B-B14F-4D97-AF65-F5344CB8AC3E}">
        <p14:creationId xmlns:p14="http://schemas.microsoft.com/office/powerpoint/2010/main" xmlns="" val="1995884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85332" y="332656"/>
            <a:ext cx="7773338" cy="1224137"/>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退休條件</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4800" dirty="0">
                <a:solidFill>
                  <a:schemeClr val="tx1"/>
                </a:solidFill>
                <a:latin typeface="標楷體" panose="03000509000000000000" pitchFamily="65" charset="-120"/>
                <a:ea typeface="標楷體" panose="03000509000000000000" pitchFamily="65" charset="-120"/>
              </a:rPr>
              <a:t>二</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2200" dirty="0">
                <a:solidFill>
                  <a:schemeClr val="tx1"/>
                </a:solidFill>
                <a:latin typeface="標楷體" panose="03000509000000000000" pitchFamily="65" charset="-120"/>
                <a:ea typeface="標楷體" panose="03000509000000000000" pitchFamily="65" charset="-120"/>
              </a:rPr>
              <a:t> </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#20</a:t>
            </a:r>
            <a:r>
              <a:rPr lang="zh-TW" altLang="en-US" sz="2000" dirty="0">
                <a:solidFill>
                  <a:srgbClr val="FF0000"/>
                </a:solidFill>
                <a:latin typeface="標楷體" panose="03000509000000000000" pitchFamily="65" charset="-120"/>
                <a:ea typeface="標楷體" panose="03000509000000000000" pitchFamily="65" charset="-120"/>
              </a:rPr>
              <a:t>、</a:t>
            </a:r>
            <a:r>
              <a:rPr lang="en-US" altLang="zh-TW" sz="2000" dirty="0">
                <a:solidFill>
                  <a:srgbClr val="FF0000"/>
                </a:solidFill>
                <a:latin typeface="標楷體" panose="03000509000000000000" pitchFamily="65" charset="-120"/>
                <a:ea typeface="標楷體" panose="03000509000000000000" pitchFamily="65" charset="-120"/>
              </a:rPr>
              <a:t>22-23</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5"/>
          <p:cNvSpPr>
            <a:spLocks noGrp="1" noChangeArrowheads="1"/>
          </p:cNvSpPr>
          <p:nvPr>
            <p:ph sz="quarter" idx="13"/>
          </p:nvPr>
        </p:nvSpPr>
        <p:spPr bwMode="auto">
          <a:xfrm>
            <a:off x="550055" y="1743077"/>
            <a:ext cx="2257412" cy="685791"/>
          </a:xfrm>
          <a:prstGeom prst="roundRect">
            <a:avLst>
              <a:gd name="adj" fmla="val 50000"/>
            </a:avLst>
          </a:prstGeom>
          <a:solidFill>
            <a:srgbClr val="00B0F0"/>
          </a:solidFill>
          <a:ln w="9525">
            <a:noFill/>
            <a:round/>
            <a:headEnd/>
            <a:tailEnd/>
          </a:ln>
          <a:effectLst>
            <a:outerShdw dist="35921" dir="2700000" algn="ctr" rotWithShape="0">
              <a:schemeClr val="bg2">
                <a:alpha val="50000"/>
              </a:schemeClr>
            </a:outerShdw>
          </a:effectLst>
        </p:spPr>
        <p:txBody>
          <a:bodyPr wrap="none" anchor="ctr">
            <a:noAutofit/>
          </a:bodyPr>
          <a:lstStyle/>
          <a:p>
            <a:pPr algn="ctr">
              <a:buNone/>
            </a:pPr>
            <a:r>
              <a:rPr lang="zh-TW" altLang="en-US" sz="3200" dirty="0">
                <a:solidFill>
                  <a:schemeClr val="tx1"/>
                </a:solidFill>
                <a:latin typeface="標楷體" panose="03000509000000000000" pitchFamily="65" charset="-120"/>
                <a:ea typeface="標楷體" panose="03000509000000000000" pitchFamily="65" charset="-120"/>
              </a:rPr>
              <a:t>屆齡退休</a:t>
            </a:r>
          </a:p>
        </p:txBody>
      </p:sp>
      <p:sp>
        <p:nvSpPr>
          <p:cNvPr id="10" name="AutoShape 6"/>
          <p:cNvSpPr>
            <a:spLocks noChangeArrowheads="1"/>
          </p:cNvSpPr>
          <p:nvPr/>
        </p:nvSpPr>
        <p:spPr bwMode="auto">
          <a:xfrm>
            <a:off x="550055" y="2415752"/>
            <a:ext cx="8033546" cy="1500198"/>
          </a:xfrm>
          <a:prstGeom prst="roundRect">
            <a:avLst>
              <a:gd name="adj" fmla="val 9106"/>
            </a:avLst>
          </a:prstGeom>
          <a:gradFill>
            <a:gsLst>
              <a:gs pos="0">
                <a:schemeClr val="bg1"/>
              </a:gs>
              <a:gs pos="100000">
                <a:schemeClr val="accent1"/>
              </a:gs>
            </a:gsLst>
            <a:lin ang="2700000" scaled="0"/>
          </a:gradFill>
          <a:ln w="9525">
            <a:noFill/>
            <a:round/>
            <a:headEnd/>
            <a:tailEnd/>
          </a:ln>
          <a:effectLst/>
        </p:spPr>
        <p:txBody>
          <a:bodyPr wrap="none" anchor="ctr"/>
          <a:lstStyle/>
          <a:p>
            <a:pPr marL="457200" indent="-457200">
              <a:lnSpc>
                <a:spcPts val="42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一般屆齡退休</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任職滿</a:t>
            </a:r>
            <a:r>
              <a:rPr lang="en-US" altLang="zh-TW" sz="3200" dirty="0">
                <a:solidFill>
                  <a:schemeClr val="tx1"/>
                </a:solidFill>
                <a:latin typeface="標楷體" panose="03000509000000000000" pitchFamily="65" charset="-120"/>
              </a:rPr>
              <a:t>5</a:t>
            </a:r>
            <a:r>
              <a:rPr lang="zh-TW" altLang="en-US" sz="3200" dirty="0">
                <a:solidFill>
                  <a:schemeClr val="tx1"/>
                </a:solidFill>
                <a:latin typeface="標楷體" panose="03000509000000000000" pitchFamily="65" charset="-120"/>
              </a:rPr>
              <a:t>年，年滿</a:t>
            </a:r>
            <a:r>
              <a:rPr lang="en-US" altLang="zh-TW" sz="3200" dirty="0">
                <a:solidFill>
                  <a:schemeClr val="tx1"/>
                </a:solidFill>
                <a:latin typeface="標楷體" panose="03000509000000000000" pitchFamily="65" charset="-120"/>
              </a:rPr>
              <a:t>65</a:t>
            </a:r>
            <a:r>
              <a:rPr lang="zh-TW" altLang="en-US" sz="3200" dirty="0">
                <a:solidFill>
                  <a:schemeClr val="tx1"/>
                </a:solidFill>
                <a:latin typeface="標楷體" panose="03000509000000000000" pitchFamily="65" charset="-120"/>
              </a:rPr>
              <a:t>歲</a:t>
            </a:r>
            <a:r>
              <a:rPr lang="en-US" altLang="zh-TW" sz="3200" dirty="0">
                <a:solidFill>
                  <a:schemeClr val="tx1"/>
                </a:solidFill>
                <a:latin typeface="標楷體" panose="03000509000000000000" pitchFamily="65" charset="-120"/>
              </a:rPr>
              <a:t>)</a:t>
            </a:r>
          </a:p>
          <a:p>
            <a:pPr marL="457200" indent="-457200">
              <a:lnSpc>
                <a:spcPts val="42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依法借調留停期間</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屆滿</a:t>
            </a:r>
            <a:r>
              <a:rPr lang="en-US" altLang="zh-TW" sz="3200" dirty="0">
                <a:solidFill>
                  <a:schemeClr val="tx1"/>
                </a:solidFill>
                <a:latin typeface="標楷體" panose="03000509000000000000" pitchFamily="65" charset="-120"/>
              </a:rPr>
              <a:t>65</a:t>
            </a:r>
            <a:r>
              <a:rPr lang="zh-TW" altLang="en-US" sz="3200" dirty="0">
                <a:solidFill>
                  <a:schemeClr val="tx1"/>
                </a:solidFill>
                <a:latin typeface="標楷體" panose="03000509000000000000" pitchFamily="65" charset="-120"/>
              </a:rPr>
              <a:t>歲之日</a:t>
            </a:r>
            <a:r>
              <a:rPr lang="en-US" altLang="zh-TW" sz="3200" dirty="0">
                <a:solidFill>
                  <a:schemeClr val="tx1"/>
                </a:solidFill>
                <a:latin typeface="標楷體" panose="03000509000000000000" pitchFamily="65" charset="-120"/>
              </a:rPr>
              <a:t>10</a:t>
            </a:r>
            <a:r>
              <a:rPr lang="zh-TW" altLang="en-US" sz="3200" dirty="0">
                <a:solidFill>
                  <a:schemeClr val="tx1"/>
                </a:solidFill>
                <a:latin typeface="標楷體" panose="03000509000000000000" pitchFamily="65" charset="-120"/>
              </a:rPr>
              <a:t>年內</a:t>
            </a:r>
            <a:r>
              <a:rPr lang="en-US" altLang="zh-TW" sz="3200" dirty="0">
                <a:solidFill>
                  <a:schemeClr val="tx1"/>
                </a:solidFill>
                <a:latin typeface="標楷體" panose="03000509000000000000" pitchFamily="65" charset="-120"/>
              </a:rPr>
              <a:t>)</a:t>
            </a:r>
          </a:p>
        </p:txBody>
      </p:sp>
      <p:sp>
        <p:nvSpPr>
          <p:cNvPr id="8" name="AutoShape 5"/>
          <p:cNvSpPr txBox="1">
            <a:spLocks noChangeArrowheads="1"/>
          </p:cNvSpPr>
          <p:nvPr/>
        </p:nvSpPr>
        <p:spPr bwMode="auto">
          <a:xfrm>
            <a:off x="642910" y="4253699"/>
            <a:ext cx="2257412" cy="685791"/>
          </a:xfrm>
          <a:prstGeom prst="roundRect">
            <a:avLst>
              <a:gd name="adj" fmla="val 50000"/>
            </a:avLst>
          </a:prstGeom>
          <a:solidFill>
            <a:srgbClr val="00B050"/>
          </a:solidFill>
          <a:ln w="9525">
            <a:noFill/>
            <a:round/>
            <a:headEnd/>
            <a:tailEnd/>
          </a:ln>
          <a:effectLst>
            <a:outerShdw dist="35921" dir="2700000" algn="ctr" rotWithShape="0">
              <a:schemeClr val="bg2">
                <a:alpha val="50000"/>
              </a:schemeClr>
            </a:outerShdw>
          </a:effectLst>
        </p:spPr>
        <p:txBody>
          <a:bodyPr vert="horz" wrap="none" rtlCol="0" anchor="ctr">
            <a:noAutofit/>
          </a:bodyPr>
          <a:lstStyle/>
          <a:p>
            <a:pPr marL="342900" marR="0" lvl="0" indent="-342900" algn="ctr" defTabSz="914400" rtl="0" eaLnBrk="1" fontAlgn="auto" latinLnBrk="0" hangingPunct="1">
              <a:lnSpc>
                <a:spcPct val="100000"/>
              </a:lnSpc>
              <a:spcBef>
                <a:spcPct val="20000"/>
              </a:spcBef>
              <a:spcAft>
                <a:spcPts val="0"/>
              </a:spcAft>
              <a:buClr>
                <a:schemeClr val="accent1"/>
              </a:buClr>
              <a:buSzPct val="50000"/>
              <a:buFont typeface="Wingdings 2"/>
              <a:buNone/>
              <a:tabLst/>
              <a:defRPr/>
            </a:pPr>
            <a:r>
              <a:rPr kumimoji="0" lang="zh-TW" altLang="en-US" sz="3200" b="0" i="0" u="none" strike="noStrike" kern="1200" cap="none" spc="0" normalizeH="0" baseline="0" noProof="0" dirty="0">
                <a:ln>
                  <a:noFill/>
                </a:ln>
                <a:solidFill>
                  <a:schemeClr val="tx1"/>
                </a:solidFill>
                <a:effectLst/>
                <a:uLnTx/>
                <a:uFillTx/>
                <a:latin typeface="標楷體" panose="03000509000000000000" pitchFamily="65" charset="-120"/>
              </a:rPr>
              <a:t>命令退休</a:t>
            </a:r>
          </a:p>
        </p:txBody>
      </p:sp>
      <p:sp>
        <p:nvSpPr>
          <p:cNvPr id="12" name="AutoShape 6"/>
          <p:cNvSpPr>
            <a:spLocks noChangeArrowheads="1"/>
          </p:cNvSpPr>
          <p:nvPr/>
        </p:nvSpPr>
        <p:spPr bwMode="auto">
          <a:xfrm>
            <a:off x="642910" y="4939490"/>
            <a:ext cx="8034116" cy="1500198"/>
          </a:xfrm>
          <a:prstGeom prst="roundRect">
            <a:avLst>
              <a:gd name="adj" fmla="val 9106"/>
            </a:avLst>
          </a:prstGeom>
          <a:gradFill>
            <a:gsLst>
              <a:gs pos="0">
                <a:schemeClr val="bg1"/>
              </a:gs>
              <a:gs pos="100000">
                <a:schemeClr val="accent1"/>
              </a:gs>
            </a:gsLst>
            <a:lin ang="2700000" scaled="0"/>
          </a:gradFill>
          <a:ln w="9525">
            <a:noFill/>
            <a:round/>
            <a:headEnd/>
            <a:tailEnd/>
          </a:ln>
          <a:effectLst/>
        </p:spPr>
        <p:txBody>
          <a:bodyPr wrap="none" anchor="ctr"/>
          <a:lstStyle/>
          <a:p>
            <a:pPr marL="457200" indent="-457200">
              <a:lnSpc>
                <a:spcPts val="42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一般命令退休</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由服務機關學校主動申辦</a:t>
            </a:r>
            <a:r>
              <a:rPr lang="en-US" altLang="zh-TW" sz="3200" dirty="0" smtClean="0">
                <a:solidFill>
                  <a:schemeClr val="tx1"/>
                </a:solidFill>
                <a:latin typeface="標楷體" panose="03000509000000000000" pitchFamily="65" charset="-120"/>
              </a:rPr>
              <a:t>)</a:t>
            </a:r>
            <a:endParaRPr lang="en-US" altLang="zh-TW" sz="3200" dirty="0">
              <a:solidFill>
                <a:schemeClr val="tx1"/>
              </a:solidFill>
              <a:latin typeface="標楷體" panose="03000509000000000000" pitchFamily="65" charset="-120"/>
            </a:endParaRPr>
          </a:p>
        </p:txBody>
      </p:sp>
      <p:pic>
        <p:nvPicPr>
          <p:cNvPr id="7" name="圖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en-US" sz="3600" b="1" dirty="0">
                <a:solidFill>
                  <a:schemeClr val="tx1"/>
                </a:solidFill>
              </a:rPr>
              <a:t>退休所得替代率之上限及調降</a:t>
            </a:r>
            <a:r>
              <a:rPr lang="zh-TW" altLang="en-US" sz="2000" dirty="0">
                <a:solidFill>
                  <a:srgbClr val="FF0000"/>
                </a:solidFill>
                <a:latin typeface="標楷體" panose="03000509000000000000" pitchFamily="65" charset="-120"/>
                <a:ea typeface="標楷體" panose="03000509000000000000" pitchFamily="65" charset="-120"/>
                <a:cs typeface="+mn-cs"/>
              </a:rPr>
              <a:t>教＃</a:t>
            </a:r>
            <a:r>
              <a:rPr lang="en-US" altLang="zh-TW" sz="2000" dirty="0">
                <a:solidFill>
                  <a:srgbClr val="FF0000"/>
                </a:solidFill>
                <a:latin typeface="標楷體" panose="03000509000000000000" pitchFamily="65" charset="-120"/>
                <a:ea typeface="標楷體" panose="03000509000000000000" pitchFamily="65" charset="-120"/>
                <a:cs typeface="+mn-cs"/>
              </a:rPr>
              <a:t>39Ⅱ</a:t>
            </a:r>
            <a:endParaRPr lang="zh-TW" altLang="en-US" sz="2000" dirty="0">
              <a:solidFill>
                <a:srgbClr val="FF0000"/>
              </a:solidFill>
              <a:latin typeface="標楷體" panose="03000509000000000000" pitchFamily="65" charset="-120"/>
              <a:ea typeface="標楷體" panose="03000509000000000000" pitchFamily="65" charset="-120"/>
              <a:cs typeface="+mn-cs"/>
            </a:endParaRPr>
          </a:p>
        </p:txBody>
      </p:sp>
      <p:sp>
        <p:nvSpPr>
          <p:cNvPr id="10" name="內容版面配置區 9"/>
          <p:cNvSpPr>
            <a:spLocks noGrp="1"/>
          </p:cNvSpPr>
          <p:nvPr>
            <p:ph idx="1"/>
          </p:nvPr>
        </p:nvSpPr>
        <p:spPr>
          <a:xfrm>
            <a:off x="872067" y="2070023"/>
            <a:ext cx="7408333" cy="4023274"/>
          </a:xfrm>
        </p:spPr>
        <p:txBody>
          <a:bodyPr>
            <a:normAutofit/>
          </a:bodyPr>
          <a:lstStyle/>
          <a:p>
            <a:pPr marL="0" indent="0" algn="just">
              <a:buNone/>
            </a:pPr>
            <a:r>
              <a:rPr lang="zh-TW" altLang="en-US" sz="3400" dirty="0">
                <a:solidFill>
                  <a:schemeClr val="tx1"/>
                </a:solidFill>
              </a:rPr>
              <a:t>退休教職員每月所領退休所得，依退休所得替代率計算後，有低於</a:t>
            </a:r>
            <a:r>
              <a:rPr lang="zh-TW" altLang="en-US" sz="3400" u="sng" dirty="0">
                <a:solidFill>
                  <a:srgbClr val="FF5050"/>
                </a:solidFill>
              </a:rPr>
              <a:t>最低保障金額</a:t>
            </a:r>
            <a:r>
              <a:rPr lang="zh-TW" altLang="en-US" sz="3400" dirty="0">
                <a:solidFill>
                  <a:schemeClr val="tx1"/>
                </a:solidFill>
              </a:rPr>
              <a:t>者</a:t>
            </a:r>
            <a:r>
              <a:rPr lang="en-US" altLang="zh-TW" sz="3400" dirty="0">
                <a:solidFill>
                  <a:schemeClr val="tx1"/>
                </a:solidFill>
              </a:rPr>
              <a:t>(</a:t>
            </a:r>
            <a:r>
              <a:rPr lang="zh-TW" altLang="en-US" sz="3400" dirty="0">
                <a:solidFill>
                  <a:schemeClr val="tx1"/>
                </a:solidFill>
              </a:rPr>
              <a:t>現為</a:t>
            </a:r>
            <a:r>
              <a:rPr lang="en-US" altLang="zh-TW" sz="3400" dirty="0">
                <a:solidFill>
                  <a:schemeClr val="tx1"/>
                </a:solidFill>
              </a:rPr>
              <a:t>33,140</a:t>
            </a:r>
            <a:r>
              <a:rPr lang="zh-TW" altLang="en-US" sz="3400" dirty="0">
                <a:solidFill>
                  <a:schemeClr val="tx1"/>
                </a:solidFill>
              </a:rPr>
              <a:t>元</a:t>
            </a:r>
            <a:r>
              <a:rPr lang="en-US" altLang="zh-TW" sz="3400" dirty="0">
                <a:solidFill>
                  <a:schemeClr val="tx1"/>
                </a:solidFill>
              </a:rPr>
              <a:t>)</a:t>
            </a:r>
            <a:r>
              <a:rPr lang="zh-TW" altLang="en-US" sz="3400" dirty="0">
                <a:solidFill>
                  <a:schemeClr val="tx1"/>
                </a:solidFill>
              </a:rPr>
              <a:t>，支給最低保障金額。但原金額原即低於最低保障金額者，依原金額支給</a:t>
            </a:r>
            <a:r>
              <a:rPr lang="zh-TW" altLang="en-US" sz="3400" dirty="0">
                <a:latin typeface="新細明體" panose="02020500000000000000" pitchFamily="18" charset="-120"/>
                <a:ea typeface="新細明體" panose="02020500000000000000" pitchFamily="18" charset="-120"/>
              </a:rPr>
              <a:t>。</a:t>
            </a:r>
            <a:endParaRPr lang="en-US" altLang="zh-TW" sz="3400" dirty="0"/>
          </a:p>
          <a:p>
            <a:endParaRPr lang="en-US" altLang="zh-TW" sz="3400" dirty="0"/>
          </a:p>
          <a:p>
            <a:endParaRPr lang="en-US" altLang="zh-TW" sz="3400" dirty="0"/>
          </a:p>
          <a:p>
            <a:pPr marL="0" indent="0">
              <a:buNone/>
            </a:pPr>
            <a:endParaRPr lang="en-US" altLang="zh-TW" sz="3400" dirty="0"/>
          </a:p>
          <a:p>
            <a:endParaRPr lang="en-US" altLang="zh-TW" sz="3400" dirty="0"/>
          </a:p>
          <a:p>
            <a:endParaRPr lang="en-US" altLang="zh-TW" sz="3400" dirty="0"/>
          </a:p>
          <a:p>
            <a:endParaRPr lang="en-US" altLang="zh-TW" sz="3400" dirty="0"/>
          </a:p>
        </p:txBody>
      </p:sp>
      <p:sp>
        <p:nvSpPr>
          <p:cNvPr id="12" name="圓角矩形 11"/>
          <p:cNvSpPr/>
          <p:nvPr/>
        </p:nvSpPr>
        <p:spPr>
          <a:xfrm>
            <a:off x="872067" y="1573924"/>
            <a:ext cx="1899733" cy="432048"/>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zh-TW" altLang="en-US"/>
              <a:t>最低保障金額</a:t>
            </a:r>
            <a:endParaRPr lang="zh-TW" altLang="en-US" dirty="0"/>
          </a:p>
        </p:txBody>
      </p:sp>
      <p:sp>
        <p:nvSpPr>
          <p:cNvPr id="2" name="直線圖說文字 1 (加上框線和強調線) 1"/>
          <p:cNvSpPr/>
          <p:nvPr/>
        </p:nvSpPr>
        <p:spPr>
          <a:xfrm>
            <a:off x="1403648" y="5108643"/>
            <a:ext cx="7177719" cy="902037"/>
          </a:xfrm>
          <a:prstGeom prst="accentBorderCallout1">
            <a:avLst>
              <a:gd name="adj1" fmla="val 23528"/>
              <a:gd name="adj2" fmla="val -2172"/>
              <a:gd name="adj3" fmla="val -160313"/>
              <a:gd name="adj4" fmla="val 5931"/>
            </a:avLst>
          </a:prstGeom>
          <a:gradFill>
            <a:gsLst>
              <a:gs pos="0">
                <a:schemeClr val="bg1">
                  <a:lumMod val="98000"/>
                </a:schemeClr>
              </a:gs>
              <a:gs pos="100000">
                <a:srgbClr val="92D050"/>
              </a:gs>
              <a:gs pos="100000">
                <a:srgbClr val="9BBB59">
                  <a:tint val="15000"/>
                  <a:satMod val="350000"/>
                </a:srgbClr>
              </a:gs>
            </a:gsLst>
            <a:lin ang="2700000" scaled="1"/>
          </a:gra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r>
              <a:rPr lang="zh-TW" altLang="en-US" dirty="0"/>
              <a:t>指公務人員委任第一職等本俸最高級之本俸額與該職等一般公務人員專業加給合計數額。</a:t>
            </a:r>
          </a:p>
        </p:txBody>
      </p:sp>
    </p:spTree>
    <p:extLst>
      <p:ext uri="{BB962C8B-B14F-4D97-AF65-F5344CB8AC3E}">
        <p14:creationId xmlns:p14="http://schemas.microsoft.com/office/powerpoint/2010/main" xmlns="" val="1593549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67544" y="476672"/>
            <a:ext cx="8229600" cy="1252728"/>
          </a:xfrm>
        </p:spPr>
        <p:txBody>
          <a:bodyPr>
            <a:normAutofit/>
          </a:bodyPr>
          <a:lstStyle/>
          <a:p>
            <a:r>
              <a:rPr lang="zh-TW" altLang="en-US" sz="3600" b="1" dirty="0">
                <a:solidFill>
                  <a:schemeClr val="tx1"/>
                </a:solidFill>
              </a:rPr>
              <a:t>退休所得替代率之上限及調降</a:t>
            </a:r>
            <a:r>
              <a:rPr lang="en-US" altLang="zh-TW" sz="3600" b="1" dirty="0">
                <a:solidFill>
                  <a:schemeClr val="tx1"/>
                </a:solidFill>
              </a:rPr>
              <a:t/>
            </a:r>
            <a:br>
              <a:rPr lang="en-US" altLang="zh-TW" sz="3600" b="1" dirty="0">
                <a:solidFill>
                  <a:schemeClr val="tx1"/>
                </a:solidFill>
              </a:rPr>
            </a:br>
            <a:r>
              <a:rPr lang="zh-TW" altLang="en-US" sz="2000" dirty="0">
                <a:solidFill>
                  <a:srgbClr val="FF0000"/>
                </a:solidFill>
                <a:latin typeface="標楷體" panose="03000509000000000000" pitchFamily="65" charset="-120"/>
                <a:ea typeface="標楷體" panose="03000509000000000000" pitchFamily="65" charset="-120"/>
                <a:cs typeface="+mn-cs"/>
              </a:rPr>
              <a:t>教＃</a:t>
            </a:r>
            <a:r>
              <a:rPr lang="en-US" altLang="zh-TW" sz="2000" dirty="0">
                <a:solidFill>
                  <a:srgbClr val="FF0000"/>
                </a:solidFill>
                <a:latin typeface="標楷體" panose="03000509000000000000" pitchFamily="65" charset="-120"/>
                <a:ea typeface="標楷體" panose="03000509000000000000" pitchFamily="65" charset="-120"/>
                <a:cs typeface="+mn-cs"/>
              </a:rPr>
              <a:t>37Ⅱ</a:t>
            </a:r>
            <a:r>
              <a:rPr lang="zh-TW" altLang="en-US" sz="2000" dirty="0">
                <a:solidFill>
                  <a:srgbClr val="FF0000"/>
                </a:solidFill>
                <a:latin typeface="新細明體" panose="02020500000000000000" pitchFamily="18" charset="-120"/>
                <a:ea typeface="新細明體" panose="02020500000000000000" pitchFamily="18" charset="-120"/>
                <a:cs typeface="+mn-cs"/>
              </a:rPr>
              <a:t>、</a:t>
            </a:r>
            <a:r>
              <a:rPr lang="en-US" altLang="zh-TW" sz="2000" dirty="0">
                <a:solidFill>
                  <a:srgbClr val="FF0000"/>
                </a:solidFill>
                <a:latin typeface="標楷體" panose="03000509000000000000" pitchFamily="65" charset="-120"/>
                <a:ea typeface="標楷體" panose="03000509000000000000" pitchFamily="65" charset="-120"/>
                <a:cs typeface="+mn-cs"/>
              </a:rPr>
              <a:t>38</a:t>
            </a:r>
            <a:r>
              <a:rPr lang="zh-TW" altLang="en-US" sz="2000" dirty="0">
                <a:solidFill>
                  <a:srgbClr val="FF0000"/>
                </a:solidFill>
                <a:latin typeface="標楷體" panose="03000509000000000000" pitchFamily="65" charset="-120"/>
                <a:ea typeface="標楷體" panose="03000509000000000000" pitchFamily="65" charset="-120"/>
                <a:cs typeface="+mn-cs"/>
              </a:rPr>
              <a:t>、</a:t>
            </a:r>
            <a:r>
              <a:rPr lang="en-US" altLang="zh-TW" sz="2000" dirty="0">
                <a:solidFill>
                  <a:srgbClr val="FF0000"/>
                </a:solidFill>
                <a:latin typeface="標楷體" panose="03000509000000000000" pitchFamily="65" charset="-120"/>
                <a:ea typeface="標楷體" panose="03000509000000000000" pitchFamily="65" charset="-120"/>
                <a:cs typeface="+mn-cs"/>
              </a:rPr>
              <a:t>39</a:t>
            </a:r>
            <a:endParaRPr lang="zh-TW" altLang="en-US" sz="2000" dirty="0">
              <a:solidFill>
                <a:srgbClr val="FF0000"/>
              </a:solidFill>
              <a:latin typeface="標楷體" panose="03000509000000000000" pitchFamily="65" charset="-120"/>
              <a:ea typeface="標楷體" panose="03000509000000000000" pitchFamily="65" charset="-120"/>
              <a:cs typeface="+mn-cs"/>
            </a:endParaRPr>
          </a:p>
        </p:txBody>
      </p:sp>
      <p:sp>
        <p:nvSpPr>
          <p:cNvPr id="5" name="文字方塊 4"/>
          <p:cNvSpPr txBox="1"/>
          <p:nvPr/>
        </p:nvSpPr>
        <p:spPr>
          <a:xfrm>
            <a:off x="467544" y="2031185"/>
            <a:ext cx="7920880" cy="523220"/>
          </a:xfrm>
          <a:prstGeom prst="rect">
            <a:avLst/>
          </a:prstGeom>
          <a:solidFill>
            <a:sysClr val="window" lastClr="FFFFFF"/>
          </a:solidFill>
          <a:ln w="25400" cap="flat" cmpd="sng" algn="ctr">
            <a:solidFill>
              <a:srgbClr val="8064A2"/>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srgbClr val="0000FF"/>
                </a:solidFill>
                <a:effectLst/>
                <a:uLnTx/>
                <a:uFillTx/>
                <a:latin typeface="標楷體"/>
                <a:ea typeface="標楷體"/>
                <a:cs typeface="+mn-cs"/>
              </a:rPr>
              <a:t>現職人員退休</a:t>
            </a:r>
            <a:r>
              <a:rPr kumimoji="0" lang="zh-TW" altLang="en-US" sz="2400" b="1" kern="0" dirty="0">
                <a:latin typeface="標楷體"/>
                <a:ea typeface="標楷體"/>
              </a:rPr>
              <a:t>，</a:t>
            </a:r>
            <a:r>
              <a:rPr kumimoji="0" lang="zh-TW" altLang="en-US" sz="2400" b="1" i="0" u="none" strike="noStrike" kern="0" cap="none" spc="0" normalizeH="0" baseline="0" noProof="0" dirty="0">
                <a:ln>
                  <a:noFill/>
                </a:ln>
                <a:solidFill>
                  <a:srgbClr val="0000FF"/>
                </a:solidFill>
                <a:effectLst/>
                <a:uLnTx/>
                <a:uFillTx/>
                <a:latin typeface="標楷體"/>
                <a:ea typeface="標楷體"/>
                <a:cs typeface="+mn-cs"/>
              </a:rPr>
              <a:t>依</a:t>
            </a:r>
            <a:r>
              <a:rPr kumimoji="0" lang="zh-TW" altLang="en-US" sz="2800" b="1" i="0" u="none" strike="noStrike" kern="0" cap="none" spc="0" normalizeH="0" baseline="0" noProof="0" dirty="0">
                <a:ln>
                  <a:noFill/>
                </a:ln>
                <a:solidFill>
                  <a:srgbClr val="FF3300"/>
                </a:solidFill>
                <a:effectLst>
                  <a:outerShdw blurRad="38100" dist="38100" dir="2700000" algn="tl">
                    <a:srgbClr val="000000">
                      <a:alpha val="43137"/>
                    </a:srgbClr>
                  </a:outerShdw>
                </a:effectLst>
                <a:uLnTx/>
                <a:uFillTx/>
                <a:latin typeface="標楷體"/>
                <a:ea typeface="標楷體"/>
                <a:cs typeface="+mn-cs"/>
              </a:rPr>
              <a:t>退休當年度替代率上限</a:t>
            </a:r>
            <a:r>
              <a:rPr kumimoji="0" lang="zh-TW" altLang="en-US" sz="2400" b="1" i="0" u="none" strike="noStrike" kern="0" cap="none" spc="0" normalizeH="0" baseline="0" noProof="0" dirty="0">
                <a:ln>
                  <a:noFill/>
                </a:ln>
                <a:effectLst/>
                <a:uLnTx/>
                <a:uFillTx/>
                <a:latin typeface="標楷體"/>
                <a:ea typeface="標楷體"/>
                <a:cs typeface="+mn-cs"/>
              </a:rPr>
              <a:t>逐年調降</a:t>
            </a:r>
          </a:p>
        </p:txBody>
      </p:sp>
      <p:pic>
        <p:nvPicPr>
          <p:cNvPr id="6" name="圖片 5"/>
          <p:cNvPicPr>
            <a:picLocks noChangeAspect="1"/>
          </p:cNvPicPr>
          <p:nvPr/>
        </p:nvPicPr>
        <p:blipFill>
          <a:blip r:embed="rId3" cstate="print"/>
          <a:stretch>
            <a:fillRect/>
          </a:stretch>
        </p:blipFill>
        <p:spPr>
          <a:xfrm>
            <a:off x="189890" y="2485079"/>
            <a:ext cx="7829844" cy="2638012"/>
          </a:xfrm>
          <a:prstGeom prst="rect">
            <a:avLst/>
          </a:prstGeom>
        </p:spPr>
      </p:pic>
      <p:grpSp>
        <p:nvGrpSpPr>
          <p:cNvPr id="7" name="群組 6"/>
          <p:cNvGrpSpPr/>
          <p:nvPr/>
        </p:nvGrpSpPr>
        <p:grpSpPr>
          <a:xfrm>
            <a:off x="242870" y="4869160"/>
            <a:ext cx="7857522" cy="1872208"/>
            <a:chOff x="395536" y="4687601"/>
            <a:chExt cx="8022196" cy="1972693"/>
          </a:xfrm>
        </p:grpSpPr>
        <p:sp>
          <p:nvSpPr>
            <p:cNvPr id="8" name="文字方塊 7"/>
            <p:cNvSpPr txBox="1"/>
            <p:nvPr/>
          </p:nvSpPr>
          <p:spPr>
            <a:xfrm>
              <a:off x="395536" y="4849356"/>
              <a:ext cx="1399331" cy="1810938"/>
            </a:xfrm>
            <a:prstGeom prst="rect">
              <a:avLst/>
            </a:prstGeom>
            <a:solidFill>
              <a:sysClr val="window" lastClr="FFFFFF"/>
            </a:solidFill>
            <a:ln w="25400" cap="flat" cmpd="sng" algn="ctr">
              <a:solidFill>
                <a:srgbClr val="8064A2"/>
              </a:solidFill>
              <a:prstDash val="solid"/>
            </a:ln>
            <a:effectLst/>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srgbClr val="0000CC"/>
                  </a:solidFill>
                  <a:effectLst/>
                  <a:uLnTx/>
                  <a:uFillTx/>
                  <a:latin typeface="標楷體"/>
                  <a:ea typeface="標楷體"/>
                  <a:cs typeface="+mn-cs"/>
                </a:rPr>
                <a:t>調降後月退休總所得不得低於最低保障金額</a:t>
              </a:r>
            </a:p>
          </p:txBody>
        </p:sp>
        <p:grpSp>
          <p:nvGrpSpPr>
            <p:cNvPr id="9" name="群組 8"/>
            <p:cNvGrpSpPr/>
            <p:nvPr/>
          </p:nvGrpSpPr>
          <p:grpSpPr>
            <a:xfrm>
              <a:off x="1913606" y="5368560"/>
              <a:ext cx="6504126" cy="539132"/>
              <a:chOff x="7157968" y="3498048"/>
              <a:chExt cx="1744475" cy="1295370"/>
            </a:xfrm>
          </p:grpSpPr>
          <p:sp>
            <p:nvSpPr>
              <p:cNvPr id="12" name="圓柱 11"/>
              <p:cNvSpPr/>
              <p:nvPr/>
            </p:nvSpPr>
            <p:spPr>
              <a:xfrm>
                <a:off x="7157968" y="3498048"/>
                <a:ext cx="1744475" cy="1132585"/>
              </a:xfrm>
              <a:prstGeom prst="can">
                <a:avLst/>
              </a:prstGeom>
              <a:solidFill>
                <a:srgbClr val="FF0066"/>
              </a:soli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標楷體"/>
                  <a:cs typeface="+mn-cs"/>
                </a:endParaRPr>
              </a:p>
            </p:txBody>
          </p:sp>
          <p:sp>
            <p:nvSpPr>
              <p:cNvPr id="13" name="文字方塊 12"/>
              <p:cNvSpPr txBox="1"/>
              <p:nvPr/>
            </p:nvSpPr>
            <p:spPr>
              <a:xfrm>
                <a:off x="7821961" y="3624643"/>
                <a:ext cx="409189" cy="1168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標楷體"/>
                    <a:ea typeface="標楷體"/>
                  </a:rPr>
                  <a:t>3</a:t>
                </a:r>
                <a:r>
                  <a:rPr kumimoji="0" lang="en-US" altLang="zh-TW" sz="24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a:ea typeface="標楷體"/>
                  </a:rPr>
                  <a:t>3</a:t>
                </a:r>
                <a:r>
                  <a:rPr kumimoji="0" lang="en-US" altLang="zh-TW" sz="24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標楷體"/>
                    <a:ea typeface="標楷體"/>
                  </a:rPr>
                  <a:t>,140</a:t>
                </a:r>
                <a:r>
                  <a:rPr kumimoji="0" lang="zh-TW" altLang="en-US" sz="24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標楷體"/>
                    <a:ea typeface="標楷體"/>
                  </a:rPr>
                  <a:t>元</a:t>
                </a:r>
              </a:p>
            </p:txBody>
          </p:sp>
        </p:grpSp>
        <p:sp>
          <p:nvSpPr>
            <p:cNvPr id="10" name="文字方塊 9"/>
            <p:cNvSpPr txBox="1"/>
            <p:nvPr/>
          </p:nvSpPr>
          <p:spPr>
            <a:xfrm>
              <a:off x="3695939" y="4687601"/>
              <a:ext cx="2510608" cy="489878"/>
            </a:xfrm>
            <a:prstGeom prst="rect">
              <a:avLst/>
            </a:prstGeom>
            <a:solidFill>
              <a:sysClr val="window" lastClr="FFFFFF"/>
            </a:solidFill>
            <a:ln w="25400" cap="flat" cmpd="sng" algn="ctr">
              <a:solidFill>
                <a:srgbClr val="8064A2"/>
              </a:solidFill>
              <a:prstDash val="solid"/>
            </a:ln>
            <a:effectLst/>
          </p:spPr>
          <p:txBody>
            <a:bodyPr wrap="square" rtlCol="0">
              <a:spAutoFit/>
            </a:bodyPr>
            <a:lstStyle/>
            <a:p>
              <a:pPr marL="0" marR="0" lvl="0" indent="0" algn="ctr" defTabSz="914400" eaLnBrk="1" fontAlgn="auto" latinLnBrk="0" hangingPunct="1">
                <a:lnSpc>
                  <a:spcPts val="3120"/>
                </a:lnSpc>
                <a:spcBef>
                  <a:spcPts val="0"/>
                </a:spcBef>
                <a:spcAft>
                  <a:spcPts val="0"/>
                </a:spcAft>
                <a:buClrTx/>
                <a:buSzTx/>
                <a:buFontTx/>
                <a:buNone/>
                <a:tabLst/>
                <a:defRPr/>
              </a:pPr>
              <a:r>
                <a:rPr kumimoji="0" lang="zh-TW" altLang="en-US" sz="2600" b="1" i="0" u="none" strike="noStrike" kern="0" cap="none" spc="0" normalizeH="0" baseline="0" noProof="0" dirty="0">
                  <a:ln>
                    <a:noFill/>
                  </a:ln>
                  <a:solidFill>
                    <a:srgbClr val="FF0000"/>
                  </a:solidFill>
                  <a:effectLst/>
                  <a:uLnTx/>
                  <a:uFillTx/>
                  <a:latin typeface="標楷體"/>
                  <a:ea typeface="標楷體"/>
                  <a:cs typeface="+mn-cs"/>
                </a:rPr>
                <a:t>最低保障金額</a:t>
              </a:r>
            </a:p>
          </p:txBody>
        </p:sp>
        <p:sp>
          <p:nvSpPr>
            <p:cNvPr id="11" name="矩形 10"/>
            <p:cNvSpPr/>
            <p:nvPr/>
          </p:nvSpPr>
          <p:spPr>
            <a:xfrm>
              <a:off x="2267744" y="5839941"/>
              <a:ext cx="5562100" cy="769441"/>
            </a:xfrm>
            <a:prstGeom prst="rect">
              <a:avLst/>
            </a:prstGeom>
            <a:ln>
              <a:solidFill>
                <a:srgbClr val="FFC000"/>
              </a:solidFill>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prstClr val="black"/>
                  </a:solidFill>
                  <a:effectLst/>
                  <a:uLnTx/>
                  <a:uFillTx/>
                  <a:latin typeface="標楷體"/>
                  <a:ea typeface="標楷體"/>
                </a:rPr>
                <a:t>註：月退休總所得</a:t>
              </a:r>
              <a:r>
                <a:rPr kumimoji="0" lang="en-US" altLang="zh-TW" sz="2200" b="1" i="0" u="none" strike="noStrike" kern="0" cap="none" spc="0" normalizeH="0" baseline="0" noProof="0" dirty="0">
                  <a:ln>
                    <a:noFill/>
                  </a:ln>
                  <a:solidFill>
                    <a:prstClr val="black"/>
                  </a:solidFill>
                  <a:effectLst/>
                  <a:uLnTx/>
                  <a:uFillTx/>
                  <a:latin typeface="標楷體"/>
                  <a:ea typeface="標楷體"/>
                </a:rPr>
                <a:t>=</a:t>
              </a:r>
              <a:r>
                <a:rPr kumimoji="0" lang="zh-TW" altLang="en-US" sz="2200" b="1" i="0" u="none" strike="noStrike" kern="0" cap="none" spc="0" normalizeH="0" baseline="0" noProof="0" dirty="0">
                  <a:ln>
                    <a:noFill/>
                  </a:ln>
                  <a:solidFill>
                    <a:prstClr val="black"/>
                  </a:solidFill>
                  <a:effectLst/>
                  <a:uLnTx/>
                  <a:uFillTx/>
                  <a:latin typeface="標楷體"/>
                  <a:ea typeface="標楷體"/>
                </a:rPr>
                <a:t>優存利息</a:t>
              </a:r>
              <a:r>
                <a:rPr kumimoji="0" lang="en-US" altLang="zh-TW" sz="2200" b="1" i="0" u="none" strike="noStrike" kern="0" cap="none" spc="0" normalizeH="0" baseline="0" noProof="0" dirty="0">
                  <a:ln>
                    <a:noFill/>
                  </a:ln>
                  <a:solidFill>
                    <a:prstClr val="black"/>
                  </a:solidFill>
                  <a:effectLst/>
                  <a:uLnTx/>
                  <a:uFillTx/>
                  <a:latin typeface="標楷體"/>
                  <a:ea typeface="標楷體"/>
                </a:rPr>
                <a:t>+</a:t>
              </a:r>
              <a:r>
                <a:rPr kumimoji="0" lang="zh-TW" altLang="en-US" sz="2200" b="1" i="0" u="none" strike="noStrike" kern="0" cap="none" spc="0" normalizeH="0" baseline="0" noProof="0" dirty="0">
                  <a:ln>
                    <a:noFill/>
                  </a:ln>
                  <a:solidFill>
                    <a:prstClr val="black"/>
                  </a:solidFill>
                  <a:effectLst/>
                  <a:uLnTx/>
                  <a:uFillTx/>
                  <a:latin typeface="標楷體"/>
                  <a:ea typeface="標楷體"/>
                </a:rPr>
                <a:t>月退休金</a:t>
              </a:r>
              <a:endParaRPr kumimoji="0" lang="en-US" altLang="zh-TW" sz="2200" b="1" i="0" u="none" strike="noStrike" kern="0" cap="none" spc="0" normalizeH="0" baseline="0" noProof="0" dirty="0">
                <a:ln>
                  <a:noFill/>
                </a:ln>
                <a:solidFill>
                  <a:prstClr val="black"/>
                </a:solidFill>
                <a:effectLst/>
                <a:uLnTx/>
                <a:uFillTx/>
                <a:latin typeface="標楷體"/>
                <a:ea typeface="標楷體"/>
              </a:endParaRPr>
            </a:p>
            <a:p>
              <a:pPr marL="45085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prstClr val="black"/>
                  </a:solidFill>
                  <a:effectLst/>
                  <a:uLnTx/>
                  <a:uFillTx/>
                  <a:latin typeface="標楷體"/>
                  <a:ea typeface="標楷體"/>
                </a:rPr>
                <a:t>原即低於最低保障金額者，維持原金額</a:t>
              </a:r>
              <a:endParaRPr kumimoji="0" lang="zh-TW" altLang="en-US" sz="2200" b="0" i="0" u="none" strike="noStrike" kern="0" cap="none" spc="0" normalizeH="0" baseline="0" noProof="0" dirty="0">
                <a:ln>
                  <a:noFill/>
                </a:ln>
                <a:solidFill>
                  <a:prstClr val="black"/>
                </a:solidFill>
                <a:effectLst/>
                <a:uLnTx/>
                <a:uFillTx/>
                <a:latin typeface="標楷體"/>
                <a:ea typeface="標楷體"/>
              </a:endParaRPr>
            </a:p>
          </p:txBody>
        </p:sp>
      </p:grpSp>
      <p:sp>
        <p:nvSpPr>
          <p:cNvPr id="16" name="向右箭號 15"/>
          <p:cNvSpPr/>
          <p:nvPr/>
        </p:nvSpPr>
        <p:spPr>
          <a:xfrm>
            <a:off x="3261367" y="4207336"/>
            <a:ext cx="2429407" cy="248419"/>
          </a:xfrm>
          <a:prstGeom prst="rightArrow">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100" b="0" i="0" u="none" strike="noStrike" kern="0" cap="none" spc="0" normalizeH="0" baseline="0" noProof="0">
              <a:ln>
                <a:noFill/>
              </a:ln>
              <a:solidFill>
                <a:sysClr val="window" lastClr="FFFFFF"/>
              </a:solidFill>
              <a:effectLst/>
              <a:uLnTx/>
              <a:uFillTx/>
              <a:latin typeface="Calibri"/>
              <a:ea typeface="標楷體"/>
              <a:cs typeface="+mn-cs"/>
            </a:endParaRPr>
          </a:p>
        </p:txBody>
      </p:sp>
    </p:spTree>
    <p:extLst>
      <p:ext uri="{BB962C8B-B14F-4D97-AF65-F5344CB8AC3E}">
        <p14:creationId xmlns:p14="http://schemas.microsoft.com/office/powerpoint/2010/main" xmlns="" val="3819809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95536" y="476672"/>
            <a:ext cx="8229600" cy="1252728"/>
          </a:xfrm>
        </p:spPr>
        <p:txBody>
          <a:bodyPr>
            <a:normAutofit/>
          </a:bodyPr>
          <a:lstStyle/>
          <a:p>
            <a:r>
              <a:rPr lang="zh-TW" altLang="en-US" sz="3600" b="1" dirty="0">
                <a:solidFill>
                  <a:schemeClr val="tx1"/>
                </a:solidFill>
              </a:rPr>
              <a:t>退休所得替代率之上限及調降</a:t>
            </a:r>
            <a:r>
              <a:rPr lang="zh-TW" altLang="en-US" sz="2000" dirty="0">
                <a:solidFill>
                  <a:srgbClr val="FF0000"/>
                </a:solidFill>
                <a:latin typeface="標楷體" panose="03000509000000000000" pitchFamily="65" charset="-120"/>
                <a:ea typeface="標楷體" panose="03000509000000000000" pitchFamily="65" charset="-120"/>
                <a:cs typeface="+mn-cs"/>
              </a:rPr>
              <a:t>教＃</a:t>
            </a:r>
            <a:r>
              <a:rPr lang="en-US" altLang="zh-TW" sz="2000" dirty="0">
                <a:solidFill>
                  <a:srgbClr val="FF0000"/>
                </a:solidFill>
                <a:latin typeface="標楷體" panose="03000509000000000000" pitchFamily="65" charset="-120"/>
                <a:ea typeface="標楷體" panose="03000509000000000000" pitchFamily="65" charset="-120"/>
                <a:cs typeface="+mn-cs"/>
              </a:rPr>
              <a:t>39</a:t>
            </a:r>
            <a:r>
              <a:rPr lang="en-US" altLang="zh-TW" sz="2000" dirty="0">
                <a:solidFill>
                  <a:srgbClr val="FF0000"/>
                </a:solidFill>
                <a:latin typeface="新細明體" panose="02020500000000000000" pitchFamily="18" charset="-120"/>
                <a:ea typeface="新細明體" panose="02020500000000000000" pitchFamily="18" charset="-120"/>
                <a:cs typeface="+mn-cs"/>
              </a:rPr>
              <a:t>Ⅰ</a:t>
            </a:r>
            <a:endParaRPr lang="zh-TW" altLang="en-US" sz="2000" dirty="0">
              <a:solidFill>
                <a:srgbClr val="FF0000"/>
              </a:solidFill>
              <a:latin typeface="標楷體" panose="03000509000000000000" pitchFamily="65" charset="-120"/>
              <a:ea typeface="標楷體" panose="03000509000000000000" pitchFamily="65" charset="-120"/>
              <a:cs typeface="+mn-cs"/>
            </a:endParaRPr>
          </a:p>
        </p:txBody>
      </p:sp>
      <p:grpSp>
        <p:nvGrpSpPr>
          <p:cNvPr id="7" name="群組 6"/>
          <p:cNvGrpSpPr/>
          <p:nvPr/>
        </p:nvGrpSpPr>
        <p:grpSpPr>
          <a:xfrm>
            <a:off x="611560" y="1719674"/>
            <a:ext cx="8136904" cy="5112568"/>
            <a:chOff x="611560" y="1844824"/>
            <a:chExt cx="8136904" cy="5112568"/>
          </a:xfrm>
          <a:noFill/>
        </p:grpSpPr>
        <p:graphicFrame>
          <p:nvGraphicFramePr>
            <p:cNvPr id="5" name="資料庫圖表 4"/>
            <p:cNvGraphicFramePr/>
            <p:nvPr>
              <p:extLst/>
            </p:nvPr>
          </p:nvGraphicFramePr>
          <p:xfrm>
            <a:off x="611560" y="1844824"/>
            <a:ext cx="8136904"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文字方塊 3"/>
            <p:cNvSpPr txBox="1"/>
            <p:nvPr/>
          </p:nvSpPr>
          <p:spPr>
            <a:xfrm>
              <a:off x="2555776" y="4919008"/>
              <a:ext cx="2736304" cy="2015936"/>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457200" lvl="0" indent="-457200">
                <a:spcAft>
                  <a:spcPts val="0"/>
                </a:spcAft>
                <a:buFont typeface="+mj-lt"/>
                <a:buAutoNum type="arabicPeriod"/>
              </a:pPr>
              <a:r>
                <a:rPr lang="zh-TW" altLang="en-US" u="sng" dirty="0">
                  <a:latin typeface="+mj-ea"/>
                </a:rPr>
                <a:t>優惠存款利息</a:t>
              </a:r>
              <a:endParaRPr lang="en-US" altLang="zh-TW" u="sng" dirty="0">
                <a:latin typeface="+mj-ea"/>
              </a:endParaRPr>
            </a:p>
            <a:p>
              <a:pPr marL="457200" lvl="0" indent="-457200">
                <a:spcAft>
                  <a:spcPts val="0"/>
                </a:spcAft>
                <a:buFont typeface="+mj-lt"/>
                <a:buAutoNum type="arabicPeriod"/>
              </a:pPr>
              <a:r>
                <a:rPr lang="zh-TW" altLang="en-US" u="sng" dirty="0">
                  <a:latin typeface="+mj-ea"/>
                </a:rPr>
                <a:t>舊制月退休金</a:t>
              </a:r>
              <a:r>
                <a:rPr lang="en-US" altLang="zh-TW" u="sng" dirty="0">
                  <a:latin typeface="+mj-ea"/>
                </a:rPr>
                <a:t>(</a:t>
              </a:r>
              <a:r>
                <a:rPr lang="zh-TW" altLang="en-US" u="sng" dirty="0">
                  <a:latin typeface="+mj-ea"/>
                </a:rPr>
                <a:t>含月補償金</a:t>
              </a:r>
              <a:r>
                <a:rPr lang="en-US" altLang="zh-TW" u="sng" dirty="0">
                  <a:latin typeface="+mj-ea"/>
                </a:rPr>
                <a:t>)</a:t>
              </a:r>
            </a:p>
            <a:p>
              <a:pPr marL="457200" lvl="0" indent="-457200">
                <a:spcAft>
                  <a:spcPts val="0"/>
                </a:spcAft>
                <a:buFont typeface="+mj-lt"/>
                <a:buAutoNum type="arabicPeriod"/>
              </a:pPr>
              <a:r>
                <a:rPr lang="zh-TW" altLang="en-US" u="sng" dirty="0">
                  <a:latin typeface="+mj-ea"/>
                </a:rPr>
                <a:t>退撫新制月退休金</a:t>
              </a:r>
              <a:endParaRPr lang="en-US" altLang="zh-TW" u="sng" dirty="0">
                <a:latin typeface="+mj-ea"/>
              </a:endParaRPr>
            </a:p>
            <a:p>
              <a:pPr lvl="0">
                <a:spcBef>
                  <a:spcPts val="600"/>
                </a:spcBef>
                <a:spcAft>
                  <a:spcPts val="0"/>
                </a:spcAft>
              </a:pPr>
              <a:r>
                <a:rPr lang="en-US" altLang="zh-TW" dirty="0">
                  <a:solidFill>
                    <a:srgbClr val="D60093"/>
                  </a:solidFill>
                  <a:latin typeface="+mj-ea"/>
                </a:rPr>
                <a:t>【</a:t>
              </a:r>
              <a:r>
                <a:rPr lang="zh-TW" altLang="en-US" dirty="0">
                  <a:solidFill>
                    <a:srgbClr val="D60093"/>
                  </a:solidFill>
                  <a:latin typeface="+mj-ea"/>
                </a:rPr>
                <a:t>公保或勞保年金優先保障，不扣減</a:t>
              </a:r>
              <a:r>
                <a:rPr lang="en-US" altLang="zh-TW" dirty="0">
                  <a:solidFill>
                    <a:srgbClr val="D60093"/>
                  </a:solidFill>
                  <a:latin typeface="+mj-ea"/>
                </a:rPr>
                <a:t>】</a:t>
              </a:r>
              <a:endParaRPr lang="en-US" altLang="zh-TW" sz="2400" dirty="0">
                <a:solidFill>
                  <a:srgbClr val="D60093"/>
                </a:solidFill>
                <a:latin typeface="+mj-ea"/>
              </a:endParaRPr>
            </a:p>
          </p:txBody>
        </p:sp>
      </p:grpSp>
      <p:sp>
        <p:nvSpPr>
          <p:cNvPr id="14" name="圓角矩形 13"/>
          <p:cNvSpPr/>
          <p:nvPr/>
        </p:nvSpPr>
        <p:spPr>
          <a:xfrm>
            <a:off x="755576" y="1988840"/>
            <a:ext cx="2448272" cy="360040"/>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2400" b="1" dirty="0">
                <a:solidFill>
                  <a:schemeClr val="bg1"/>
                </a:solidFill>
              </a:rPr>
              <a:t>逾上限扣減原則</a:t>
            </a:r>
            <a:endParaRPr lang="zh-TW" altLang="en-US" sz="2400" dirty="0">
              <a:solidFill>
                <a:schemeClr val="bg1"/>
              </a:solidFill>
              <a:latin typeface="+mn-ea"/>
            </a:endParaRPr>
          </a:p>
        </p:txBody>
      </p:sp>
    </p:spTree>
    <p:extLst>
      <p:ext uri="{BB962C8B-B14F-4D97-AF65-F5344CB8AC3E}">
        <p14:creationId xmlns:p14="http://schemas.microsoft.com/office/powerpoint/2010/main" xmlns="" val="35319473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99592" y="2775870"/>
            <a:ext cx="7488832" cy="3456384"/>
          </a:xfrm>
          <a:gradFill>
            <a:gsLst>
              <a:gs pos="0">
                <a:schemeClr val="bg1">
                  <a:lumMod val="98000"/>
                </a:schemeClr>
              </a:gs>
              <a:gs pos="100000">
                <a:srgbClr val="92D050"/>
              </a:gs>
              <a:gs pos="100000">
                <a:srgbClr val="9BBB59">
                  <a:tint val="15000"/>
                  <a:satMod val="350000"/>
                </a:srgbClr>
              </a:gs>
            </a:gsLst>
            <a:lin ang="2700000" scaled="1"/>
          </a:gradFill>
        </p:spPr>
        <p:txBody>
          <a:bodyPr>
            <a:noAutofit/>
          </a:bodyPr>
          <a:lstStyle/>
          <a:p>
            <a:pPr>
              <a:buNone/>
            </a:pPr>
            <a:r>
              <a:rPr lang="zh-TW" altLang="en-US" sz="2800" dirty="0">
                <a:solidFill>
                  <a:schemeClr val="tx1"/>
                </a:solidFill>
              </a:rPr>
              <a:t>    </a:t>
            </a:r>
            <a:r>
              <a:rPr lang="zh-TW" altLang="en-US" sz="2800" b="1" dirty="0">
                <a:solidFill>
                  <a:schemeClr val="tx1"/>
                </a:solidFill>
                <a:latin typeface="+mn-ea"/>
              </a:rPr>
              <a:t>法案公布施行前、後</a:t>
            </a:r>
            <a:r>
              <a:rPr lang="zh-TW" altLang="en-US" sz="2800" b="1" dirty="0">
                <a:solidFill>
                  <a:srgbClr val="FF0000"/>
                </a:solidFill>
                <a:latin typeface="+mn-ea"/>
              </a:rPr>
              <a:t>因公傷病命令退休人員</a:t>
            </a:r>
            <a:r>
              <a:rPr lang="zh-TW" altLang="en-US" sz="2800" b="1" dirty="0">
                <a:solidFill>
                  <a:schemeClr val="tx1"/>
                </a:solidFill>
                <a:latin typeface="+mn-ea"/>
              </a:rPr>
              <a:t>，有下列情形之一者，不適用替代率調降規定：</a:t>
            </a:r>
            <a:endParaRPr lang="en-US" altLang="zh-TW" sz="2800" b="1" dirty="0">
              <a:solidFill>
                <a:schemeClr val="tx1"/>
              </a:solidFill>
              <a:latin typeface="+mn-ea"/>
            </a:endParaRPr>
          </a:p>
          <a:p>
            <a:pPr>
              <a:buNone/>
            </a:pPr>
            <a:r>
              <a:rPr lang="zh-TW" altLang="en-US" sz="2800" b="1" dirty="0">
                <a:solidFill>
                  <a:schemeClr val="tx1"/>
                </a:solidFill>
                <a:latin typeface="+mn-ea"/>
              </a:rPr>
              <a:t>一、因執行職務時，發生意外危險事故、 </a:t>
            </a:r>
            <a:endParaRPr lang="en-US" altLang="zh-TW" sz="2800" b="1" dirty="0">
              <a:solidFill>
                <a:schemeClr val="tx1"/>
              </a:solidFill>
              <a:latin typeface="+mn-ea"/>
            </a:endParaRPr>
          </a:p>
          <a:p>
            <a:pPr>
              <a:buNone/>
            </a:pPr>
            <a:r>
              <a:rPr lang="zh-TW" altLang="en-US" sz="2800" b="1" dirty="0">
                <a:solidFill>
                  <a:schemeClr val="tx1"/>
                </a:solidFill>
                <a:latin typeface="+mn-ea"/>
              </a:rPr>
              <a:t>    遭受暴力事件或罹患疾病，以致傷病。</a:t>
            </a:r>
            <a:endParaRPr lang="en-US" altLang="zh-TW" sz="2800" b="1" dirty="0">
              <a:solidFill>
                <a:schemeClr val="tx1"/>
              </a:solidFill>
              <a:latin typeface="+mn-ea"/>
            </a:endParaRPr>
          </a:p>
          <a:p>
            <a:pPr>
              <a:buNone/>
            </a:pPr>
            <a:r>
              <a:rPr lang="zh-TW" altLang="en-US" sz="2800" b="1" dirty="0">
                <a:solidFill>
                  <a:schemeClr val="tx1"/>
                </a:solidFill>
                <a:latin typeface="+mn-ea"/>
              </a:rPr>
              <a:t>二、因前款以外之情形，已致傷病且致全身 </a:t>
            </a:r>
            <a:endParaRPr lang="en-US" altLang="zh-TW" sz="2800" b="1" dirty="0">
              <a:solidFill>
                <a:schemeClr val="tx1"/>
              </a:solidFill>
              <a:latin typeface="+mn-ea"/>
            </a:endParaRPr>
          </a:p>
          <a:p>
            <a:pPr>
              <a:buNone/>
            </a:pPr>
            <a:r>
              <a:rPr lang="zh-TW" altLang="en-US" sz="2800" b="1" dirty="0">
                <a:solidFill>
                  <a:schemeClr val="tx1"/>
                </a:solidFill>
                <a:latin typeface="+mn-ea"/>
              </a:rPr>
              <a:t>    癱瘓或致日常生活無法自理。</a:t>
            </a:r>
          </a:p>
        </p:txBody>
      </p:sp>
      <p:sp>
        <p:nvSpPr>
          <p:cNvPr id="3" name="標題 2"/>
          <p:cNvSpPr>
            <a:spLocks noGrp="1"/>
          </p:cNvSpPr>
          <p:nvPr>
            <p:ph type="title"/>
          </p:nvPr>
        </p:nvSpPr>
        <p:spPr>
          <a:xfrm>
            <a:off x="467544" y="908720"/>
            <a:ext cx="8229600" cy="748672"/>
          </a:xfrm>
        </p:spPr>
        <p:txBody>
          <a:bodyPr>
            <a:normAutofit/>
          </a:bodyPr>
          <a:lstStyle/>
          <a:p>
            <a:r>
              <a:rPr lang="zh-TW" altLang="en-US" sz="3600" b="1" dirty="0">
                <a:solidFill>
                  <a:schemeClr val="tx1"/>
                </a:solidFill>
              </a:rPr>
              <a:t>退休所得替代率之上限及調降</a:t>
            </a:r>
            <a:r>
              <a:rPr lang="zh-TW" altLang="en-US" sz="2000" dirty="0">
                <a:solidFill>
                  <a:srgbClr val="FF0000"/>
                </a:solidFill>
                <a:latin typeface="標楷體" panose="03000509000000000000" pitchFamily="65" charset="-120"/>
                <a:ea typeface="標楷體" panose="03000509000000000000" pitchFamily="65" charset="-120"/>
                <a:cs typeface="+mn-cs"/>
              </a:rPr>
              <a:t>教＃</a:t>
            </a:r>
            <a:r>
              <a:rPr lang="en-US" altLang="zh-TW" sz="2000" dirty="0">
                <a:solidFill>
                  <a:srgbClr val="FF0000"/>
                </a:solidFill>
                <a:latin typeface="標楷體" panose="03000509000000000000" pitchFamily="65" charset="-120"/>
                <a:ea typeface="標楷體" panose="03000509000000000000" pitchFamily="65" charset="-120"/>
                <a:cs typeface="+mn-cs"/>
              </a:rPr>
              <a:t>33</a:t>
            </a:r>
            <a:endParaRPr lang="zh-TW" altLang="en-US" sz="2000" dirty="0">
              <a:solidFill>
                <a:srgbClr val="FF0000"/>
              </a:solidFill>
              <a:latin typeface="標楷體" panose="03000509000000000000" pitchFamily="65" charset="-120"/>
              <a:ea typeface="標楷體" panose="03000509000000000000" pitchFamily="65" charset="-120"/>
              <a:cs typeface="+mn-cs"/>
            </a:endParaRPr>
          </a:p>
        </p:txBody>
      </p:sp>
      <p:sp>
        <p:nvSpPr>
          <p:cNvPr id="14" name="圓角矩形 13"/>
          <p:cNvSpPr/>
          <p:nvPr/>
        </p:nvSpPr>
        <p:spPr>
          <a:xfrm>
            <a:off x="971600" y="2273997"/>
            <a:ext cx="2664296" cy="360040"/>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2400" b="1" dirty="0">
                <a:solidFill>
                  <a:schemeClr val="bg1"/>
                </a:solidFill>
              </a:rPr>
              <a:t>調降排除適用對象</a:t>
            </a:r>
            <a:endParaRPr lang="zh-TW" altLang="en-US" sz="2400" dirty="0">
              <a:solidFill>
                <a:schemeClr val="bg1"/>
              </a:solidFill>
              <a:latin typeface="+mn-ea"/>
            </a:endParaRPr>
          </a:p>
        </p:txBody>
      </p:sp>
    </p:spTree>
    <p:extLst>
      <p:ext uri="{BB962C8B-B14F-4D97-AF65-F5344CB8AC3E}">
        <p14:creationId xmlns:p14="http://schemas.microsoft.com/office/powerpoint/2010/main" xmlns="" val="11478462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marL="0" indent="0" algn="ctr">
              <a:buNone/>
            </a:pPr>
            <a:r>
              <a:rPr lang="zh-TW" altLang="en-US" sz="4800" dirty="0">
                <a:solidFill>
                  <a:schemeClr val="tx1"/>
                </a:solidFill>
                <a:latin typeface="華康隸書體W7" pitchFamily="65" charset="-120"/>
                <a:ea typeface="華康隸書體W7" pitchFamily="65" charset="-120"/>
              </a:rPr>
              <a:t>常用問答集</a:t>
            </a:r>
            <a:endParaRPr lang="en-US" altLang="zh-TW" sz="4800" dirty="0">
              <a:solidFill>
                <a:schemeClr val="tx1"/>
              </a:solidFill>
              <a:latin typeface="華康隸書體W7" pitchFamily="65" charset="-120"/>
              <a:ea typeface="華康隸書體W7" pitchFamily="65" charset="-120"/>
            </a:endParaRPr>
          </a:p>
          <a:p>
            <a:pPr marL="0" indent="0" algn="ctr">
              <a:buNone/>
            </a:pPr>
            <a:r>
              <a:rPr lang="en-US" altLang="zh-TW" sz="4800" dirty="0">
                <a:solidFill>
                  <a:schemeClr val="tx1"/>
                </a:solidFill>
                <a:latin typeface="+mj-ea"/>
                <a:ea typeface="+mj-ea"/>
              </a:rPr>
              <a:t>Q&amp;A</a:t>
            </a:r>
            <a:endParaRPr lang="zh-TW" altLang="en-US" sz="4800" dirty="0">
              <a:solidFill>
                <a:schemeClr val="tx1"/>
              </a:solidFill>
              <a:latin typeface="+mj-ea"/>
              <a:ea typeface="+mj-ea"/>
            </a:endParaRPr>
          </a:p>
        </p:txBody>
      </p:sp>
      <p:sp>
        <p:nvSpPr>
          <p:cNvPr id="4" name="標題 3"/>
          <p:cNvSpPr>
            <a:spLocks noGrp="1"/>
          </p:cNvSpPr>
          <p:nvPr>
            <p:ph type="title"/>
          </p:nvPr>
        </p:nvSpPr>
        <p:spPr/>
        <p:txBody>
          <a:bodyPr/>
          <a:lstStyle/>
          <a:p>
            <a:endParaRPr lang="zh-TW" altLang="en-US" dirty="0"/>
          </a:p>
        </p:txBody>
      </p:sp>
    </p:spTree>
    <p:extLst>
      <p:ext uri="{BB962C8B-B14F-4D97-AF65-F5344CB8AC3E}">
        <p14:creationId xmlns:p14="http://schemas.microsoft.com/office/powerpoint/2010/main" xmlns="" val="37452554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2276872"/>
            <a:ext cx="7408333" cy="3849291"/>
          </a:xfrm>
          <a:gradFill>
            <a:gsLst>
              <a:gs pos="0">
                <a:schemeClr val="bg1">
                  <a:lumMod val="98000"/>
                </a:schemeClr>
              </a:gs>
              <a:gs pos="100000">
                <a:srgbClr val="92D050"/>
              </a:gs>
              <a:gs pos="100000">
                <a:srgbClr val="9BBB59">
                  <a:tint val="15000"/>
                  <a:satMod val="350000"/>
                </a:srgbClr>
              </a:gs>
            </a:gsLst>
            <a:lin ang="2700000" scaled="1"/>
          </a:gradFill>
          <a:ln>
            <a:noFill/>
          </a:ln>
        </p:spPr>
        <p:style>
          <a:lnRef idx="2">
            <a:schemeClr val="accent6"/>
          </a:lnRef>
          <a:fillRef idx="1">
            <a:schemeClr val="lt1"/>
          </a:fillRef>
          <a:effectRef idx="0">
            <a:schemeClr val="accent6"/>
          </a:effectRef>
          <a:fontRef idx="minor">
            <a:schemeClr val="dk1"/>
          </a:fontRef>
        </p:style>
        <p:txBody>
          <a:bodyPr>
            <a:normAutofit/>
          </a:bodyPr>
          <a:lstStyle/>
          <a:p>
            <a:pPr marL="0" indent="0">
              <a:buClrTx/>
              <a:buNone/>
            </a:pPr>
            <a:r>
              <a:rPr lang="en-US" altLang="zh-TW" dirty="0">
                <a:solidFill>
                  <a:schemeClr val="tx1"/>
                </a:solidFill>
              </a:rPr>
              <a:t>A</a:t>
            </a:r>
            <a:r>
              <a:rPr lang="zh-TW" altLang="zh-TW" dirty="0">
                <a:solidFill>
                  <a:schemeClr val="tx1"/>
                </a:solidFill>
              </a:rPr>
              <a:t>：</a:t>
            </a:r>
            <a:endParaRPr lang="en-US" altLang="zh-TW" dirty="0">
              <a:solidFill>
                <a:schemeClr val="tx1"/>
              </a:solidFill>
            </a:endParaRPr>
          </a:p>
          <a:p>
            <a:pPr marL="759143" lvl="1" indent="-457200">
              <a:buClrTx/>
              <a:buFont typeface="+mj-ea"/>
              <a:buAutoNum type="ea1ChtPeriod"/>
            </a:pPr>
            <a:r>
              <a:rPr lang="zh-TW" altLang="en-US" dirty="0">
                <a:solidFill>
                  <a:schemeClr val="tx1"/>
                </a:solidFill>
                <a:latin typeface="標楷體" panose="03000509000000000000" pitchFamily="65" charset="-120"/>
                <a:ea typeface="標楷體" panose="03000509000000000000" pitchFamily="65" charset="-120"/>
              </a:rPr>
              <a:t>否。調降期間</a:t>
            </a:r>
            <a:r>
              <a:rPr lang="en-US" altLang="zh-TW" dirty="0">
                <a:solidFill>
                  <a:schemeClr val="tx1"/>
                </a:solidFill>
                <a:latin typeface="標楷體" panose="03000509000000000000" pitchFamily="65" charset="-120"/>
                <a:ea typeface="標楷體" panose="03000509000000000000" pitchFamily="65" charset="-120"/>
              </a:rPr>
              <a:t>(107</a:t>
            </a:r>
            <a:r>
              <a:rPr lang="zh-TW" altLang="en-US" dirty="0">
                <a:solidFill>
                  <a:schemeClr val="tx1"/>
                </a:solidFill>
                <a:latin typeface="標楷體" panose="03000509000000000000" pitchFamily="65" charset="-120"/>
                <a:ea typeface="標楷體" panose="03000509000000000000" pitchFamily="65" charset="-120"/>
              </a:rPr>
              <a:t>年</a:t>
            </a:r>
            <a:r>
              <a:rPr lang="en-US" altLang="zh-TW" dirty="0">
                <a:solidFill>
                  <a:schemeClr val="tx1"/>
                </a:solidFill>
                <a:latin typeface="標楷體" panose="03000509000000000000" pitchFamily="65" charset="-120"/>
                <a:ea typeface="標楷體" panose="03000509000000000000" pitchFamily="65" charset="-120"/>
              </a:rPr>
              <a:t>7</a:t>
            </a:r>
            <a:r>
              <a:rPr lang="zh-TW" altLang="en-US" dirty="0">
                <a:solidFill>
                  <a:schemeClr val="tx1"/>
                </a:solidFill>
                <a:latin typeface="標楷體" panose="03000509000000000000" pitchFamily="65" charset="-120"/>
                <a:ea typeface="標楷體" panose="03000509000000000000" pitchFamily="65" charset="-120"/>
              </a:rPr>
              <a:t>月</a:t>
            </a:r>
            <a:r>
              <a:rPr lang="en-US" altLang="zh-TW" dirty="0">
                <a:solidFill>
                  <a:schemeClr val="tx1"/>
                </a:solidFill>
                <a:latin typeface="標楷體" panose="03000509000000000000" pitchFamily="65" charset="-120"/>
                <a:ea typeface="標楷體" panose="03000509000000000000" pitchFamily="65" charset="-120"/>
              </a:rPr>
              <a:t>1</a:t>
            </a:r>
            <a:r>
              <a:rPr lang="zh-TW" altLang="en-US" dirty="0">
                <a:solidFill>
                  <a:schemeClr val="tx1"/>
                </a:solidFill>
                <a:latin typeface="標楷體" panose="03000509000000000000" pitchFamily="65" charset="-120"/>
                <a:ea typeface="標楷體" panose="03000509000000000000" pitchFamily="65" charset="-120"/>
              </a:rPr>
              <a:t>日</a:t>
            </a:r>
            <a:r>
              <a:rPr lang="en-US" altLang="zh-TW" dirty="0">
                <a:solidFill>
                  <a:schemeClr val="tx1"/>
                </a:solidFill>
                <a:latin typeface="標楷體" panose="03000509000000000000" pitchFamily="65" charset="-120"/>
                <a:ea typeface="標楷體" panose="03000509000000000000" pitchFamily="65" charset="-120"/>
              </a:rPr>
              <a:t>~118</a:t>
            </a:r>
            <a:r>
              <a:rPr lang="zh-TW" altLang="en-US" dirty="0">
                <a:solidFill>
                  <a:schemeClr val="tx1"/>
                </a:solidFill>
                <a:latin typeface="標楷體" panose="03000509000000000000" pitchFamily="65" charset="-120"/>
                <a:ea typeface="標楷體" panose="03000509000000000000" pitchFamily="65" charset="-120"/>
              </a:rPr>
              <a:t>年</a:t>
            </a:r>
            <a:r>
              <a:rPr lang="en-US" altLang="zh-TW" dirty="0">
                <a:solidFill>
                  <a:schemeClr val="tx1"/>
                </a:solidFill>
                <a:latin typeface="標楷體" panose="03000509000000000000" pitchFamily="65" charset="-120"/>
                <a:ea typeface="標楷體" panose="03000509000000000000" pitchFamily="65" charset="-120"/>
              </a:rPr>
              <a:t>12</a:t>
            </a:r>
            <a:r>
              <a:rPr lang="zh-TW" altLang="en-US" dirty="0">
                <a:solidFill>
                  <a:schemeClr val="tx1"/>
                </a:solidFill>
                <a:latin typeface="標楷體" panose="03000509000000000000" pitchFamily="65" charset="-120"/>
                <a:ea typeface="標楷體" panose="03000509000000000000" pitchFamily="65" charset="-120"/>
              </a:rPr>
              <a:t>月</a:t>
            </a:r>
            <a:r>
              <a:rPr lang="en-US" altLang="zh-TW" dirty="0">
                <a:solidFill>
                  <a:schemeClr val="tx1"/>
                </a:solidFill>
                <a:latin typeface="標楷體" panose="03000509000000000000" pitchFamily="65" charset="-120"/>
                <a:ea typeface="標楷體" panose="03000509000000000000" pitchFamily="65" charset="-120"/>
              </a:rPr>
              <a:t>31</a:t>
            </a:r>
            <a:r>
              <a:rPr lang="zh-TW" altLang="en-US" dirty="0">
                <a:solidFill>
                  <a:schemeClr val="tx1"/>
                </a:solidFill>
                <a:latin typeface="標楷體" panose="03000509000000000000" pitchFamily="65" charset="-120"/>
                <a:ea typeface="標楷體" panose="03000509000000000000" pitchFamily="65" charset="-120"/>
              </a:rPr>
              <a:t>日</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退休者，各依其退休當年度之所得替代率計算，並逐年遞減</a:t>
            </a:r>
            <a:r>
              <a:rPr lang="en-US" altLang="zh-TW" dirty="0">
                <a:solidFill>
                  <a:schemeClr val="tx1"/>
                </a:solidFill>
                <a:latin typeface="標楷體" panose="03000509000000000000" pitchFamily="65" charset="-120"/>
                <a:ea typeface="標楷體" panose="03000509000000000000" pitchFamily="65" charset="-120"/>
              </a:rPr>
              <a:t>1.5%</a:t>
            </a:r>
            <a:r>
              <a:rPr lang="zh-TW" altLang="en-US" dirty="0">
                <a:solidFill>
                  <a:schemeClr val="tx1"/>
                </a:solidFill>
                <a:latin typeface="標楷體" panose="03000509000000000000" pitchFamily="65" charset="-120"/>
                <a:ea typeface="標楷體" panose="03000509000000000000" pitchFamily="65" charset="-120"/>
              </a:rPr>
              <a:t>至</a:t>
            </a:r>
            <a:r>
              <a:rPr lang="en-US" altLang="zh-TW" dirty="0">
                <a:solidFill>
                  <a:schemeClr val="tx1"/>
                </a:solidFill>
                <a:latin typeface="標楷體" panose="03000509000000000000" pitchFamily="65" charset="-120"/>
                <a:ea typeface="標楷體" panose="03000509000000000000" pitchFamily="65" charset="-120"/>
              </a:rPr>
              <a:t>118</a:t>
            </a:r>
            <a:r>
              <a:rPr lang="zh-TW" altLang="en-US" dirty="0">
                <a:solidFill>
                  <a:schemeClr val="tx1"/>
                </a:solidFill>
                <a:latin typeface="標楷體" panose="03000509000000000000" pitchFamily="65" charset="-120"/>
                <a:ea typeface="標楷體" panose="03000509000000000000" pitchFamily="65" charset="-120"/>
              </a:rPr>
              <a:t>年。</a:t>
            </a:r>
            <a:endParaRPr lang="en-US" altLang="zh-TW" dirty="0">
              <a:solidFill>
                <a:schemeClr val="tx1"/>
              </a:solidFill>
              <a:latin typeface="標楷體" panose="03000509000000000000" pitchFamily="65" charset="-120"/>
              <a:ea typeface="標楷體" panose="03000509000000000000" pitchFamily="65" charset="-120"/>
            </a:endParaRPr>
          </a:p>
          <a:p>
            <a:pPr marL="759143" lvl="1" indent="-457200">
              <a:buClrTx/>
              <a:buFont typeface="+mj-ea"/>
              <a:buAutoNum type="ea1ChtPeriod"/>
            </a:pPr>
            <a:r>
              <a:rPr lang="zh-TW" altLang="en-US" dirty="0">
                <a:solidFill>
                  <a:schemeClr val="tx1"/>
                </a:solidFill>
                <a:latin typeface="標楷體" panose="03000509000000000000" pitchFamily="65" charset="-120"/>
                <a:ea typeface="標楷體" panose="03000509000000000000" pitchFamily="65" charset="-120"/>
              </a:rPr>
              <a:t>例如：張師退休年資為</a:t>
            </a:r>
            <a:r>
              <a:rPr lang="en-US" altLang="zh-TW" dirty="0">
                <a:solidFill>
                  <a:schemeClr val="tx1"/>
                </a:solidFill>
                <a:latin typeface="標楷體" panose="03000509000000000000" pitchFamily="65" charset="-120"/>
                <a:ea typeface="標楷體" panose="03000509000000000000" pitchFamily="65" charset="-120"/>
              </a:rPr>
              <a:t>25</a:t>
            </a:r>
            <a:r>
              <a:rPr lang="zh-TW" altLang="en-US" dirty="0">
                <a:solidFill>
                  <a:schemeClr val="tx1"/>
                </a:solidFill>
                <a:latin typeface="標楷體" panose="03000509000000000000" pitchFamily="65" charset="-120"/>
                <a:ea typeface="標楷體" panose="03000509000000000000" pitchFamily="65" charset="-120"/>
              </a:rPr>
              <a:t>年，</a:t>
            </a:r>
            <a:r>
              <a:rPr lang="en-US" altLang="zh-TW" dirty="0">
                <a:solidFill>
                  <a:schemeClr val="tx1"/>
                </a:solidFill>
                <a:latin typeface="標楷體" panose="03000509000000000000" pitchFamily="65" charset="-120"/>
                <a:ea typeface="標楷體" panose="03000509000000000000" pitchFamily="65" charset="-120"/>
              </a:rPr>
              <a:t>110</a:t>
            </a:r>
            <a:r>
              <a:rPr lang="zh-TW" altLang="en-US" dirty="0">
                <a:solidFill>
                  <a:schemeClr val="tx1"/>
                </a:solidFill>
                <a:latin typeface="標楷體" panose="03000509000000000000" pitchFamily="65" charset="-120"/>
                <a:ea typeface="標楷體" panose="03000509000000000000" pitchFamily="65" charset="-120"/>
              </a:rPr>
              <a:t>年</a:t>
            </a:r>
            <a:r>
              <a:rPr lang="en-US" altLang="zh-TW" dirty="0">
                <a:solidFill>
                  <a:schemeClr val="tx1"/>
                </a:solidFill>
                <a:latin typeface="標楷體" panose="03000509000000000000" pitchFamily="65" charset="-120"/>
                <a:ea typeface="標楷體" panose="03000509000000000000" pitchFamily="65" charset="-120"/>
              </a:rPr>
              <a:t>2</a:t>
            </a:r>
            <a:r>
              <a:rPr lang="zh-TW" altLang="en-US" dirty="0">
                <a:solidFill>
                  <a:schemeClr val="tx1"/>
                </a:solidFill>
                <a:latin typeface="標楷體" panose="03000509000000000000" pitchFamily="65" charset="-120"/>
                <a:ea typeface="標楷體" panose="03000509000000000000" pitchFamily="65" charset="-120"/>
              </a:rPr>
              <a:t>月</a:t>
            </a:r>
            <a:r>
              <a:rPr lang="en-US" altLang="zh-TW" dirty="0">
                <a:solidFill>
                  <a:schemeClr val="tx1"/>
                </a:solidFill>
                <a:latin typeface="標楷體" panose="03000509000000000000" pitchFamily="65" charset="-120"/>
                <a:ea typeface="標楷體" panose="03000509000000000000" pitchFamily="65" charset="-120"/>
              </a:rPr>
              <a:t>1 </a:t>
            </a:r>
            <a:r>
              <a:rPr lang="zh-TW" altLang="en-US" dirty="0">
                <a:solidFill>
                  <a:schemeClr val="tx1"/>
                </a:solidFill>
                <a:latin typeface="標楷體" panose="03000509000000000000" pitchFamily="65" charset="-120"/>
                <a:ea typeface="標楷體" panose="03000509000000000000" pitchFamily="65" charset="-120"/>
              </a:rPr>
              <a:t>日退休，依退撫條例附表三，年資</a:t>
            </a:r>
            <a:r>
              <a:rPr lang="en-US" altLang="zh-TW" dirty="0">
                <a:solidFill>
                  <a:schemeClr val="tx1"/>
                </a:solidFill>
                <a:latin typeface="標楷體" panose="03000509000000000000" pitchFamily="65" charset="-120"/>
                <a:ea typeface="標楷體" panose="03000509000000000000" pitchFamily="65" charset="-120"/>
              </a:rPr>
              <a:t>25</a:t>
            </a:r>
            <a:r>
              <a:rPr lang="zh-TW" altLang="en-US" dirty="0">
                <a:solidFill>
                  <a:schemeClr val="tx1"/>
                </a:solidFill>
                <a:latin typeface="標楷體" panose="03000509000000000000" pitchFamily="65" charset="-120"/>
                <a:ea typeface="標楷體" panose="03000509000000000000" pitchFamily="65" charset="-120"/>
              </a:rPr>
              <a:t>年於</a:t>
            </a:r>
            <a:r>
              <a:rPr lang="en-US" altLang="zh-TW" dirty="0">
                <a:solidFill>
                  <a:schemeClr val="tx1"/>
                </a:solidFill>
                <a:latin typeface="標楷體" panose="03000509000000000000" pitchFamily="65" charset="-120"/>
                <a:ea typeface="標楷體" panose="03000509000000000000" pitchFamily="65" charset="-120"/>
              </a:rPr>
              <a:t>110</a:t>
            </a:r>
            <a:r>
              <a:rPr lang="zh-TW" altLang="en-US" dirty="0">
                <a:solidFill>
                  <a:schemeClr val="tx1"/>
                </a:solidFill>
                <a:latin typeface="標楷體" panose="03000509000000000000" pitchFamily="65" charset="-120"/>
                <a:ea typeface="標楷體" panose="03000509000000000000" pitchFamily="65" charset="-120"/>
              </a:rPr>
              <a:t>年</a:t>
            </a:r>
            <a:r>
              <a:rPr lang="en-US" altLang="zh-TW" dirty="0">
                <a:solidFill>
                  <a:schemeClr val="tx1"/>
                </a:solidFill>
                <a:latin typeface="標楷體" panose="03000509000000000000" pitchFamily="65" charset="-120"/>
                <a:ea typeface="標楷體" panose="03000509000000000000" pitchFamily="65" charset="-120"/>
              </a:rPr>
              <a:t>2</a:t>
            </a:r>
            <a:r>
              <a:rPr lang="zh-TW" altLang="en-US" dirty="0">
                <a:solidFill>
                  <a:schemeClr val="tx1"/>
                </a:solidFill>
                <a:latin typeface="標楷體" panose="03000509000000000000" pitchFamily="65" charset="-120"/>
                <a:ea typeface="標楷體" panose="03000509000000000000" pitchFamily="65" charset="-120"/>
              </a:rPr>
              <a:t>月</a:t>
            </a:r>
            <a:r>
              <a:rPr lang="en-US" altLang="zh-TW" dirty="0">
                <a:solidFill>
                  <a:schemeClr val="tx1"/>
                </a:solidFill>
                <a:latin typeface="標楷體" panose="03000509000000000000" pitchFamily="65" charset="-120"/>
                <a:ea typeface="標楷體" panose="03000509000000000000" pitchFamily="65" charset="-120"/>
              </a:rPr>
              <a:t>1</a:t>
            </a:r>
            <a:r>
              <a:rPr lang="zh-TW" altLang="en-US" dirty="0">
                <a:solidFill>
                  <a:schemeClr val="tx1"/>
                </a:solidFill>
                <a:latin typeface="標楷體" panose="03000509000000000000" pitchFamily="65" charset="-120"/>
                <a:ea typeface="標楷體" panose="03000509000000000000" pitchFamily="65" charset="-120"/>
              </a:rPr>
              <a:t>日至</a:t>
            </a:r>
            <a:r>
              <a:rPr lang="en-US" altLang="zh-TW" dirty="0">
                <a:solidFill>
                  <a:schemeClr val="tx1"/>
                </a:solidFill>
                <a:latin typeface="標楷體" panose="03000509000000000000" pitchFamily="65" charset="-120"/>
                <a:ea typeface="標楷體" panose="03000509000000000000" pitchFamily="65" charset="-120"/>
              </a:rPr>
              <a:t>110</a:t>
            </a:r>
            <a:r>
              <a:rPr lang="zh-TW" altLang="en-US" dirty="0">
                <a:solidFill>
                  <a:schemeClr val="tx1"/>
                </a:solidFill>
                <a:latin typeface="標楷體" panose="03000509000000000000" pitchFamily="65" charset="-120"/>
                <a:ea typeface="標楷體" panose="03000509000000000000" pitchFamily="65" charset="-120"/>
              </a:rPr>
              <a:t>年</a:t>
            </a:r>
            <a:r>
              <a:rPr lang="en-US" altLang="zh-TW" dirty="0">
                <a:solidFill>
                  <a:schemeClr val="tx1"/>
                </a:solidFill>
                <a:latin typeface="標楷體" panose="03000509000000000000" pitchFamily="65" charset="-120"/>
                <a:ea typeface="標楷體" panose="03000509000000000000" pitchFamily="65" charset="-120"/>
              </a:rPr>
              <a:t>12</a:t>
            </a:r>
            <a:r>
              <a:rPr lang="zh-TW" altLang="en-US" dirty="0">
                <a:solidFill>
                  <a:schemeClr val="tx1"/>
                </a:solidFill>
                <a:latin typeface="標楷體" panose="03000509000000000000" pitchFamily="65" charset="-120"/>
                <a:ea typeface="標楷體" panose="03000509000000000000" pitchFamily="65" charset="-120"/>
              </a:rPr>
              <a:t>月</a:t>
            </a:r>
            <a:r>
              <a:rPr lang="en-US" altLang="zh-TW" dirty="0">
                <a:solidFill>
                  <a:schemeClr val="tx1"/>
                </a:solidFill>
                <a:latin typeface="標楷體" panose="03000509000000000000" pitchFamily="65" charset="-120"/>
                <a:ea typeface="標楷體" panose="03000509000000000000" pitchFamily="65" charset="-120"/>
              </a:rPr>
              <a:t>31</a:t>
            </a:r>
            <a:r>
              <a:rPr lang="zh-TW" altLang="en-US" dirty="0">
                <a:solidFill>
                  <a:schemeClr val="tx1"/>
                </a:solidFill>
                <a:latin typeface="標楷體" panose="03000509000000000000" pitchFamily="65" charset="-120"/>
                <a:ea typeface="標楷體" panose="03000509000000000000" pitchFamily="65" charset="-120"/>
              </a:rPr>
              <a:t>日期間退休者，退休所得替代率為</a:t>
            </a:r>
            <a:r>
              <a:rPr lang="en-US" altLang="zh-TW" dirty="0">
                <a:solidFill>
                  <a:schemeClr val="tx1"/>
                </a:solidFill>
                <a:latin typeface="標楷體" panose="03000509000000000000" pitchFamily="65" charset="-120"/>
                <a:ea typeface="標楷體" panose="03000509000000000000" pitchFamily="65" charset="-120"/>
              </a:rPr>
              <a:t>57%</a:t>
            </a:r>
            <a:r>
              <a:rPr lang="zh-TW" altLang="en-US" dirty="0">
                <a:solidFill>
                  <a:schemeClr val="tx1"/>
                </a:solidFill>
                <a:latin typeface="標楷體" panose="03000509000000000000" pitchFamily="65" charset="-120"/>
                <a:ea typeface="標楷體" panose="03000509000000000000" pitchFamily="65" charset="-120"/>
              </a:rPr>
              <a:t>，之後逐年調降</a:t>
            </a:r>
            <a:r>
              <a:rPr lang="en-US" altLang="zh-TW" dirty="0">
                <a:solidFill>
                  <a:schemeClr val="tx1"/>
                </a:solidFill>
                <a:latin typeface="標楷體" panose="03000509000000000000" pitchFamily="65" charset="-120"/>
                <a:ea typeface="標楷體" panose="03000509000000000000" pitchFamily="65" charset="-120"/>
              </a:rPr>
              <a:t>1.5%</a:t>
            </a:r>
            <a:r>
              <a:rPr lang="zh-TW" altLang="en-US" dirty="0">
                <a:solidFill>
                  <a:schemeClr val="tx1"/>
                </a:solidFill>
                <a:latin typeface="標楷體" panose="03000509000000000000" pitchFamily="65" charset="-120"/>
                <a:ea typeface="標楷體" panose="03000509000000000000" pitchFamily="65" charset="-120"/>
              </a:rPr>
              <a:t>，至</a:t>
            </a:r>
            <a:r>
              <a:rPr lang="en-US" altLang="zh-TW" dirty="0">
                <a:solidFill>
                  <a:schemeClr val="tx1"/>
                </a:solidFill>
                <a:latin typeface="標楷體" panose="03000509000000000000" pitchFamily="65" charset="-120"/>
                <a:ea typeface="標楷體" panose="03000509000000000000" pitchFamily="65" charset="-120"/>
              </a:rPr>
              <a:t>118</a:t>
            </a:r>
            <a:r>
              <a:rPr lang="zh-TW" altLang="en-US" dirty="0">
                <a:solidFill>
                  <a:schemeClr val="tx1"/>
                </a:solidFill>
                <a:latin typeface="標楷體" panose="03000509000000000000" pitchFamily="65" charset="-120"/>
                <a:ea typeface="標楷體" panose="03000509000000000000" pitchFamily="65" charset="-120"/>
              </a:rPr>
              <a:t>年為</a:t>
            </a:r>
            <a:r>
              <a:rPr lang="en-US" altLang="zh-TW" dirty="0">
                <a:solidFill>
                  <a:schemeClr val="tx1"/>
                </a:solidFill>
                <a:latin typeface="標楷體" panose="03000509000000000000" pitchFamily="65" charset="-120"/>
                <a:ea typeface="標楷體" panose="03000509000000000000" pitchFamily="65" charset="-120"/>
              </a:rPr>
              <a:t>45%</a:t>
            </a:r>
            <a:r>
              <a:rPr lang="zh-TW" altLang="en-US" dirty="0">
                <a:solidFill>
                  <a:schemeClr val="tx1"/>
                </a:solidFill>
                <a:latin typeface="標楷體" panose="03000509000000000000" pitchFamily="65" charset="-120"/>
                <a:ea typeface="標楷體" panose="03000509000000000000" pitchFamily="65" charset="-120"/>
              </a:rPr>
              <a:t>，並非自</a:t>
            </a:r>
            <a:r>
              <a:rPr lang="en-US" altLang="zh-TW" dirty="0">
                <a:solidFill>
                  <a:schemeClr val="tx1"/>
                </a:solidFill>
                <a:latin typeface="標楷體" panose="03000509000000000000" pitchFamily="65" charset="-120"/>
                <a:ea typeface="標楷體" panose="03000509000000000000" pitchFamily="65" charset="-120"/>
              </a:rPr>
              <a:t>60%</a:t>
            </a:r>
            <a:r>
              <a:rPr lang="zh-TW" altLang="en-US" dirty="0">
                <a:solidFill>
                  <a:schemeClr val="tx1"/>
                </a:solidFill>
                <a:latin typeface="標楷體" panose="03000509000000000000" pitchFamily="65" charset="-120"/>
                <a:ea typeface="標楷體" panose="03000509000000000000" pitchFamily="65" charset="-120"/>
              </a:rPr>
              <a:t>開始逐年調降</a:t>
            </a:r>
            <a:r>
              <a:rPr lang="zh-TW" altLang="en-US" dirty="0">
                <a:solidFill>
                  <a:schemeClr val="tx1"/>
                </a:solidFill>
                <a:latin typeface="新細明體" panose="02020500000000000000" pitchFamily="18" charset="-120"/>
                <a:ea typeface="新細明體" panose="02020500000000000000" pitchFamily="18" charset="-120"/>
              </a:rPr>
              <a:t>。</a:t>
            </a:r>
            <a:endParaRPr lang="zh-TW" altLang="en-US" dirty="0"/>
          </a:p>
        </p:txBody>
      </p:sp>
      <p:sp>
        <p:nvSpPr>
          <p:cNvPr id="4" name="標題 3"/>
          <p:cNvSpPr>
            <a:spLocks noGrp="1"/>
          </p:cNvSpPr>
          <p:nvPr>
            <p:ph type="title"/>
          </p:nvPr>
        </p:nvSpPr>
        <p:spPr>
          <a:xfrm>
            <a:off x="457200" y="764704"/>
            <a:ext cx="8229600" cy="1388168"/>
          </a:xfrm>
        </p:spPr>
        <p:txBody>
          <a:bodyPr>
            <a:normAutofit/>
          </a:bodyPr>
          <a:lstStyle/>
          <a:p>
            <a:pPr marL="540000" indent="-540000" algn="l"/>
            <a:r>
              <a:rPr lang="en-US" altLang="zh-TW" sz="2800" dirty="0">
                <a:solidFill>
                  <a:schemeClr val="tx1"/>
                </a:solidFill>
                <a:latin typeface="+mn-ea"/>
                <a:ea typeface="+mn-ea"/>
              </a:rPr>
              <a:t>Q1</a:t>
            </a:r>
            <a:r>
              <a:rPr lang="zh-TW" altLang="en-US" sz="2800" dirty="0">
                <a:solidFill>
                  <a:schemeClr val="tx1"/>
                </a:solidFill>
              </a:rPr>
              <a:t>：</a:t>
            </a:r>
            <a:r>
              <a:rPr lang="zh-TW" altLang="en-US" sz="2800" dirty="0">
                <a:solidFill>
                  <a:schemeClr val="tx1"/>
                </a:solidFill>
                <a:latin typeface="標楷體" panose="03000509000000000000" pitchFamily="65" charset="-120"/>
                <a:ea typeface="標楷體" panose="03000509000000000000" pitchFamily="65" charset="-120"/>
              </a:rPr>
              <a:t>本次年金改革分</a:t>
            </a:r>
            <a:r>
              <a:rPr lang="en-US" altLang="zh-TW" sz="2800" dirty="0">
                <a:solidFill>
                  <a:schemeClr val="tx1"/>
                </a:solidFill>
                <a:latin typeface="標楷體" panose="03000509000000000000" pitchFamily="65" charset="-120"/>
                <a:ea typeface="標楷體" panose="03000509000000000000" pitchFamily="65" charset="-120"/>
              </a:rPr>
              <a:t>10</a:t>
            </a:r>
            <a:r>
              <a:rPr lang="zh-TW" altLang="en-US" sz="2800" dirty="0">
                <a:solidFill>
                  <a:schemeClr val="tx1"/>
                </a:solidFill>
                <a:latin typeface="標楷體" panose="03000509000000000000" pitchFamily="65" charset="-120"/>
                <a:ea typeface="標楷體" panose="03000509000000000000" pitchFamily="65" charset="-120"/>
              </a:rPr>
              <a:t>年調降退休所得替代率上限，         逐年調降</a:t>
            </a:r>
            <a:r>
              <a:rPr lang="en-US" altLang="zh-TW" sz="2800" dirty="0">
                <a:solidFill>
                  <a:schemeClr val="tx1"/>
                </a:solidFill>
                <a:latin typeface="標楷體" panose="03000509000000000000" pitchFamily="65" charset="-120"/>
                <a:ea typeface="標楷體" panose="03000509000000000000" pitchFamily="65" charset="-120"/>
              </a:rPr>
              <a:t>1.5%</a:t>
            </a:r>
            <a:r>
              <a:rPr lang="zh-TW" altLang="en-US" sz="2800" dirty="0">
                <a:solidFill>
                  <a:schemeClr val="tx1"/>
                </a:solidFill>
                <a:latin typeface="標楷體" panose="03000509000000000000" pitchFamily="65" charset="-120"/>
                <a:ea typeface="標楷體" panose="03000509000000000000" pitchFamily="65" charset="-120"/>
              </a:rPr>
              <a:t>，是否從個人退休當年算</a:t>
            </a:r>
            <a:r>
              <a:rPr lang="en-US" altLang="zh-TW" sz="2800" dirty="0">
                <a:solidFill>
                  <a:schemeClr val="tx1"/>
                </a:solidFill>
                <a:latin typeface="標楷體" panose="03000509000000000000" pitchFamily="65" charset="-120"/>
                <a:ea typeface="標楷體" panose="03000509000000000000" pitchFamily="65" charset="-120"/>
              </a:rPr>
              <a:t>10</a:t>
            </a:r>
            <a:r>
              <a:rPr lang="zh-TW" altLang="en-US" sz="2800" dirty="0">
                <a:solidFill>
                  <a:schemeClr val="tx1"/>
                </a:solidFill>
                <a:latin typeface="標楷體" panose="03000509000000000000" pitchFamily="65" charset="-120"/>
                <a:ea typeface="標楷體" panose="03000509000000000000" pitchFamily="65" charset="-120"/>
              </a:rPr>
              <a:t>年逐年調降</a:t>
            </a:r>
            <a:r>
              <a:rPr lang="en-US" altLang="zh-TW" sz="2800" dirty="0">
                <a:solidFill>
                  <a:schemeClr val="tx1"/>
                </a:solidFill>
              </a:rPr>
              <a:t>?</a:t>
            </a:r>
            <a:endParaRPr lang="zh-TW" altLang="en-US" sz="2800" dirty="0">
              <a:solidFill>
                <a:schemeClr val="tx1"/>
              </a:solidFill>
            </a:endParaRPr>
          </a:p>
        </p:txBody>
      </p:sp>
    </p:spTree>
    <p:extLst>
      <p:ext uri="{BB962C8B-B14F-4D97-AF65-F5344CB8AC3E}">
        <p14:creationId xmlns:p14="http://schemas.microsoft.com/office/powerpoint/2010/main" xmlns="" val="39990683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2276872"/>
            <a:ext cx="7408333" cy="3849291"/>
          </a:xfrm>
          <a:gradFill>
            <a:gsLst>
              <a:gs pos="0">
                <a:schemeClr val="bg1">
                  <a:lumMod val="98000"/>
                </a:schemeClr>
              </a:gs>
              <a:gs pos="100000">
                <a:srgbClr val="92D050"/>
              </a:gs>
              <a:gs pos="100000">
                <a:srgbClr val="9BBB59">
                  <a:tint val="15000"/>
                  <a:satMod val="350000"/>
                </a:srgbClr>
              </a:gs>
            </a:gsLst>
            <a:lin ang="2700000" scaled="1"/>
          </a:gradFill>
          <a:ln>
            <a:noFill/>
          </a:ln>
        </p:spPr>
        <p:style>
          <a:lnRef idx="2">
            <a:schemeClr val="accent6"/>
          </a:lnRef>
          <a:fillRef idx="1">
            <a:schemeClr val="lt1"/>
          </a:fillRef>
          <a:effectRef idx="0">
            <a:schemeClr val="accent6"/>
          </a:effectRef>
          <a:fontRef idx="minor">
            <a:schemeClr val="dk1"/>
          </a:fontRef>
        </p:style>
        <p:txBody>
          <a:bodyPr>
            <a:normAutofit/>
          </a:bodyPr>
          <a:lstStyle/>
          <a:p>
            <a:pPr marL="0" indent="0">
              <a:buClrTx/>
              <a:buNone/>
            </a:pPr>
            <a:r>
              <a:rPr lang="en-US" altLang="zh-TW" sz="2800" dirty="0">
                <a:solidFill>
                  <a:schemeClr val="tx1"/>
                </a:solidFill>
              </a:rPr>
              <a:t>A</a:t>
            </a:r>
            <a:r>
              <a:rPr lang="zh-TW" altLang="zh-TW" sz="2800" dirty="0">
                <a:solidFill>
                  <a:schemeClr val="tx1"/>
                </a:solidFill>
              </a:rPr>
              <a:t>：</a:t>
            </a:r>
            <a:endParaRPr lang="en-US" altLang="zh-TW" sz="2800" dirty="0">
              <a:solidFill>
                <a:schemeClr val="tx1"/>
              </a:solidFill>
            </a:endParaRPr>
          </a:p>
          <a:p>
            <a:pPr marL="301943" lvl="1" indent="0">
              <a:buClrTx/>
              <a:buNone/>
            </a:pPr>
            <a:r>
              <a:rPr lang="zh-TW" altLang="en-US" sz="2400" dirty="0">
                <a:solidFill>
                  <a:schemeClr val="tx1"/>
                </a:solidFill>
              </a:rPr>
              <a:t>否</a:t>
            </a:r>
            <a:r>
              <a:rPr lang="zh-TW" altLang="en-US" sz="2400" dirty="0">
                <a:solidFill>
                  <a:schemeClr val="tx1"/>
                </a:solidFill>
                <a:latin typeface="新細明體" panose="02020500000000000000" pitchFamily="18" charset="-120"/>
                <a:ea typeface="新細明體" panose="02020500000000000000" pitchFamily="18" charset="-120"/>
              </a:rPr>
              <a:t>。</a:t>
            </a:r>
            <a:r>
              <a:rPr lang="zh-TW" altLang="en-US" sz="2400" dirty="0">
                <a:solidFill>
                  <a:schemeClr val="tx1"/>
                </a:solidFill>
              </a:rPr>
              <a:t>退休所得替代率上限金額為每月可領的退休所得上限值，即每月退休所得</a:t>
            </a:r>
            <a:r>
              <a:rPr lang="zh-TW" altLang="en-US" sz="2400" dirty="0">
                <a:solidFill>
                  <a:srgbClr val="FF0000"/>
                </a:solidFill>
              </a:rPr>
              <a:t>不得超過</a:t>
            </a:r>
            <a:r>
              <a:rPr lang="zh-TW" altLang="en-US" sz="2400" dirty="0">
                <a:solidFill>
                  <a:schemeClr val="tx1"/>
                </a:solidFill>
              </a:rPr>
              <a:t>依替代率上限計算的金額。</a:t>
            </a:r>
          </a:p>
          <a:p>
            <a:pPr marL="0" indent="0">
              <a:buNone/>
            </a:pPr>
            <a:endParaRPr lang="zh-TW" altLang="en-US" dirty="0"/>
          </a:p>
        </p:txBody>
      </p:sp>
      <p:sp>
        <p:nvSpPr>
          <p:cNvPr id="4" name="標題 3"/>
          <p:cNvSpPr>
            <a:spLocks noGrp="1"/>
          </p:cNvSpPr>
          <p:nvPr>
            <p:ph type="title"/>
          </p:nvPr>
        </p:nvSpPr>
        <p:spPr>
          <a:xfrm>
            <a:off x="683568" y="548680"/>
            <a:ext cx="8229600" cy="1388168"/>
          </a:xfrm>
        </p:spPr>
        <p:txBody>
          <a:bodyPr>
            <a:normAutofit/>
          </a:bodyPr>
          <a:lstStyle/>
          <a:p>
            <a:pPr marL="540000" indent="-540000" algn="l"/>
            <a:r>
              <a:rPr lang="en-US" altLang="zh-TW" sz="2800" dirty="0">
                <a:solidFill>
                  <a:schemeClr val="tx1"/>
                </a:solidFill>
                <a:latin typeface="+mn-ea"/>
                <a:ea typeface="+mn-ea"/>
              </a:rPr>
              <a:t>Q2</a:t>
            </a:r>
            <a:r>
              <a:rPr lang="zh-TW" altLang="en-US" sz="2800" dirty="0">
                <a:solidFill>
                  <a:schemeClr val="tx1"/>
                </a:solidFill>
              </a:rPr>
              <a:t>：「退休所得替代率上限金額」就是日後可領的月退休所得嗎</a:t>
            </a:r>
            <a:r>
              <a:rPr lang="en-US" altLang="zh-TW" sz="2800" dirty="0">
                <a:solidFill>
                  <a:schemeClr val="tx1"/>
                </a:solidFill>
              </a:rPr>
              <a:t>?</a:t>
            </a:r>
            <a:endParaRPr lang="zh-TW" altLang="en-US" sz="2800" dirty="0">
              <a:solidFill>
                <a:schemeClr val="tx1"/>
              </a:solidFill>
            </a:endParaRPr>
          </a:p>
        </p:txBody>
      </p:sp>
    </p:spTree>
    <p:extLst>
      <p:ext uri="{BB962C8B-B14F-4D97-AF65-F5344CB8AC3E}">
        <p14:creationId xmlns:p14="http://schemas.microsoft.com/office/powerpoint/2010/main" xmlns="" val="40611472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2276872"/>
            <a:ext cx="7408333" cy="3849291"/>
          </a:xfrm>
          <a:gradFill>
            <a:gsLst>
              <a:gs pos="0">
                <a:schemeClr val="bg1">
                  <a:lumMod val="98000"/>
                </a:schemeClr>
              </a:gs>
              <a:gs pos="100000">
                <a:srgbClr val="92D050"/>
              </a:gs>
              <a:gs pos="100000">
                <a:srgbClr val="9BBB59">
                  <a:tint val="15000"/>
                  <a:satMod val="350000"/>
                </a:srgbClr>
              </a:gs>
            </a:gsLst>
            <a:lin ang="2700000" scaled="1"/>
          </a:gradFill>
          <a:ln>
            <a:noFill/>
          </a:ln>
        </p:spPr>
        <p:style>
          <a:lnRef idx="2">
            <a:schemeClr val="accent6"/>
          </a:lnRef>
          <a:fillRef idx="1">
            <a:schemeClr val="lt1"/>
          </a:fillRef>
          <a:effectRef idx="0">
            <a:schemeClr val="accent6"/>
          </a:effectRef>
          <a:fontRef idx="minor">
            <a:schemeClr val="dk1"/>
          </a:fontRef>
        </p:style>
        <p:txBody>
          <a:bodyPr>
            <a:normAutofit/>
          </a:bodyPr>
          <a:lstStyle/>
          <a:p>
            <a:pPr marL="0" indent="0">
              <a:buClrTx/>
              <a:buNone/>
            </a:pPr>
            <a:r>
              <a:rPr lang="en-US" altLang="zh-TW" dirty="0">
                <a:solidFill>
                  <a:schemeClr val="tx1"/>
                </a:solidFill>
              </a:rPr>
              <a:t>A</a:t>
            </a:r>
            <a:r>
              <a:rPr lang="zh-TW" altLang="zh-TW" dirty="0">
                <a:solidFill>
                  <a:schemeClr val="tx1"/>
                </a:solidFill>
              </a:rPr>
              <a:t>：</a:t>
            </a:r>
            <a:endParaRPr lang="en-US" altLang="zh-TW" dirty="0">
              <a:solidFill>
                <a:schemeClr val="tx1"/>
              </a:solidFill>
            </a:endParaRPr>
          </a:p>
          <a:p>
            <a:pPr marL="301943" lvl="1" indent="0">
              <a:buClrTx/>
              <a:buNone/>
            </a:pPr>
            <a:r>
              <a:rPr lang="zh-TW" altLang="en-US" dirty="0">
                <a:solidFill>
                  <a:schemeClr val="tx1"/>
                </a:solidFill>
              </a:rPr>
              <a:t>否</a:t>
            </a:r>
            <a:r>
              <a:rPr lang="zh-TW" altLang="en-US" dirty="0">
                <a:solidFill>
                  <a:schemeClr val="tx1"/>
                </a:solidFill>
                <a:latin typeface="新細明體" panose="02020500000000000000" pitchFamily="18" charset="-120"/>
                <a:ea typeface="新細明體" panose="02020500000000000000" pitchFamily="18" charset="-120"/>
              </a:rPr>
              <a:t>。</a:t>
            </a:r>
            <a:r>
              <a:rPr lang="zh-TW" altLang="en-US" dirty="0">
                <a:solidFill>
                  <a:schemeClr val="tx1"/>
                </a:solidFill>
                <a:latin typeface="標楷體" panose="03000509000000000000" pitchFamily="65" charset="-120"/>
                <a:ea typeface="標楷體" panose="03000509000000000000" pitchFamily="65" charset="-120"/>
              </a:rPr>
              <a:t>退休所得替代率上限金額</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最後在職本</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年功</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薪</a:t>
            </a:r>
            <a:r>
              <a:rPr lang="en-US" altLang="zh-TW" dirty="0">
                <a:solidFill>
                  <a:schemeClr val="tx1"/>
                </a:solidFill>
                <a:latin typeface="標楷體" panose="03000509000000000000" pitchFamily="65" charset="-120"/>
                <a:ea typeface="標楷體" panose="03000509000000000000" pitchFamily="65" charset="-120"/>
              </a:rPr>
              <a:t>2</a:t>
            </a:r>
            <a:r>
              <a:rPr lang="zh-TW" altLang="en-US" dirty="0">
                <a:solidFill>
                  <a:schemeClr val="tx1"/>
                </a:solidFill>
                <a:latin typeface="標楷體" panose="03000509000000000000" pitchFamily="65" charset="-120"/>
                <a:ea typeface="標楷體" panose="03000509000000000000" pitchFamily="65" charset="-120"/>
              </a:rPr>
              <a:t>倍</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退休所得替代率，計算基準不含主管職務加給；又退休所得替代率是依據審定之退休年資核算，曾任主管年資並不會再額外增給替代率，因此，兼任行政主管之年資不影響</a:t>
            </a:r>
            <a:r>
              <a:rPr lang="zh-TW" altLang="en-US" sz="2400" dirty="0">
                <a:solidFill>
                  <a:schemeClr val="tx1"/>
                </a:solidFill>
                <a:latin typeface="標楷體" panose="03000509000000000000" pitchFamily="65" charset="-120"/>
                <a:ea typeface="標楷體" panose="03000509000000000000" pitchFamily="65" charset="-120"/>
              </a:rPr>
              <a:t>退休所得替代率上限金額</a:t>
            </a:r>
            <a:r>
              <a:rPr lang="zh-TW" altLang="en-US" dirty="0">
                <a:solidFill>
                  <a:schemeClr val="tx1"/>
                </a:solidFill>
                <a:latin typeface="標楷體" panose="03000509000000000000" pitchFamily="65" charset="-120"/>
                <a:ea typeface="標楷體" panose="03000509000000000000" pitchFamily="65" charset="-120"/>
              </a:rPr>
              <a:t>。</a:t>
            </a:r>
          </a:p>
          <a:p>
            <a:pPr marL="0" indent="0">
              <a:buNone/>
            </a:pPr>
            <a:endParaRPr lang="zh-TW" altLang="en-US" dirty="0">
              <a:latin typeface="標楷體" panose="03000509000000000000" pitchFamily="65" charset="-120"/>
              <a:ea typeface="標楷體" panose="03000509000000000000" pitchFamily="65" charset="-120"/>
            </a:endParaRPr>
          </a:p>
        </p:txBody>
      </p:sp>
      <p:sp>
        <p:nvSpPr>
          <p:cNvPr id="4" name="標題 3"/>
          <p:cNvSpPr>
            <a:spLocks noGrp="1"/>
          </p:cNvSpPr>
          <p:nvPr>
            <p:ph type="title"/>
          </p:nvPr>
        </p:nvSpPr>
        <p:spPr>
          <a:xfrm>
            <a:off x="611560" y="620688"/>
            <a:ext cx="8229600" cy="1388168"/>
          </a:xfrm>
        </p:spPr>
        <p:txBody>
          <a:bodyPr>
            <a:normAutofit/>
          </a:bodyPr>
          <a:lstStyle/>
          <a:p>
            <a:pPr marL="540000" indent="-540000" algn="l"/>
            <a:r>
              <a:rPr lang="en-US" altLang="zh-TW" sz="2800" dirty="0" smtClean="0">
                <a:solidFill>
                  <a:schemeClr val="tx1"/>
                </a:solidFill>
                <a:latin typeface="+mn-ea"/>
                <a:ea typeface="+mn-ea"/>
              </a:rPr>
              <a:t>Q3</a:t>
            </a:r>
            <a:r>
              <a:rPr lang="zh-TW" altLang="en-US" sz="2800" dirty="0" smtClean="0">
                <a:solidFill>
                  <a:schemeClr val="tx1"/>
                </a:solidFill>
              </a:rPr>
              <a:t>：</a:t>
            </a:r>
            <a:r>
              <a:rPr lang="zh-TW" altLang="en-US" sz="2800" dirty="0">
                <a:solidFill>
                  <a:schemeClr val="tx1"/>
                </a:solidFill>
              </a:rPr>
              <a:t>曾兼任行政主管是否退休所得替代率上限金額比較高</a:t>
            </a:r>
            <a:r>
              <a:rPr lang="en-US" altLang="zh-TW" sz="2800" dirty="0">
                <a:solidFill>
                  <a:schemeClr val="tx1"/>
                </a:solidFill>
              </a:rPr>
              <a:t>?</a:t>
            </a:r>
            <a:endParaRPr lang="zh-TW" altLang="en-US" sz="2800" dirty="0">
              <a:solidFill>
                <a:schemeClr val="tx1"/>
              </a:solidFill>
            </a:endParaRPr>
          </a:p>
        </p:txBody>
      </p:sp>
    </p:spTree>
    <p:extLst>
      <p:ext uri="{BB962C8B-B14F-4D97-AF65-F5344CB8AC3E}">
        <p14:creationId xmlns:p14="http://schemas.microsoft.com/office/powerpoint/2010/main" xmlns="" val="16752107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2276872"/>
            <a:ext cx="7408333" cy="3849291"/>
          </a:xfrm>
          <a:gradFill>
            <a:gsLst>
              <a:gs pos="0">
                <a:schemeClr val="accent1">
                  <a:lumMod val="5000"/>
                  <a:lumOff val="95000"/>
                </a:schemeClr>
              </a:gs>
              <a:gs pos="100000">
                <a:schemeClr val="accent1"/>
              </a:gs>
              <a:gs pos="100000">
                <a:schemeClr val="accent1">
                  <a:lumMod val="45000"/>
                  <a:lumOff val="55000"/>
                </a:schemeClr>
              </a:gs>
              <a:gs pos="100000">
                <a:schemeClr val="accent1">
                  <a:lumMod val="30000"/>
                  <a:lumOff val="70000"/>
                </a:schemeClr>
              </a:gs>
            </a:gsLst>
            <a:lin ang="5400000" scaled="1"/>
          </a:gradFill>
          <a:ln>
            <a:noFill/>
          </a:ln>
        </p:spPr>
        <p:style>
          <a:lnRef idx="2">
            <a:schemeClr val="accent6"/>
          </a:lnRef>
          <a:fillRef idx="1">
            <a:schemeClr val="lt1"/>
          </a:fillRef>
          <a:effectRef idx="0">
            <a:schemeClr val="accent6"/>
          </a:effectRef>
          <a:fontRef idx="minor">
            <a:schemeClr val="dk1"/>
          </a:fontRef>
        </p:style>
        <p:txBody>
          <a:bodyPr>
            <a:normAutofit/>
          </a:bodyPr>
          <a:lstStyle/>
          <a:p>
            <a:pPr marL="0" indent="0">
              <a:buClrTx/>
              <a:buNone/>
            </a:pPr>
            <a:r>
              <a:rPr lang="en-US" altLang="zh-TW" sz="2800" dirty="0">
                <a:solidFill>
                  <a:schemeClr val="tx1"/>
                </a:solidFill>
              </a:rPr>
              <a:t>A</a:t>
            </a:r>
            <a:r>
              <a:rPr lang="zh-TW" altLang="zh-TW" sz="2800" dirty="0">
                <a:solidFill>
                  <a:schemeClr val="tx1"/>
                </a:solidFill>
              </a:rPr>
              <a:t>：</a:t>
            </a:r>
            <a:endParaRPr lang="en-US" altLang="zh-TW" sz="2800" dirty="0">
              <a:solidFill>
                <a:schemeClr val="tx1"/>
              </a:solidFill>
            </a:endParaRPr>
          </a:p>
          <a:p>
            <a:pPr marL="301943" lvl="1" indent="0">
              <a:buClrTx/>
              <a:buNone/>
            </a:pPr>
            <a:r>
              <a:rPr lang="zh-TW" altLang="en-US" sz="2400" dirty="0">
                <a:solidFill>
                  <a:schemeClr val="tx1"/>
                </a:solidFill>
                <a:latin typeface="+mn-ea"/>
              </a:rPr>
              <a:t>否。私立學校任教年資可併計公校服務年資成就退休條件，惟於核算退休給與時，係公私分立計算，因此，退休所得替代率的值，係以審定之教職員退撫新制施行前、後年資合計計算，不含審定的私校任教年資。</a:t>
            </a:r>
          </a:p>
          <a:p>
            <a:pPr marL="0" indent="0">
              <a:buNone/>
            </a:pPr>
            <a:endParaRPr lang="zh-TW" altLang="en-US" dirty="0"/>
          </a:p>
        </p:txBody>
      </p:sp>
      <p:sp>
        <p:nvSpPr>
          <p:cNvPr id="4" name="標題 3"/>
          <p:cNvSpPr>
            <a:spLocks noGrp="1"/>
          </p:cNvSpPr>
          <p:nvPr>
            <p:ph type="title"/>
          </p:nvPr>
        </p:nvSpPr>
        <p:spPr>
          <a:xfrm>
            <a:off x="683568" y="404664"/>
            <a:ext cx="8229600" cy="1388168"/>
          </a:xfrm>
        </p:spPr>
        <p:txBody>
          <a:bodyPr>
            <a:normAutofit/>
          </a:bodyPr>
          <a:lstStyle/>
          <a:p>
            <a:pPr marL="540000" indent="-540000" algn="l"/>
            <a:r>
              <a:rPr lang="en-US" altLang="zh-TW" sz="2800" dirty="0" smtClean="0">
                <a:solidFill>
                  <a:schemeClr val="tx1"/>
                </a:solidFill>
                <a:latin typeface="+mn-ea"/>
                <a:ea typeface="+mn-ea"/>
              </a:rPr>
              <a:t>Q4</a:t>
            </a:r>
            <a:r>
              <a:rPr lang="zh-TW" altLang="en-US" sz="2800" dirty="0" smtClean="0">
                <a:solidFill>
                  <a:schemeClr val="tx1"/>
                </a:solidFill>
              </a:rPr>
              <a:t>：</a:t>
            </a:r>
            <a:r>
              <a:rPr lang="zh-TW" altLang="en-US" sz="2800" dirty="0">
                <a:solidFill>
                  <a:schemeClr val="tx1"/>
                </a:solidFill>
              </a:rPr>
              <a:t>私立學校任教年資是否計入退休所得替代率</a:t>
            </a:r>
            <a:r>
              <a:rPr lang="en-US" altLang="zh-TW" sz="2800" dirty="0">
                <a:solidFill>
                  <a:schemeClr val="tx1"/>
                </a:solidFill>
              </a:rPr>
              <a:t>?</a:t>
            </a:r>
            <a:endParaRPr lang="zh-TW" altLang="en-US" sz="2800" dirty="0">
              <a:solidFill>
                <a:schemeClr val="tx1"/>
              </a:solidFill>
            </a:endParaRPr>
          </a:p>
        </p:txBody>
      </p:sp>
    </p:spTree>
    <p:extLst>
      <p:ext uri="{BB962C8B-B14F-4D97-AF65-F5344CB8AC3E}">
        <p14:creationId xmlns:p14="http://schemas.microsoft.com/office/powerpoint/2010/main" xmlns="" val="37476745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578017" y="3068960"/>
            <a:ext cx="3987965" cy="753533"/>
          </a:xfrm>
        </p:spPr>
        <p:txBody>
          <a:bodyPr>
            <a:normAutofit/>
          </a:bodyPr>
          <a:lstStyle/>
          <a:p>
            <a:pPr marL="0" indent="0">
              <a:buNone/>
            </a:pPr>
            <a:r>
              <a:rPr lang="zh-TW" altLang="en-US" sz="3600" b="1" dirty="0">
                <a:solidFill>
                  <a:schemeClr val="tx1"/>
                </a:solidFill>
                <a:latin typeface="標楷體" panose="03000509000000000000" pitchFamily="65" charset="-120"/>
              </a:rPr>
              <a:t>四、年資制度轉銜</a:t>
            </a:r>
          </a:p>
        </p:txBody>
      </p:sp>
    </p:spTree>
    <p:extLst>
      <p:ext uri="{BB962C8B-B14F-4D97-AF65-F5344CB8AC3E}">
        <p14:creationId xmlns:p14="http://schemas.microsoft.com/office/powerpoint/2010/main" xmlns="" val="3815305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2524" y="549523"/>
            <a:ext cx="8143932" cy="867524"/>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spcBef>
                <a:spcPct val="50000"/>
              </a:spcBef>
            </a:pPr>
            <a:r>
              <a:rPr lang="zh-TW" altLang="en-US" dirty="0">
                <a:solidFill>
                  <a:schemeClr val="tx1"/>
                </a:solidFill>
                <a:latin typeface="標楷體" panose="03000509000000000000" pitchFamily="65" charset="-120"/>
                <a:ea typeface="標楷體" panose="03000509000000000000" pitchFamily="65" charset="-120"/>
              </a:rPr>
              <a:t>退休年資採計規定</a:t>
            </a:r>
            <a:r>
              <a:rPr lang="en-US" altLang="zh-TW" dirty="0">
                <a:solidFill>
                  <a:schemeClr val="tx1"/>
                </a:solidFill>
                <a:latin typeface="標楷體" panose="03000509000000000000" pitchFamily="65" charset="-120"/>
                <a:ea typeface="標楷體" panose="03000509000000000000" pitchFamily="65" charset="-120"/>
              </a:rPr>
              <a:t>1</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#12-13</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6" name="AutoShape 3"/>
          <p:cNvSpPr>
            <a:spLocks noChangeArrowheads="1"/>
          </p:cNvSpPr>
          <p:nvPr/>
        </p:nvSpPr>
        <p:spPr bwMode="auto">
          <a:xfrm>
            <a:off x="179512" y="1844824"/>
            <a:ext cx="8745458" cy="4515414"/>
          </a:xfrm>
          <a:prstGeom prst="roundRect">
            <a:avLst>
              <a:gd name="adj" fmla="val 9106"/>
            </a:avLst>
          </a:prstGeom>
          <a:gradFill>
            <a:gsLst>
              <a:gs pos="0">
                <a:schemeClr val="bg1"/>
              </a:gs>
              <a:gs pos="74000">
                <a:schemeClr val="accent1">
                  <a:lumMod val="45000"/>
                  <a:lumOff val="55000"/>
                </a:schemeClr>
              </a:gs>
              <a:gs pos="83000">
                <a:schemeClr val="accent1">
                  <a:lumMod val="45000"/>
                  <a:lumOff val="55000"/>
                </a:schemeClr>
              </a:gs>
              <a:gs pos="55056">
                <a:srgbClr val="D4EFBE"/>
              </a:gs>
              <a:gs pos="100000">
                <a:schemeClr val="accent1">
                  <a:lumMod val="30000"/>
                  <a:lumOff val="70000"/>
                </a:schemeClr>
              </a:gs>
            </a:gsLst>
            <a:lin ang="5400000" scaled="1"/>
          </a:gradFill>
          <a:ln w="9525">
            <a:noFill/>
            <a:round/>
            <a:headEnd/>
            <a:tailEnd/>
          </a:ln>
          <a:effectLst/>
        </p:spPr>
        <p:txBody>
          <a:bodyPr wrap="none" anchor="ctr"/>
          <a:lstStyle/>
          <a:p>
            <a:pPr marL="177800" indent="-177800">
              <a:lnSpc>
                <a:spcPts val="3600"/>
              </a:lnSpc>
              <a:buSzPct val="90000"/>
              <a:buBlip>
                <a:blip r:embed="rId3"/>
              </a:buBlip>
            </a:pPr>
            <a:endParaRPr lang="en-US" altLang="zh-TW" sz="2800" u="sng" dirty="0">
              <a:solidFill>
                <a:srgbClr val="FF00FF"/>
              </a:solidFill>
              <a:latin typeface="標楷體" panose="03000509000000000000" pitchFamily="65" charset="-120"/>
            </a:endParaRPr>
          </a:p>
          <a:p>
            <a:pPr marL="457200" indent="-457200">
              <a:lnSpc>
                <a:spcPts val="3600"/>
              </a:lnSpc>
              <a:buSzPct val="90000"/>
              <a:buFont typeface="Arial" panose="020B0604020202020204" pitchFamily="34" charset="0"/>
              <a:buChar char="•"/>
            </a:pPr>
            <a:r>
              <a:rPr lang="zh-TW" altLang="en-US" sz="2800" u="sng" dirty="0">
                <a:solidFill>
                  <a:schemeClr val="tx1"/>
                </a:solidFill>
                <a:latin typeface="標楷體" panose="03000509000000000000" pitchFamily="65" charset="-120"/>
              </a:rPr>
              <a:t>教育人員</a:t>
            </a:r>
            <a:r>
              <a:rPr lang="zh-TW" altLang="en-US" sz="2800" dirty="0">
                <a:solidFill>
                  <a:schemeClr val="tx1"/>
                </a:solidFill>
                <a:latin typeface="標楷體" panose="03000509000000000000" pitchFamily="65" charset="-120"/>
              </a:rPr>
              <a:t>退撫基金新舊制</a:t>
            </a:r>
            <a:endParaRPr lang="en-US" altLang="zh-TW" sz="2800" dirty="0">
              <a:solidFill>
                <a:schemeClr val="tx1"/>
              </a:solidFill>
              <a:latin typeface="標楷體" panose="03000509000000000000" pitchFamily="65" charset="-120"/>
            </a:endParaRPr>
          </a:p>
          <a:p>
            <a:pPr indent="447675">
              <a:lnSpc>
                <a:spcPts val="3600"/>
              </a:lnSpc>
              <a:buSzPct val="90000"/>
            </a:pPr>
            <a:r>
              <a:rPr lang="en-US" altLang="zh-TW" sz="2800" dirty="0">
                <a:solidFill>
                  <a:schemeClr val="tx1"/>
                </a:solidFill>
                <a:latin typeface="標楷體" panose="03000509000000000000" pitchFamily="65" charset="-120"/>
              </a:rPr>
              <a:t>1.85.2.1</a:t>
            </a:r>
            <a:r>
              <a:rPr lang="zh-TW" altLang="en-US" sz="2800" dirty="0">
                <a:solidFill>
                  <a:schemeClr val="tx1"/>
                </a:solidFill>
                <a:latin typeface="標楷體" panose="03000509000000000000" pitchFamily="65" charset="-120"/>
              </a:rPr>
              <a:t>起實施共同儲金制</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教師與政府共同提撥</a:t>
            </a:r>
            <a:r>
              <a:rPr lang="en-US" altLang="zh-TW" sz="2800" dirty="0">
                <a:solidFill>
                  <a:schemeClr val="tx1"/>
                </a:solidFill>
                <a:latin typeface="標楷體" panose="03000509000000000000" pitchFamily="65" charset="-120"/>
              </a:rPr>
              <a:t>)</a:t>
            </a:r>
          </a:p>
          <a:p>
            <a:pPr indent="447675">
              <a:lnSpc>
                <a:spcPts val="3600"/>
              </a:lnSpc>
              <a:buSzPct val="90000"/>
            </a:pPr>
            <a:r>
              <a:rPr lang="en-US" altLang="zh-TW" sz="2800" dirty="0">
                <a:solidFill>
                  <a:schemeClr val="tx1"/>
                </a:solidFill>
                <a:latin typeface="標楷體" panose="03000509000000000000" pitchFamily="65" charset="-120"/>
              </a:rPr>
              <a:t>2.85.1.31</a:t>
            </a:r>
            <a:r>
              <a:rPr lang="zh-TW" altLang="en-US" sz="2800" dirty="0">
                <a:solidFill>
                  <a:schemeClr val="tx1"/>
                </a:solidFill>
                <a:latin typeface="標楷體" panose="03000509000000000000" pitchFamily="65" charset="-120"/>
              </a:rPr>
              <a:t>前為恩給制</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由政府編列預算支付退休金</a:t>
            </a:r>
            <a:r>
              <a:rPr lang="en-US" altLang="zh-TW" sz="2800" dirty="0">
                <a:solidFill>
                  <a:schemeClr val="tx1"/>
                </a:solidFill>
                <a:latin typeface="標楷體" panose="03000509000000000000" pitchFamily="65" charset="-120"/>
              </a:rPr>
              <a:t>)</a:t>
            </a:r>
            <a:endParaRPr lang="zh-TW" altLang="en-US" sz="2800" dirty="0">
              <a:solidFill>
                <a:schemeClr val="tx1"/>
              </a:solidFill>
              <a:latin typeface="標楷體" panose="03000509000000000000" pitchFamily="65" charset="-120"/>
            </a:endParaRPr>
          </a:p>
          <a:p>
            <a:pPr marL="457200" indent="-457200">
              <a:lnSpc>
                <a:spcPts val="3600"/>
              </a:lnSpc>
              <a:buSzPct val="90000"/>
              <a:buFont typeface="Arial" panose="020B0604020202020204" pitchFamily="34" charset="0"/>
              <a:buChar char="•"/>
            </a:pPr>
            <a:r>
              <a:rPr lang="zh-TW" altLang="en-US" sz="2800" u="sng" dirty="0">
                <a:solidFill>
                  <a:schemeClr val="tx1"/>
                </a:solidFill>
                <a:latin typeface="標楷體" panose="03000509000000000000" pitchFamily="65" charset="-120"/>
              </a:rPr>
              <a:t>教師年資</a:t>
            </a:r>
            <a:r>
              <a:rPr lang="zh-TW" altLang="en-US" sz="2800" dirty="0">
                <a:solidFill>
                  <a:schemeClr val="tx1"/>
                </a:solidFill>
                <a:latin typeface="標楷體" panose="03000509000000000000" pitchFamily="65" charset="-120"/>
              </a:rPr>
              <a:t>：符合編制內、合格、專任、有給之年資</a:t>
            </a:r>
            <a:endParaRPr lang="ko-KR" altLang="en-US" sz="2800" dirty="0">
              <a:solidFill>
                <a:schemeClr val="tx1"/>
              </a:solidFill>
              <a:latin typeface="標楷體" panose="03000509000000000000" pitchFamily="65" charset="-120"/>
            </a:endParaRPr>
          </a:p>
          <a:p>
            <a:pPr marL="457200" indent="-457200">
              <a:lnSpc>
                <a:spcPts val="3600"/>
              </a:lnSpc>
              <a:buSzPct val="90000"/>
              <a:buFont typeface="Arial" panose="020B0604020202020204" pitchFamily="34" charset="0"/>
              <a:buChar char="•"/>
            </a:pPr>
            <a:r>
              <a:rPr lang="zh-TW" altLang="en-US" sz="2800" u="sng" dirty="0">
                <a:solidFill>
                  <a:schemeClr val="tx1"/>
                </a:solidFill>
                <a:latin typeface="標楷體" panose="03000509000000000000" pitchFamily="65" charset="-120"/>
              </a:rPr>
              <a:t>公務人員年資</a:t>
            </a:r>
            <a:r>
              <a:rPr lang="zh-TW" altLang="en-US" sz="2800" dirty="0">
                <a:solidFill>
                  <a:schemeClr val="tx1"/>
                </a:solidFill>
                <a:latin typeface="標楷體" panose="03000509000000000000" pitchFamily="65" charset="-120"/>
              </a:rPr>
              <a:t>：銓敘審定合格之年資</a:t>
            </a:r>
            <a:endParaRPr lang="ko-KR" altLang="en-US" sz="2800" dirty="0">
              <a:solidFill>
                <a:schemeClr val="tx1"/>
              </a:solidFill>
              <a:latin typeface="標楷體" panose="03000509000000000000" pitchFamily="65" charset="-120"/>
            </a:endParaRPr>
          </a:p>
          <a:p>
            <a:pPr marL="457200" indent="-457200">
              <a:lnSpc>
                <a:spcPts val="3600"/>
              </a:lnSpc>
              <a:buSzPct val="90000"/>
              <a:buFont typeface="Arial" panose="020B0604020202020204" pitchFamily="34" charset="0"/>
              <a:buChar char="•"/>
            </a:pPr>
            <a:r>
              <a:rPr lang="zh-TW" altLang="en-US" sz="2800" u="sng" dirty="0">
                <a:solidFill>
                  <a:schemeClr val="tx1"/>
                </a:solidFill>
                <a:latin typeface="標楷體" panose="03000509000000000000" pitchFamily="65" charset="-120"/>
              </a:rPr>
              <a:t>代理</a:t>
            </a:r>
            <a:r>
              <a:rPr lang="en-US" altLang="zh-TW" sz="2800" u="sng" dirty="0">
                <a:solidFill>
                  <a:schemeClr val="tx1"/>
                </a:solidFill>
                <a:latin typeface="標楷體" panose="03000509000000000000" pitchFamily="65" charset="-120"/>
              </a:rPr>
              <a:t>(</a:t>
            </a:r>
            <a:r>
              <a:rPr lang="zh-TW" altLang="en-US" sz="2800" u="sng" dirty="0">
                <a:solidFill>
                  <a:schemeClr val="tx1"/>
                </a:solidFill>
                <a:latin typeface="標楷體" panose="03000509000000000000" pitchFamily="65" charset="-120"/>
              </a:rPr>
              <a:t>課</a:t>
            </a:r>
            <a:r>
              <a:rPr lang="en-US" altLang="zh-TW" sz="2800" u="sng" dirty="0">
                <a:solidFill>
                  <a:schemeClr val="tx1"/>
                </a:solidFill>
                <a:latin typeface="標楷體" panose="03000509000000000000" pitchFamily="65" charset="-120"/>
              </a:rPr>
              <a:t>)</a:t>
            </a:r>
            <a:r>
              <a:rPr lang="zh-TW" altLang="en-US" sz="2800" u="sng" dirty="0">
                <a:solidFill>
                  <a:schemeClr val="tx1"/>
                </a:solidFill>
                <a:latin typeface="標楷體" panose="03000509000000000000" pitchFamily="65" charset="-120"/>
              </a:rPr>
              <a:t>年資</a:t>
            </a:r>
            <a:r>
              <a:rPr lang="zh-TW" altLang="en-US" sz="2800" dirty="0">
                <a:solidFill>
                  <a:schemeClr val="tx1"/>
                </a:solidFill>
                <a:latin typeface="標楷體" panose="03000509000000000000" pitchFamily="65" charset="-120"/>
              </a:rPr>
              <a:t>：</a:t>
            </a:r>
            <a:r>
              <a:rPr lang="en-US" altLang="zh-TW" sz="2800" dirty="0">
                <a:solidFill>
                  <a:schemeClr val="tx1"/>
                </a:solidFill>
                <a:latin typeface="標楷體" panose="03000509000000000000" pitchFamily="65" charset="-120"/>
              </a:rPr>
              <a:t>96.12.31</a:t>
            </a:r>
            <a:r>
              <a:rPr lang="zh-TW" altLang="en-US" sz="2800" dirty="0">
                <a:solidFill>
                  <a:schemeClr val="tx1"/>
                </a:solidFill>
                <a:latin typeface="標楷體" panose="03000509000000000000" pitchFamily="65" charset="-120"/>
              </a:rPr>
              <a:t>前之年資，須符合各類性</a:t>
            </a:r>
            <a:endParaRPr lang="en-US" altLang="zh-TW" sz="2800" dirty="0">
              <a:solidFill>
                <a:schemeClr val="tx1"/>
              </a:solidFill>
              <a:latin typeface="標楷體" panose="03000509000000000000" pitchFamily="65" charset="-120"/>
            </a:endParaRPr>
          </a:p>
          <a:p>
            <a:pPr>
              <a:lnSpc>
                <a:spcPts val="3600"/>
              </a:lnSpc>
              <a:buSzPct val="90000"/>
            </a:pPr>
            <a:r>
              <a:rPr lang="en-US" altLang="zh-TW" sz="2800" dirty="0">
                <a:solidFill>
                  <a:schemeClr val="tx1"/>
                </a:solidFill>
                <a:latin typeface="標楷體" panose="03000509000000000000" pitchFamily="65" charset="-120"/>
              </a:rPr>
              <a:t>  </a:t>
            </a:r>
            <a:r>
              <a:rPr lang="zh-TW" altLang="en-US" sz="2800" dirty="0">
                <a:solidFill>
                  <a:schemeClr val="tx1"/>
                </a:solidFill>
                <a:latin typeface="標楷體" panose="03000509000000000000" pitchFamily="65" charset="-120"/>
              </a:rPr>
              <a:t>質採計規範</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懸實缺</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兵缺等</a:t>
            </a:r>
            <a:r>
              <a:rPr lang="en-US" altLang="zh-TW" sz="2800" dirty="0">
                <a:solidFill>
                  <a:schemeClr val="tx1"/>
                </a:solidFill>
                <a:latin typeface="標楷體" panose="03000509000000000000" pitchFamily="65" charset="-120"/>
              </a:rPr>
              <a:t>)</a:t>
            </a:r>
          </a:p>
          <a:p>
            <a:pPr>
              <a:lnSpc>
                <a:spcPts val="3600"/>
              </a:lnSpc>
              <a:buSzPct val="90000"/>
            </a:pPr>
            <a:endParaRPr lang="en-US" altLang="zh-TW" sz="2800" dirty="0">
              <a:latin typeface="標楷體" panose="03000509000000000000" pitchFamily="65" charset="-120"/>
            </a:endParaRPr>
          </a:p>
        </p:txBody>
      </p:sp>
      <p:pic>
        <p:nvPicPr>
          <p:cNvPr id="5" name="圖片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12881865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67289" y="314982"/>
            <a:ext cx="8229600" cy="1143000"/>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任職滿</a:t>
            </a:r>
            <a:r>
              <a:rPr lang="en-US" altLang="zh-TW" sz="4800" dirty="0">
                <a:solidFill>
                  <a:schemeClr val="tx1"/>
                </a:solidFill>
                <a:latin typeface="標楷體" panose="03000509000000000000" pitchFamily="65" charset="-120"/>
                <a:ea typeface="標楷體" panose="03000509000000000000" pitchFamily="65" charset="-120"/>
              </a:rPr>
              <a:t>5</a:t>
            </a:r>
            <a:r>
              <a:rPr lang="zh-TW" altLang="en-US" sz="4800" dirty="0">
                <a:solidFill>
                  <a:schemeClr val="tx1"/>
                </a:solidFill>
                <a:latin typeface="標楷體" panose="03000509000000000000" pitchFamily="65" charset="-120"/>
                <a:ea typeface="標楷體" panose="03000509000000000000" pitchFamily="65" charset="-120"/>
              </a:rPr>
              <a:t>年離職</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#10</a:t>
            </a:r>
            <a:r>
              <a:rPr lang="zh-TW" altLang="en-US" sz="2000" dirty="0">
                <a:solidFill>
                  <a:srgbClr val="FF0000"/>
                </a:solidFill>
                <a:latin typeface="標楷體" panose="03000509000000000000" pitchFamily="65" charset="-120"/>
                <a:ea typeface="標楷體" panose="03000509000000000000" pitchFamily="65" charset="-120"/>
              </a:rPr>
              <a:t>、</a:t>
            </a:r>
            <a:r>
              <a:rPr lang="en-US" altLang="zh-TW" sz="2000" dirty="0">
                <a:solidFill>
                  <a:srgbClr val="FF0000"/>
                </a:solidFill>
                <a:latin typeface="標楷體" panose="03000509000000000000" pitchFamily="65" charset="-120"/>
                <a:ea typeface="標楷體" panose="03000509000000000000" pitchFamily="65" charset="-120"/>
              </a:rPr>
              <a:t>86</a:t>
            </a:r>
            <a:endParaRPr lang="zh-TW" altLang="en-US" sz="2000" dirty="0">
              <a:solidFill>
                <a:srgbClr val="FF0000"/>
              </a:solidFill>
              <a:latin typeface="標楷體" panose="03000509000000000000" pitchFamily="65" charset="-120"/>
              <a:ea typeface="標楷體" panose="03000509000000000000" pitchFamily="65" charset="-120"/>
            </a:endParaRPr>
          </a:p>
        </p:txBody>
      </p:sp>
      <p:graphicFrame>
        <p:nvGraphicFramePr>
          <p:cNvPr id="2" name="內容版面配置區 1"/>
          <p:cNvGraphicFramePr>
            <a:graphicFrameLocks noGrp="1"/>
          </p:cNvGraphicFramePr>
          <p:nvPr>
            <p:ph sz="quarter" idx="13"/>
            <p:extLst>
              <p:ext uri="{D42A27DB-BD31-4B8C-83A1-F6EECF244321}">
                <p14:modId xmlns:p14="http://schemas.microsoft.com/office/powerpoint/2010/main" xmlns="" val="3724503087"/>
              </p:ext>
            </p:extLst>
          </p:nvPr>
        </p:nvGraphicFramePr>
        <p:xfrm>
          <a:off x="539688" y="2132856"/>
          <a:ext cx="7992888" cy="3874171"/>
        </p:xfrm>
        <a:graphic>
          <a:graphicData uri="http://schemas.openxmlformats.org/drawingml/2006/table">
            <a:tbl>
              <a:tblPr firstRow="1" bandRow="1">
                <a:tableStyleId>{5C22544A-7EE6-4342-B048-85BDC9FD1C3A}</a:tableStyleId>
              </a:tblPr>
              <a:tblGrid>
                <a:gridCol w="3888432">
                  <a:extLst>
                    <a:ext uri="{9D8B030D-6E8A-4147-A177-3AD203B41FA5}">
                      <a16:colId xmlns="" xmlns:a16="http://schemas.microsoft.com/office/drawing/2014/main" val="20000"/>
                    </a:ext>
                  </a:extLst>
                </a:gridCol>
                <a:gridCol w="4104456">
                  <a:extLst>
                    <a:ext uri="{9D8B030D-6E8A-4147-A177-3AD203B41FA5}">
                      <a16:colId xmlns="" xmlns:a16="http://schemas.microsoft.com/office/drawing/2014/main" val="20001"/>
                    </a:ext>
                  </a:extLst>
                </a:gridCol>
              </a:tblGrid>
              <a:tr h="1353891">
                <a:tc>
                  <a:txBody>
                    <a:bodyPr/>
                    <a:lstStyle/>
                    <a:p>
                      <a:pPr algn="ctr"/>
                      <a:r>
                        <a:rPr lang="zh-TW" altLang="en-US" sz="2800" dirty="0">
                          <a:latin typeface="標楷體" panose="03000509000000000000" pitchFamily="65" charset="-120"/>
                          <a:ea typeface="標楷體" panose="03000509000000000000" pitchFamily="65" charset="-120"/>
                        </a:rPr>
                        <a:t>可以離職退費</a:t>
                      </a:r>
                    </a:p>
                  </a:txBody>
                  <a:tcPr anchor="ctr">
                    <a:solidFill>
                      <a:schemeClr val="accent1"/>
                    </a:solidFill>
                  </a:tcPr>
                </a:tc>
                <a:tc>
                  <a:txBody>
                    <a:bodyPr/>
                    <a:lstStyle/>
                    <a:p>
                      <a:pPr algn="ctr"/>
                      <a:r>
                        <a:rPr lang="zh-TW" altLang="en-US" sz="2800" dirty="0">
                          <a:latin typeface="標楷體" panose="03000509000000000000" pitchFamily="65" charset="-120"/>
                          <a:ea typeface="標楷體" panose="03000509000000000000" pitchFamily="65" charset="-120"/>
                        </a:rPr>
                        <a:t>可以保留年資</a:t>
                      </a:r>
                      <a:endParaRPr lang="en-US" altLang="zh-TW" sz="2800" dirty="0">
                        <a:latin typeface="標楷體" panose="03000509000000000000" pitchFamily="65" charset="-120"/>
                        <a:ea typeface="標楷體" panose="03000509000000000000" pitchFamily="65" charset="-120"/>
                      </a:endParaRPr>
                    </a:p>
                    <a:p>
                      <a:pPr algn="ctr"/>
                      <a:r>
                        <a:rPr lang="zh-TW" altLang="en-US" sz="2800" dirty="0">
                          <a:latin typeface="標楷體" panose="03000509000000000000" pitchFamily="65" charset="-120"/>
                          <a:ea typeface="標楷體" panose="03000509000000000000" pitchFamily="65" charset="-120"/>
                        </a:rPr>
                        <a:t>年資併計、年金分計</a:t>
                      </a:r>
                    </a:p>
                  </a:txBody>
                  <a:tcPr anchor="ctr">
                    <a:solidFill>
                      <a:schemeClr val="accent1"/>
                    </a:solidFill>
                  </a:tcPr>
                </a:tc>
                <a:extLst>
                  <a:ext uri="{0D108BD9-81ED-4DB2-BD59-A6C34878D82A}">
                    <a16:rowId xmlns="" xmlns:a16="http://schemas.microsoft.com/office/drawing/2014/main" val="10000"/>
                  </a:ext>
                </a:extLst>
              </a:tr>
              <a:tr h="2520280">
                <a:tc>
                  <a:txBody>
                    <a:bodyPr/>
                    <a:lstStyle/>
                    <a:p>
                      <a:r>
                        <a:rPr lang="zh-TW" altLang="en-US" sz="2800" dirty="0">
                          <a:latin typeface="標楷體" panose="03000509000000000000" pitchFamily="65" charset="-120"/>
                          <a:ea typeface="標楷體" panose="03000509000000000000" pitchFamily="65" charset="-120"/>
                        </a:rPr>
                        <a:t>中途離職者，可於離職後</a:t>
                      </a:r>
                      <a:r>
                        <a:rPr lang="en-US" altLang="zh-TW" sz="2800" dirty="0">
                          <a:latin typeface="標楷體" panose="03000509000000000000" pitchFamily="65" charset="-120"/>
                          <a:ea typeface="標楷體" panose="03000509000000000000" pitchFamily="65" charset="-120"/>
                        </a:rPr>
                        <a:t>10</a:t>
                      </a:r>
                      <a:r>
                        <a:rPr lang="zh-TW" altLang="en-US" sz="2800" dirty="0">
                          <a:latin typeface="標楷體" panose="03000509000000000000" pitchFamily="65" charset="-120"/>
                          <a:ea typeface="標楷體" panose="03000509000000000000" pitchFamily="65" charset="-120"/>
                        </a:rPr>
                        <a:t>年內申請領回個人繳付的退撫基金費用本息，但不可再適用保留年資或年資併計規定。</a:t>
                      </a:r>
                    </a:p>
                  </a:txBody>
                  <a:tcPr/>
                </a:tc>
                <a:tc>
                  <a:txBody>
                    <a:bodyPr/>
                    <a:lstStyle/>
                    <a:p>
                      <a:r>
                        <a:rPr lang="zh-TW" altLang="en-US" sz="2800" kern="1200" dirty="0">
                          <a:solidFill>
                            <a:schemeClr val="dk1"/>
                          </a:solidFill>
                          <a:latin typeface="標楷體" panose="03000509000000000000" pitchFamily="65" charset="-120"/>
                          <a:ea typeface="標楷體" panose="03000509000000000000" pitchFamily="65" charset="-120"/>
                          <a:cs typeface="+mn-cs"/>
                        </a:rPr>
                        <a:t>可保留年資至</a:t>
                      </a:r>
                      <a:r>
                        <a:rPr lang="en-US" altLang="zh-TW" sz="2800" kern="1200" dirty="0">
                          <a:solidFill>
                            <a:schemeClr val="dk1"/>
                          </a:solidFill>
                          <a:latin typeface="標楷體" panose="03000509000000000000" pitchFamily="65" charset="-120"/>
                          <a:ea typeface="標楷體" panose="03000509000000000000" pitchFamily="65" charset="-120"/>
                          <a:cs typeface="+mn-cs"/>
                        </a:rPr>
                        <a:t>65</a:t>
                      </a:r>
                      <a:r>
                        <a:rPr lang="zh-TW" altLang="en-US" sz="2800" kern="1200" dirty="0">
                          <a:solidFill>
                            <a:schemeClr val="dk1"/>
                          </a:solidFill>
                          <a:latin typeface="標楷體" panose="03000509000000000000" pitchFamily="65" charset="-120"/>
                          <a:ea typeface="標楷體" panose="03000509000000000000" pitchFamily="65" charset="-120"/>
                          <a:cs typeface="+mn-cs"/>
                        </a:rPr>
                        <a:t>歲起</a:t>
                      </a:r>
                      <a:r>
                        <a:rPr lang="en-US" altLang="zh-TW" sz="2800" kern="1200" dirty="0">
                          <a:solidFill>
                            <a:schemeClr val="dk1"/>
                          </a:solidFill>
                          <a:latin typeface="標楷體" panose="03000509000000000000" pitchFamily="65" charset="-120"/>
                          <a:ea typeface="標楷體" panose="03000509000000000000" pitchFamily="65" charset="-120"/>
                          <a:cs typeface="+mn-cs"/>
                        </a:rPr>
                        <a:t>6</a:t>
                      </a:r>
                      <a:r>
                        <a:rPr lang="zh-TW" altLang="en-US" sz="2800" kern="1200" dirty="0">
                          <a:solidFill>
                            <a:schemeClr val="dk1"/>
                          </a:solidFill>
                          <a:latin typeface="標楷體" panose="03000509000000000000" pitchFamily="65" charset="-120"/>
                          <a:ea typeface="標楷體" panose="03000509000000000000" pitchFamily="65" charset="-120"/>
                          <a:cs typeface="+mn-cs"/>
                        </a:rPr>
                        <a:t>個月內申請退休金，可併計其他職域年資成就支領月退休金條件。</a:t>
                      </a:r>
                    </a:p>
                  </a:txBody>
                  <a:tcPr/>
                </a:tc>
                <a:extLst>
                  <a:ext uri="{0D108BD9-81ED-4DB2-BD59-A6C34878D82A}">
                    <a16:rowId xmlns="" xmlns:a16="http://schemas.microsoft.com/office/drawing/2014/main" val="10001"/>
                  </a:ext>
                </a:extLst>
              </a:tr>
            </a:tbl>
          </a:graphicData>
        </a:graphic>
      </p:graphicFrame>
      <p:pic>
        <p:nvPicPr>
          <p:cNvPr id="4" name="圖片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28155682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83568" y="188640"/>
            <a:ext cx="7776864" cy="1224137"/>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任職滿</a:t>
            </a:r>
            <a:r>
              <a:rPr lang="en-US" altLang="zh-TW" sz="4800" dirty="0">
                <a:solidFill>
                  <a:schemeClr val="tx1"/>
                </a:solidFill>
                <a:latin typeface="標楷體" panose="03000509000000000000" pitchFamily="65" charset="-120"/>
                <a:ea typeface="標楷體" panose="03000509000000000000" pitchFamily="65" charset="-120"/>
              </a:rPr>
              <a:t>15</a:t>
            </a:r>
            <a:r>
              <a:rPr lang="zh-TW" altLang="en-US" sz="4800" dirty="0">
                <a:solidFill>
                  <a:schemeClr val="tx1"/>
                </a:solidFill>
                <a:latin typeface="標楷體" panose="03000509000000000000" pitchFamily="65" charset="-120"/>
                <a:ea typeface="標楷體" panose="03000509000000000000" pitchFamily="65" charset="-120"/>
              </a:rPr>
              <a:t>年離職</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#87</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5"/>
          <p:cNvSpPr>
            <a:spLocks noGrp="1" noChangeArrowheads="1"/>
          </p:cNvSpPr>
          <p:nvPr>
            <p:ph sz="quarter" idx="13"/>
          </p:nvPr>
        </p:nvSpPr>
        <p:spPr bwMode="auto">
          <a:xfrm>
            <a:off x="550054" y="2204864"/>
            <a:ext cx="7766361" cy="3024336"/>
          </a:xfrm>
          <a:prstGeom prst="roundRect">
            <a:avLst>
              <a:gd name="adj" fmla="val 50000"/>
            </a:avLst>
          </a:prstGeom>
          <a:gradFill>
            <a:gsLst>
              <a:gs pos="0">
                <a:schemeClr val="bg1">
                  <a:lumMod val="98000"/>
                </a:schemeClr>
              </a:gs>
              <a:gs pos="100000">
                <a:srgbClr val="92D050"/>
              </a:gs>
              <a:gs pos="100000">
                <a:srgbClr val="9BBB59">
                  <a:tint val="15000"/>
                  <a:satMod val="350000"/>
                </a:srgbClr>
              </a:gs>
            </a:gsLst>
            <a:lin ang="2700000" scaled="1"/>
          </a:gradFill>
          <a:ln w="9525">
            <a:noFill/>
            <a:round/>
            <a:headEnd/>
            <a:tailEnd/>
          </a:ln>
          <a:effectLst>
            <a:outerShdw dist="35921" dir="2700000" algn="ctr" rotWithShape="0">
              <a:schemeClr val="bg2">
                <a:alpha val="50000"/>
              </a:schemeClr>
            </a:outerShdw>
          </a:effectLst>
        </p:spPr>
        <p:txBody>
          <a:bodyPr wrap="square" anchor="ctr">
            <a:noAutofit/>
          </a:bodyPr>
          <a:lstStyle/>
          <a:p>
            <a:pPr algn="ctr">
              <a:buNone/>
            </a:pPr>
            <a:r>
              <a:rPr lang="zh-TW" altLang="en-US" sz="3200" dirty="0">
                <a:solidFill>
                  <a:schemeClr val="dk1"/>
                </a:solidFill>
                <a:latin typeface="標楷體" panose="03000509000000000000" pitchFamily="65" charset="-120"/>
                <a:ea typeface="標楷體" panose="03000509000000000000" pitchFamily="65" charset="-120"/>
              </a:rPr>
              <a:t>  可保留年資，俟年滿</a:t>
            </a:r>
            <a:r>
              <a:rPr lang="en-US" altLang="zh-TW" sz="3200" dirty="0">
                <a:solidFill>
                  <a:schemeClr val="dk1"/>
                </a:solidFill>
                <a:latin typeface="標楷體" panose="03000509000000000000" pitchFamily="65" charset="-120"/>
                <a:ea typeface="標楷體" panose="03000509000000000000" pitchFamily="65" charset="-120"/>
              </a:rPr>
              <a:t>65</a:t>
            </a:r>
            <a:r>
              <a:rPr lang="zh-TW" altLang="en-US" sz="3200" dirty="0">
                <a:solidFill>
                  <a:schemeClr val="dk1"/>
                </a:solidFill>
                <a:latin typeface="標楷體" panose="03000509000000000000" pitchFamily="65" charset="-120"/>
                <a:ea typeface="標楷體" panose="03000509000000000000" pitchFamily="65" charset="-120"/>
              </a:rPr>
              <a:t>歲起</a:t>
            </a:r>
            <a:r>
              <a:rPr lang="en-US" altLang="zh-TW" sz="3200" dirty="0">
                <a:solidFill>
                  <a:schemeClr val="dk1"/>
                </a:solidFill>
                <a:latin typeface="標楷體" panose="03000509000000000000" pitchFamily="65" charset="-120"/>
                <a:ea typeface="標楷體" panose="03000509000000000000" pitchFamily="65" charset="-120"/>
              </a:rPr>
              <a:t>6</a:t>
            </a:r>
            <a:r>
              <a:rPr lang="zh-TW" altLang="en-US" sz="3200" dirty="0">
                <a:solidFill>
                  <a:schemeClr val="dk1"/>
                </a:solidFill>
                <a:latin typeface="標楷體" panose="03000509000000000000" pitchFamily="65" charset="-120"/>
                <a:ea typeface="標楷體" panose="03000509000000000000" pitchFamily="65" charset="-120"/>
              </a:rPr>
              <a:t>個月內申請退休金，並支領一次退休金或月退休金。</a:t>
            </a:r>
            <a:endParaRPr lang="zh-TW" altLang="en-US" sz="3200" dirty="0">
              <a:latin typeface="標楷體" panose="03000509000000000000" pitchFamily="65" charset="-120"/>
              <a:ea typeface="標楷體" panose="03000509000000000000" pitchFamily="65" charset="-120"/>
            </a:endParaRPr>
          </a:p>
        </p:txBody>
      </p:sp>
      <p:sp>
        <p:nvSpPr>
          <p:cNvPr id="2" name="文字方塊 1"/>
          <p:cNvSpPr txBox="1"/>
          <p:nvPr/>
        </p:nvSpPr>
        <p:spPr>
          <a:xfrm>
            <a:off x="2699792" y="3429000"/>
            <a:ext cx="184731" cy="369332"/>
          </a:xfrm>
          <a:prstGeom prst="rect">
            <a:avLst/>
          </a:prstGeom>
          <a:noFill/>
        </p:spPr>
        <p:txBody>
          <a:bodyPr wrap="none" rtlCol="0">
            <a:spAutoFit/>
          </a:bodyPr>
          <a:lstStyle/>
          <a:p>
            <a:endParaRPr lang="zh-TW" altLang="en-US" dirty="0"/>
          </a:p>
        </p:txBody>
      </p:sp>
      <p:pic>
        <p:nvPicPr>
          <p:cNvPr id="6" name="圖片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15283461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6357" y="692696"/>
            <a:ext cx="8143932" cy="867524"/>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spcBef>
                <a:spcPct val="50000"/>
              </a:spcBef>
            </a:pPr>
            <a:r>
              <a:rPr lang="zh-TW" altLang="en-US" sz="4800" dirty="0">
                <a:solidFill>
                  <a:schemeClr val="tx1"/>
                </a:solidFill>
                <a:latin typeface="標楷體" panose="03000509000000000000" pitchFamily="65" charset="-120"/>
                <a:ea typeface="標楷體" panose="03000509000000000000" pitchFamily="65" charset="-120"/>
              </a:rPr>
              <a:t>已離職者，辦理退休金方式</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#87</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6" name="AutoShape 3"/>
          <p:cNvSpPr>
            <a:spLocks noChangeArrowheads="1"/>
          </p:cNvSpPr>
          <p:nvPr/>
        </p:nvSpPr>
        <p:spPr bwMode="auto">
          <a:xfrm>
            <a:off x="376647" y="2276872"/>
            <a:ext cx="8424936" cy="2448272"/>
          </a:xfrm>
          <a:prstGeom prst="roundRect">
            <a:avLst>
              <a:gd name="adj" fmla="val 9106"/>
            </a:avLst>
          </a:prstGeom>
          <a:gradFill rotWithShape="1">
            <a:gsLst>
              <a:gs pos="0">
                <a:schemeClr val="bg1"/>
              </a:gs>
              <a:gs pos="100000">
                <a:schemeClr val="accent1"/>
              </a:gs>
            </a:gsLst>
            <a:lin ang="2700000" scaled="1"/>
          </a:gradFill>
          <a:ln w="9525">
            <a:noFill/>
            <a:round/>
            <a:headEnd/>
            <a:tailEnd/>
          </a:ln>
          <a:effectLst/>
        </p:spPr>
        <p:txBody>
          <a:bodyPr wrap="square" anchor="t" anchorCtr="0"/>
          <a:lstStyle/>
          <a:p>
            <a:pPr marL="177800" indent="-177800">
              <a:lnSpc>
                <a:spcPts val="3600"/>
              </a:lnSpc>
              <a:buSzPct val="90000"/>
              <a:buBlip>
                <a:blip r:embed="rId3"/>
              </a:buBlip>
            </a:pPr>
            <a:endParaRPr lang="en-US" altLang="zh-TW" sz="2800" u="sng" dirty="0">
              <a:solidFill>
                <a:srgbClr val="FF00FF"/>
              </a:solidFill>
              <a:latin typeface="標楷體" panose="03000509000000000000" pitchFamily="65" charset="-120"/>
            </a:endParaRPr>
          </a:p>
          <a:p>
            <a:pPr marL="457200" indent="-457200">
              <a:lnSpc>
                <a:spcPts val="3600"/>
              </a:lnSpc>
              <a:buSzPct val="90000"/>
              <a:buFont typeface="Arial" panose="020B0604020202020204" pitchFamily="34" charset="0"/>
              <a:buChar char="•"/>
            </a:pPr>
            <a:r>
              <a:rPr lang="zh-TW" altLang="en-US" sz="2800" dirty="0">
                <a:solidFill>
                  <a:srgbClr val="000000"/>
                </a:solidFill>
                <a:latin typeface="標楷體" panose="03000509000000000000" pitchFamily="65" charset="-120"/>
              </a:rPr>
              <a:t>以書面檢同相關證明文件</a:t>
            </a:r>
            <a:r>
              <a:rPr lang="zh-TW" altLang="en-US" sz="2800" dirty="0">
                <a:solidFill>
                  <a:srgbClr val="FF0000"/>
                </a:solidFill>
                <a:latin typeface="標楷體" panose="03000509000000000000" pitchFamily="65" charset="-120"/>
              </a:rPr>
              <a:t>，送原服務學校函轉主管機關審定其年資及退休金。</a:t>
            </a:r>
            <a:endParaRPr lang="en-US" altLang="zh-TW" sz="2800" dirty="0">
              <a:solidFill>
                <a:srgbClr val="FF0000"/>
              </a:solidFill>
              <a:latin typeface="標楷體" panose="03000509000000000000" pitchFamily="65" charset="-120"/>
            </a:endParaRPr>
          </a:p>
        </p:txBody>
      </p:sp>
      <p:pic>
        <p:nvPicPr>
          <p:cNvPr id="4" name="圖片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21159094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2524" y="833284"/>
            <a:ext cx="8143932" cy="867524"/>
          </a:xfrm>
          <a:noFill/>
          <a:ln>
            <a:noFill/>
          </a:ln>
        </p:spPr>
        <p:style>
          <a:lnRef idx="1">
            <a:schemeClr val="accent3"/>
          </a:lnRef>
          <a:fillRef idx="2">
            <a:schemeClr val="accent3"/>
          </a:fillRef>
          <a:effectRef idx="1">
            <a:schemeClr val="accent3"/>
          </a:effectRef>
          <a:fontRef idx="minor">
            <a:schemeClr val="dk1"/>
          </a:fontRef>
        </p:style>
        <p:txBody>
          <a:bodyPr>
            <a:normAutofit fontScale="90000"/>
          </a:bodyPr>
          <a:lstStyle/>
          <a:p>
            <a:pPr>
              <a:spcBef>
                <a:spcPct val="50000"/>
              </a:spcBef>
            </a:pPr>
            <a:r>
              <a:rPr lang="zh-TW" altLang="en-US" dirty="0">
                <a:solidFill>
                  <a:schemeClr val="tx1"/>
                </a:solidFill>
                <a:latin typeface="標楷體" panose="03000509000000000000" pitchFamily="65" charset="-120"/>
                <a:ea typeface="標楷體" panose="03000509000000000000" pitchFamily="65" charset="-120"/>
              </a:rPr>
              <a:t>任職滿</a:t>
            </a:r>
            <a:r>
              <a:rPr lang="en-US" altLang="zh-TW" dirty="0">
                <a:solidFill>
                  <a:schemeClr val="tx1"/>
                </a:solidFill>
                <a:latin typeface="標楷體" panose="03000509000000000000" pitchFamily="65" charset="-120"/>
                <a:ea typeface="標楷體" panose="03000509000000000000" pitchFamily="65" charset="-120"/>
              </a:rPr>
              <a:t>5</a:t>
            </a:r>
            <a:r>
              <a:rPr lang="zh-TW" altLang="en-US" dirty="0">
                <a:solidFill>
                  <a:schemeClr val="tx1"/>
                </a:solidFill>
                <a:latin typeface="標楷體" panose="03000509000000000000" pitchFamily="65" charset="-120"/>
                <a:ea typeface="標楷體" panose="03000509000000000000" pitchFamily="65" charset="-120"/>
              </a:rPr>
              <a:t>年離職年資保留，不幸亡故</a:t>
            </a:r>
            <a:r>
              <a:rPr lang="zh-TW" altLang="en-US" sz="2200" dirty="0">
                <a:solidFill>
                  <a:srgbClr val="FF0000"/>
                </a:solidFill>
                <a:latin typeface="標楷體" panose="03000509000000000000" pitchFamily="65" charset="-120"/>
                <a:ea typeface="標楷體" panose="03000509000000000000" pitchFamily="65" charset="-120"/>
              </a:rPr>
              <a:t>教</a:t>
            </a:r>
            <a:r>
              <a:rPr lang="en-US" altLang="zh-TW" sz="2200" dirty="0">
                <a:solidFill>
                  <a:srgbClr val="FF0000"/>
                </a:solidFill>
                <a:latin typeface="標楷體" panose="03000509000000000000" pitchFamily="65" charset="-120"/>
                <a:ea typeface="標楷體" panose="03000509000000000000" pitchFamily="65" charset="-120"/>
              </a:rPr>
              <a:t>#86</a:t>
            </a:r>
            <a:endParaRPr lang="zh-TW" altLang="en-US" sz="2200" dirty="0">
              <a:solidFill>
                <a:srgbClr val="FF0000"/>
              </a:solidFill>
              <a:latin typeface="標楷體" panose="03000509000000000000" pitchFamily="65" charset="-120"/>
              <a:ea typeface="標楷體" panose="03000509000000000000" pitchFamily="65" charset="-120"/>
            </a:endParaRPr>
          </a:p>
        </p:txBody>
      </p:sp>
      <p:sp>
        <p:nvSpPr>
          <p:cNvPr id="6" name="AutoShape 3"/>
          <p:cNvSpPr>
            <a:spLocks noChangeArrowheads="1"/>
          </p:cNvSpPr>
          <p:nvPr/>
        </p:nvSpPr>
        <p:spPr bwMode="auto">
          <a:xfrm>
            <a:off x="251520" y="2780928"/>
            <a:ext cx="8705940" cy="864096"/>
          </a:xfrm>
          <a:prstGeom prst="roundRect">
            <a:avLst>
              <a:gd name="adj" fmla="val 9106"/>
            </a:avLst>
          </a:prstGeom>
          <a:gradFill rotWithShape="1">
            <a:gsLst>
              <a:gs pos="3000">
                <a:schemeClr val="bg1"/>
              </a:gs>
              <a:gs pos="100000">
                <a:schemeClr val="accent1"/>
              </a:gs>
            </a:gsLst>
            <a:lin ang="2700000" scaled="1"/>
          </a:gradFill>
          <a:ln w="9525">
            <a:noFill/>
            <a:round/>
            <a:headEnd/>
            <a:tailEnd/>
          </a:ln>
          <a:effectLst/>
        </p:spPr>
        <p:txBody>
          <a:bodyPr wrap="none" anchor="t" anchorCtr="0"/>
          <a:lstStyle/>
          <a:p>
            <a:pPr marL="457200" indent="-457200">
              <a:lnSpc>
                <a:spcPts val="3600"/>
              </a:lnSpc>
              <a:buSzPct val="90000"/>
              <a:buFont typeface="Arial" panose="020B0604020202020204" pitchFamily="34" charset="0"/>
              <a:buChar char="•"/>
            </a:pPr>
            <a:r>
              <a:rPr lang="zh-TW" altLang="en-US" sz="2800" dirty="0">
                <a:solidFill>
                  <a:schemeClr val="tx1"/>
                </a:solidFill>
                <a:latin typeface="標楷體" panose="03000509000000000000" pitchFamily="65" charset="-120"/>
              </a:rPr>
              <a:t>由遺族申請發還其本人原繳付之退撫基金費用本息。</a:t>
            </a:r>
            <a:endParaRPr lang="en-US" altLang="zh-TW" sz="2800" dirty="0">
              <a:solidFill>
                <a:schemeClr val="tx1"/>
              </a:solidFill>
              <a:latin typeface="標楷體" panose="03000509000000000000" pitchFamily="65" charset="-120"/>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28367560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19672" y="584684"/>
            <a:ext cx="5974907" cy="1152127"/>
          </a:xfrm>
          <a:noFill/>
          <a:ln>
            <a:noFill/>
          </a:ln>
        </p:spPr>
        <p:style>
          <a:lnRef idx="1">
            <a:schemeClr val="accent3"/>
          </a:lnRef>
          <a:fillRef idx="2">
            <a:schemeClr val="accent3"/>
          </a:fillRef>
          <a:effectRef idx="1">
            <a:schemeClr val="accent3"/>
          </a:effectRef>
          <a:fontRef idx="minor">
            <a:schemeClr val="dk1"/>
          </a:fontRef>
        </p:style>
        <p:txBody>
          <a:bodyPr>
            <a:normAutofit fontScale="90000"/>
          </a:bodyPr>
          <a:lstStyle/>
          <a:p>
            <a:pPr>
              <a:spcBef>
                <a:spcPct val="50000"/>
              </a:spcBef>
            </a:pPr>
            <a:r>
              <a:rPr lang="zh-TW" altLang="en-US" dirty="0">
                <a:solidFill>
                  <a:schemeClr val="tx1"/>
                </a:solidFill>
                <a:latin typeface="標楷體" panose="03000509000000000000" pitchFamily="65" charset="-120"/>
                <a:ea typeface="標楷體" panose="03000509000000000000" pitchFamily="65" charset="-120"/>
              </a:rPr>
              <a:t>任職滿</a:t>
            </a:r>
            <a:r>
              <a:rPr lang="en-US" altLang="zh-TW" dirty="0">
                <a:solidFill>
                  <a:schemeClr val="tx1"/>
                </a:solidFill>
                <a:latin typeface="標楷體" panose="03000509000000000000" pitchFamily="65" charset="-120"/>
                <a:ea typeface="標楷體" panose="03000509000000000000" pitchFamily="65" charset="-120"/>
              </a:rPr>
              <a:t>5</a:t>
            </a:r>
            <a:r>
              <a:rPr lang="zh-TW" altLang="en-US" dirty="0">
                <a:solidFill>
                  <a:schemeClr val="tx1"/>
                </a:solidFill>
                <a:latin typeface="標楷體" panose="03000509000000000000" pitchFamily="65" charset="-120"/>
                <a:ea typeface="標楷體" panose="03000509000000000000" pitchFamily="65" charset="-120"/>
              </a:rPr>
              <a:t>年離職，不適用年資保留情形</a:t>
            </a:r>
            <a:endParaRPr lang="zh-TW" altLang="en-US" sz="1600" dirty="0">
              <a:solidFill>
                <a:schemeClr val="tx1"/>
              </a:solidFill>
              <a:latin typeface="標楷體" panose="03000509000000000000" pitchFamily="65" charset="-120"/>
              <a:ea typeface="標楷體" panose="03000509000000000000" pitchFamily="65" charset="-120"/>
            </a:endParaRPr>
          </a:p>
        </p:txBody>
      </p:sp>
      <p:sp>
        <p:nvSpPr>
          <p:cNvPr id="6" name="AutoShape 3"/>
          <p:cNvSpPr>
            <a:spLocks noChangeArrowheads="1"/>
          </p:cNvSpPr>
          <p:nvPr/>
        </p:nvSpPr>
        <p:spPr bwMode="auto">
          <a:xfrm>
            <a:off x="251520" y="2060848"/>
            <a:ext cx="8640960" cy="4063981"/>
          </a:xfrm>
          <a:prstGeom prst="roundRect">
            <a:avLst>
              <a:gd name="adj" fmla="val 9106"/>
            </a:avLst>
          </a:prstGeom>
          <a:gradFill rotWithShape="1">
            <a:gsLst>
              <a:gs pos="0">
                <a:schemeClr val="bg1"/>
              </a:gs>
              <a:gs pos="100000">
                <a:srgbClr val="92D050"/>
              </a:gs>
            </a:gsLst>
            <a:lin ang="2700000" scaled="1"/>
          </a:gradFill>
          <a:ln w="9525">
            <a:noFill/>
            <a:round/>
            <a:headEnd/>
            <a:tailEnd/>
          </a:ln>
          <a:effectLst/>
        </p:spPr>
        <p:txBody>
          <a:bodyPr wrap="square" anchor="ctr"/>
          <a:lstStyle/>
          <a:p>
            <a:pPr marL="457200" indent="-457200">
              <a:lnSpc>
                <a:spcPts val="3600"/>
              </a:lnSpc>
              <a:buSzPct val="90000"/>
              <a:buFont typeface="Arial" panose="020B0604020202020204" pitchFamily="34" charset="0"/>
              <a:buChar char="•"/>
            </a:pPr>
            <a:r>
              <a:rPr lang="zh-TW" altLang="en-US" sz="2800" dirty="0">
                <a:solidFill>
                  <a:schemeClr val="tx1"/>
                </a:solidFill>
                <a:latin typeface="標楷體" panose="03000509000000000000" pitchFamily="65" charset="-120"/>
              </a:rPr>
              <a:t>依法被撤職、免職、免除職務、解聘或不續聘。</a:t>
            </a:r>
            <a:endParaRPr lang="en-US" altLang="zh-TW" sz="2800" dirty="0">
              <a:solidFill>
                <a:schemeClr val="tx1"/>
              </a:solidFill>
              <a:latin typeface="標楷體" panose="03000509000000000000" pitchFamily="65" charset="-120"/>
            </a:endParaRPr>
          </a:p>
          <a:p>
            <a:pPr marL="457200" indent="-457200">
              <a:lnSpc>
                <a:spcPts val="3600"/>
              </a:lnSpc>
              <a:buSzPct val="90000"/>
              <a:buFont typeface="Arial" panose="020B0604020202020204" pitchFamily="34" charset="0"/>
              <a:buChar char="•"/>
            </a:pPr>
            <a:r>
              <a:rPr lang="zh-TW" altLang="en-US" sz="2800" dirty="0">
                <a:solidFill>
                  <a:schemeClr val="tx1"/>
                </a:solidFill>
                <a:latin typeface="標楷體" panose="03000509000000000000" pitchFamily="65" charset="-120"/>
              </a:rPr>
              <a:t>辦理期限屆滿時，有第</a:t>
            </a:r>
            <a:r>
              <a:rPr lang="en-US" altLang="zh-TW" sz="2800" dirty="0">
                <a:solidFill>
                  <a:schemeClr val="tx1"/>
                </a:solidFill>
                <a:latin typeface="標楷體" panose="03000509000000000000" pitchFamily="65" charset="-120"/>
              </a:rPr>
              <a:t>75</a:t>
            </a:r>
            <a:r>
              <a:rPr lang="zh-TW" altLang="en-US" sz="2800" dirty="0">
                <a:solidFill>
                  <a:schemeClr val="tx1"/>
                </a:solidFill>
                <a:latin typeface="標楷體" panose="03000509000000000000" pitchFamily="65" charset="-120"/>
              </a:rPr>
              <a:t>條所定喪失辦理退休權利之法定事由。（褫奪公權、喪失國籍等）</a:t>
            </a:r>
            <a:endParaRPr lang="en-US" altLang="zh-TW" sz="2800" u="sng" dirty="0">
              <a:solidFill>
                <a:schemeClr val="tx1"/>
              </a:solidFill>
              <a:latin typeface="標楷體" panose="03000509000000000000" pitchFamily="65" charset="-120"/>
            </a:endParaRPr>
          </a:p>
          <a:p>
            <a:pPr marL="457200" indent="-457200">
              <a:lnSpc>
                <a:spcPts val="3600"/>
              </a:lnSpc>
              <a:buSzPct val="90000"/>
              <a:buFont typeface="Arial" panose="020B0604020202020204" pitchFamily="34" charset="0"/>
              <a:buChar char="•"/>
            </a:pPr>
            <a:r>
              <a:rPr lang="zh-TW" altLang="en-US" sz="2800" dirty="0">
                <a:solidFill>
                  <a:schemeClr val="tx1"/>
                </a:solidFill>
                <a:latin typeface="標楷體" panose="03000509000000000000" pitchFamily="65" charset="-120"/>
              </a:rPr>
              <a:t>辦理期限屆滿時，有第</a:t>
            </a:r>
            <a:r>
              <a:rPr lang="en-US" altLang="zh-TW" sz="2800" dirty="0">
                <a:solidFill>
                  <a:schemeClr val="tx1"/>
                </a:solidFill>
                <a:latin typeface="標楷體" panose="03000509000000000000" pitchFamily="65" charset="-120"/>
              </a:rPr>
              <a:t>25</a:t>
            </a:r>
            <a:r>
              <a:rPr lang="zh-TW" altLang="en-US" sz="2800" dirty="0">
                <a:solidFill>
                  <a:schemeClr val="tx1"/>
                </a:solidFill>
                <a:latin typeface="標楷體" panose="03000509000000000000" pitchFamily="65" charset="-120"/>
              </a:rPr>
              <a:t>條第</a:t>
            </a:r>
            <a:r>
              <a:rPr lang="en-US" altLang="zh-TW" sz="2800" dirty="0">
                <a:solidFill>
                  <a:schemeClr val="tx1"/>
                </a:solidFill>
                <a:latin typeface="標楷體" panose="03000509000000000000" pitchFamily="65" charset="-120"/>
              </a:rPr>
              <a:t>1</a:t>
            </a:r>
            <a:r>
              <a:rPr lang="zh-TW" altLang="en-US" sz="2800" dirty="0">
                <a:solidFill>
                  <a:schemeClr val="tx1"/>
                </a:solidFill>
                <a:latin typeface="標楷體" panose="03000509000000000000" pitchFamily="65" charset="-120"/>
              </a:rPr>
              <a:t>項所定不得受理退休案之情事。（停聘、休職期間、懲戒審查中）</a:t>
            </a:r>
            <a:endParaRPr lang="en-US" altLang="zh-TW" sz="2800" dirty="0">
              <a:solidFill>
                <a:schemeClr val="tx1"/>
              </a:solidFill>
              <a:latin typeface="標楷體" panose="03000509000000000000" pitchFamily="65" charset="-120"/>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7701951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908720"/>
            <a:ext cx="8143932" cy="1010400"/>
          </a:xfrm>
          <a:noFill/>
          <a:ln>
            <a:noFill/>
          </a:ln>
        </p:spPr>
        <p:style>
          <a:lnRef idx="1">
            <a:schemeClr val="accent3"/>
          </a:lnRef>
          <a:fillRef idx="2">
            <a:schemeClr val="accent3"/>
          </a:fillRef>
          <a:effectRef idx="1">
            <a:schemeClr val="accent3"/>
          </a:effectRef>
          <a:fontRef idx="minor">
            <a:schemeClr val="dk1"/>
          </a:fontRef>
        </p:style>
        <p:txBody>
          <a:bodyPr>
            <a:normAutofit fontScale="90000"/>
          </a:bodyPr>
          <a:lstStyle/>
          <a:p>
            <a:r>
              <a:rPr lang="zh-TW" altLang="en-US" dirty="0">
                <a:solidFill>
                  <a:schemeClr val="tx1"/>
                </a:solidFill>
                <a:latin typeface="標楷體" panose="03000509000000000000" pitchFamily="65" charset="-120"/>
                <a:ea typeface="標楷體" panose="03000509000000000000" pitchFamily="65" charset="-120"/>
              </a:rPr>
              <a:t>曾有其他職域年資後，任公職</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87</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sz="quarter" idx="13"/>
          </p:nvPr>
        </p:nvSpPr>
        <p:spPr/>
        <p:txBody>
          <a:bodyPr/>
          <a:lstStyle/>
          <a:p>
            <a:endParaRPr lang="zh-TW" altLang="zh-TW" dirty="0"/>
          </a:p>
          <a:p>
            <a:pPr>
              <a:buNone/>
            </a:pPr>
            <a:endParaRPr lang="zh-TW" altLang="zh-TW" dirty="0"/>
          </a:p>
        </p:txBody>
      </p:sp>
      <p:sp>
        <p:nvSpPr>
          <p:cNvPr id="7" name="AutoShape 6"/>
          <p:cNvSpPr>
            <a:spLocks noChangeArrowheads="1"/>
          </p:cNvSpPr>
          <p:nvPr/>
        </p:nvSpPr>
        <p:spPr bwMode="auto">
          <a:xfrm>
            <a:off x="457334" y="2516764"/>
            <a:ext cx="8258711" cy="2057130"/>
          </a:xfrm>
          <a:prstGeom prst="roundRect">
            <a:avLst>
              <a:gd name="adj" fmla="val 9106"/>
            </a:avLst>
          </a:prstGeom>
          <a:gradFill flip="none" rotWithShape="1">
            <a:gsLst>
              <a:gs pos="0">
                <a:schemeClr val="accent1">
                  <a:lumMod val="7000"/>
                  <a:lumOff val="93000"/>
                </a:schemeClr>
              </a:gs>
              <a:gs pos="100000">
                <a:schemeClr val="accent1">
                  <a:lumMod val="45000"/>
                  <a:lumOff val="55000"/>
                </a:schemeClr>
              </a:gs>
              <a:gs pos="100000">
                <a:schemeClr val="accent1"/>
              </a:gs>
              <a:gs pos="100000">
                <a:schemeClr val="accent1">
                  <a:lumMod val="30000"/>
                  <a:lumOff val="70000"/>
                </a:schemeClr>
              </a:gs>
            </a:gsLst>
            <a:lin ang="5400000" scaled="1"/>
            <a:tileRect/>
          </a:gradFill>
          <a:ln>
            <a:noFill/>
            <a:headEnd/>
            <a:tailEnd/>
          </a:ln>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wrap="square" anchor="ctr"/>
          <a:lstStyle/>
          <a:p>
            <a:pPr>
              <a:lnSpc>
                <a:spcPct val="100000"/>
              </a:lnSpc>
              <a:spcBef>
                <a:spcPct val="0"/>
              </a:spcBef>
              <a:buClrTx/>
              <a:buSzTx/>
            </a:pPr>
            <a:r>
              <a:rPr lang="zh-TW" altLang="en-US" sz="2800" dirty="0">
                <a:solidFill>
                  <a:schemeClr val="tx1"/>
                </a:solidFill>
                <a:latin typeface="標楷體" panose="03000509000000000000" pitchFamily="65" charset="-120"/>
                <a:ea typeface="標楷體" panose="03000509000000000000" pitchFamily="65" charset="-120"/>
              </a:rPr>
              <a:t>任公職未滿</a:t>
            </a:r>
            <a:r>
              <a:rPr lang="en-US" altLang="zh-TW" sz="2800" dirty="0">
                <a:solidFill>
                  <a:schemeClr val="tx1"/>
                </a:solidFill>
                <a:latin typeface="標楷體" panose="03000509000000000000" pitchFamily="65" charset="-120"/>
                <a:ea typeface="標楷體" panose="03000509000000000000" pitchFamily="65" charset="-120"/>
              </a:rPr>
              <a:t>15</a:t>
            </a:r>
            <a:r>
              <a:rPr lang="zh-TW" altLang="en-US" sz="2800" dirty="0">
                <a:solidFill>
                  <a:schemeClr val="tx1"/>
                </a:solidFill>
                <a:latin typeface="標楷體" panose="03000509000000000000" pitchFamily="65" charset="-120"/>
                <a:ea typeface="標楷體" panose="03000509000000000000" pitchFamily="65" charset="-120"/>
              </a:rPr>
              <a:t>年，辦理</a:t>
            </a:r>
            <a:r>
              <a:rPr lang="zh-TW" altLang="en-US" sz="2800" dirty="0">
                <a:solidFill>
                  <a:srgbClr val="FF0000"/>
                </a:solidFill>
                <a:latin typeface="標楷體" panose="03000509000000000000" pitchFamily="65" charset="-120"/>
                <a:ea typeface="標楷體" panose="03000509000000000000" pitchFamily="65" charset="-120"/>
              </a:rPr>
              <a:t>屆齡或命令退休</a:t>
            </a:r>
            <a:r>
              <a:rPr lang="zh-TW" altLang="en-US" sz="2800" dirty="0">
                <a:solidFill>
                  <a:schemeClr val="tx1"/>
                </a:solidFill>
                <a:latin typeface="標楷體" panose="03000509000000000000" pitchFamily="65" charset="-120"/>
                <a:ea typeface="標楷體" panose="03000509000000000000" pitchFamily="65" charset="-120"/>
              </a:rPr>
              <a:t>時， 併計民間企業年資，若合計滿</a:t>
            </a:r>
            <a:r>
              <a:rPr lang="en-US" altLang="zh-TW" sz="2800" dirty="0">
                <a:solidFill>
                  <a:schemeClr val="tx1"/>
                </a:solidFill>
                <a:latin typeface="標楷體" panose="03000509000000000000" pitchFamily="65" charset="-120"/>
                <a:ea typeface="標楷體" panose="03000509000000000000" pitchFamily="65" charset="-120"/>
              </a:rPr>
              <a:t>15</a:t>
            </a:r>
            <a:r>
              <a:rPr lang="zh-TW" altLang="en-US" sz="2800" dirty="0">
                <a:solidFill>
                  <a:schemeClr val="tx1"/>
                </a:solidFill>
                <a:latin typeface="標楷體" panose="03000509000000000000" pitchFamily="65" charset="-120"/>
                <a:ea typeface="標楷體" panose="03000509000000000000" pitchFamily="65" charset="-120"/>
              </a:rPr>
              <a:t>年，得支領一次退休金或月退休金。</a:t>
            </a:r>
            <a:r>
              <a:rPr lang="zh-TW" altLang="en-US" sz="2800" dirty="0">
                <a:solidFill>
                  <a:srgbClr val="FF0000"/>
                </a:solidFill>
                <a:latin typeface="標楷體" panose="03000509000000000000" pitchFamily="65" charset="-120"/>
                <a:ea typeface="標楷體" panose="03000509000000000000" pitchFamily="65" charset="-120"/>
              </a:rPr>
              <a:t>以公職年資計算月退休金。</a:t>
            </a:r>
          </a:p>
        </p:txBody>
      </p:sp>
      <p:pic>
        <p:nvPicPr>
          <p:cNvPr id="5" name="圖片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26960997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685332" y="2434218"/>
            <a:ext cx="7773338" cy="1153142"/>
          </a:xfrm>
        </p:spPr>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常用問答集</a:t>
            </a:r>
          </a:p>
        </p:txBody>
      </p:sp>
      <p:sp>
        <p:nvSpPr>
          <p:cNvPr id="8" name="矩形 7"/>
          <p:cNvSpPr/>
          <p:nvPr/>
        </p:nvSpPr>
        <p:spPr>
          <a:xfrm>
            <a:off x="2286001" y="3573016"/>
            <a:ext cx="4572000" cy="923330"/>
          </a:xfrm>
          <a:prstGeom prst="rect">
            <a:avLst/>
          </a:prstGeom>
        </p:spPr>
        <p:txBody>
          <a:bodyPr wrap="square">
            <a:spAutoFit/>
          </a:bodyPr>
          <a:lstStyle/>
          <a:p>
            <a:pPr algn="ctr"/>
            <a:r>
              <a:rPr lang="en-US" altLang="zh-TW" sz="5400" dirty="0">
                <a:solidFill>
                  <a:schemeClr val="tx1"/>
                </a:solidFill>
                <a:latin typeface="標楷體" panose="03000509000000000000" pitchFamily="65" charset="-120"/>
              </a:rPr>
              <a:t>Q&amp;A</a:t>
            </a:r>
            <a:endParaRPr lang="zh-TW" altLang="en-US" sz="5400" dirty="0">
              <a:solidFill>
                <a:schemeClr val="tx1"/>
              </a:solidFill>
              <a:latin typeface="標楷體" panose="03000509000000000000" pitchFamily="65" charset="-120"/>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145007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4716" y="656290"/>
            <a:ext cx="8143932" cy="1010400"/>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lgn="ctr"/>
            <a:r>
              <a:rPr lang="zh-TW" altLang="en-US" dirty="0">
                <a:solidFill>
                  <a:schemeClr val="tx1"/>
                </a:solidFill>
                <a:latin typeface="標楷體" panose="03000509000000000000" pitchFamily="65" charset="-120"/>
                <a:ea typeface="標楷體" panose="03000509000000000000" pitchFamily="65" charset="-120"/>
              </a:rPr>
              <a:t>案例</a:t>
            </a:r>
            <a:r>
              <a:rPr lang="en-US" altLang="zh-TW" dirty="0">
                <a:solidFill>
                  <a:schemeClr val="tx1"/>
                </a:solidFill>
                <a:latin typeface="標楷體" panose="03000509000000000000" pitchFamily="65" charset="-120"/>
                <a:ea typeface="標楷體" panose="03000509000000000000" pitchFamily="65" charset="-120"/>
              </a:rPr>
              <a:t>-</a:t>
            </a:r>
            <a:r>
              <a:rPr lang="zh-TW" altLang="en-US" sz="2400" dirty="0">
                <a:solidFill>
                  <a:schemeClr val="tx1"/>
                </a:solidFill>
                <a:latin typeface="標楷體" panose="03000509000000000000" pitchFamily="65" charset="-120"/>
                <a:ea typeface="標楷體" panose="03000509000000000000" pitchFamily="65" charset="-120"/>
              </a:rPr>
              <a:t>美美擔任公務人員</a:t>
            </a:r>
            <a:r>
              <a:rPr lang="en-US" altLang="zh-TW" sz="2400" dirty="0">
                <a:solidFill>
                  <a:schemeClr val="tx1"/>
                </a:solidFill>
                <a:latin typeface="標楷體" panose="03000509000000000000" pitchFamily="65" charset="-120"/>
                <a:ea typeface="標楷體" panose="03000509000000000000" pitchFamily="65" charset="-120"/>
              </a:rPr>
              <a:t>13</a:t>
            </a:r>
            <a:r>
              <a:rPr lang="zh-TW" altLang="en-US" sz="2400" dirty="0">
                <a:solidFill>
                  <a:schemeClr val="tx1"/>
                </a:solidFill>
                <a:latin typeface="標楷體" panose="03000509000000000000" pitchFamily="65" charset="-120"/>
                <a:ea typeface="標楷體" panose="03000509000000000000" pitchFamily="65" charset="-120"/>
              </a:rPr>
              <a:t>年後離職</a:t>
            </a:r>
          </a:p>
        </p:txBody>
      </p:sp>
      <p:sp>
        <p:nvSpPr>
          <p:cNvPr id="3" name="內容版面配置區 2"/>
          <p:cNvSpPr>
            <a:spLocks noGrp="1"/>
          </p:cNvSpPr>
          <p:nvPr>
            <p:ph sz="quarter" idx="13"/>
          </p:nvPr>
        </p:nvSpPr>
        <p:spPr/>
        <p:txBody>
          <a:bodyPr/>
          <a:lstStyle/>
          <a:p>
            <a:endParaRPr lang="zh-TW" altLang="zh-TW" dirty="0"/>
          </a:p>
          <a:p>
            <a:pPr>
              <a:buNone/>
            </a:pPr>
            <a:endParaRPr lang="zh-TW" altLang="zh-TW" dirty="0"/>
          </a:p>
        </p:txBody>
      </p:sp>
      <p:sp>
        <p:nvSpPr>
          <p:cNvPr id="6" name="AutoShape 5"/>
          <p:cNvSpPr>
            <a:spLocks noChangeArrowheads="1"/>
          </p:cNvSpPr>
          <p:nvPr/>
        </p:nvSpPr>
        <p:spPr bwMode="auto">
          <a:xfrm>
            <a:off x="862748" y="1790310"/>
            <a:ext cx="5594417" cy="492125"/>
          </a:xfrm>
          <a:prstGeom prst="roundRect">
            <a:avLst>
              <a:gd name="adj" fmla="val 50000"/>
            </a:avLst>
          </a:prstGeom>
          <a:solidFill>
            <a:schemeClr val="accent4">
              <a:lumMod val="40000"/>
              <a:lumOff val="60000"/>
            </a:schemeClr>
          </a:solidFill>
          <a:ln w="9525">
            <a:noFill/>
            <a:round/>
            <a:headEnd/>
            <a:tailEnd/>
          </a:ln>
          <a:effectLst>
            <a:outerShdw dist="35921" dir="2700000" algn="ctr" rotWithShape="0">
              <a:schemeClr val="bg2">
                <a:alpha val="50000"/>
              </a:schemeClr>
            </a:outerShdw>
          </a:effectLst>
        </p:spPr>
        <p:txBody>
          <a:bodyPr wrap="none" anchor="ctr"/>
          <a:lstStyle/>
          <a:p>
            <a:r>
              <a:rPr lang="zh-TW" altLang="en-US" sz="3600" dirty="0">
                <a:solidFill>
                  <a:schemeClr val="tx1"/>
                </a:solidFill>
                <a:latin typeface="標楷體" panose="03000509000000000000" pitchFamily="65" charset="-120"/>
              </a:rPr>
              <a:t>沒有轉任其他職域工作</a:t>
            </a:r>
          </a:p>
        </p:txBody>
      </p:sp>
      <p:sp>
        <p:nvSpPr>
          <p:cNvPr id="7" name="AutoShape 6"/>
          <p:cNvSpPr>
            <a:spLocks noChangeArrowheads="1"/>
          </p:cNvSpPr>
          <p:nvPr/>
        </p:nvSpPr>
        <p:spPr bwMode="auto">
          <a:xfrm>
            <a:off x="550705" y="2287460"/>
            <a:ext cx="8258711" cy="1656185"/>
          </a:xfrm>
          <a:prstGeom prst="roundRect">
            <a:avLst>
              <a:gd name="adj" fmla="val 9106"/>
            </a:avLst>
          </a:prstGeom>
          <a:solidFill>
            <a:schemeClr val="tx2">
              <a:lumMod val="10000"/>
              <a:lumOff val="90000"/>
            </a:schemeClr>
          </a:solidFill>
          <a:ln>
            <a:headEnd/>
            <a:tailEnd/>
          </a:ln>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wrap="square" anchor="ctr"/>
          <a:lstStyle/>
          <a:p>
            <a:pPr marL="457200" indent="-457200">
              <a:lnSpc>
                <a:spcPct val="100000"/>
              </a:lnSpc>
              <a:spcBef>
                <a:spcPct val="0"/>
              </a:spcBef>
              <a:buClrTx/>
              <a:buSzTx/>
              <a:buFont typeface="Wingdings" panose="05000000000000000000" pitchFamily="2" charset="2"/>
              <a:buChar char="l"/>
            </a:pPr>
            <a:r>
              <a:rPr lang="zh-TW" altLang="en-US" sz="2800" dirty="0">
                <a:latin typeface="標楷體" panose="03000509000000000000" pitchFamily="65" charset="-120"/>
                <a:ea typeface="標楷體" panose="03000509000000000000" pitchFamily="65" charset="-120"/>
              </a:rPr>
              <a:t>保留年資</a:t>
            </a:r>
            <a:endParaRPr lang="en-US" altLang="zh-TW" sz="2800" dirty="0">
              <a:latin typeface="標楷體" panose="03000509000000000000" pitchFamily="65" charset="-120"/>
              <a:ea typeface="標楷體" panose="03000509000000000000" pitchFamily="65" charset="-120"/>
            </a:endParaRPr>
          </a:p>
          <a:p>
            <a:pPr marL="457200" indent="-457200">
              <a:spcBef>
                <a:spcPct val="0"/>
              </a:spcBef>
              <a:buFont typeface="Wingdings" panose="05000000000000000000" pitchFamily="2" charset="2"/>
              <a:buChar char="l"/>
            </a:pPr>
            <a:r>
              <a:rPr lang="zh-TW" altLang="en-US" sz="2800" dirty="0">
                <a:latin typeface="標楷體" panose="03000509000000000000" pitchFamily="65" charset="-120"/>
                <a:ea typeface="標楷體" panose="03000509000000000000" pitchFamily="65" charset="-120"/>
              </a:rPr>
              <a:t>俟年滿</a:t>
            </a:r>
            <a:r>
              <a:rPr lang="en-US" altLang="zh-TW" sz="2800" dirty="0">
                <a:latin typeface="標楷體" panose="03000509000000000000" pitchFamily="65" charset="-120"/>
                <a:ea typeface="標楷體" panose="03000509000000000000" pitchFamily="65" charset="-120"/>
              </a:rPr>
              <a:t>65</a:t>
            </a:r>
            <a:r>
              <a:rPr lang="zh-TW" altLang="en-US" sz="2800" dirty="0">
                <a:latin typeface="標楷體" panose="03000509000000000000" pitchFamily="65" charset="-120"/>
                <a:ea typeface="標楷體" panose="03000509000000000000" pitchFamily="65" charset="-120"/>
              </a:rPr>
              <a:t>歲之日起</a:t>
            </a:r>
            <a:r>
              <a:rPr lang="en-US" altLang="zh-TW" sz="2800" dirty="0">
                <a:latin typeface="標楷體" panose="03000509000000000000" pitchFamily="65" charset="-120"/>
                <a:ea typeface="標楷體" panose="03000509000000000000" pitchFamily="65" charset="-120"/>
              </a:rPr>
              <a:t>6</a:t>
            </a:r>
            <a:r>
              <a:rPr lang="zh-TW" altLang="en-US" sz="2800" dirty="0">
                <a:latin typeface="標楷體" panose="03000509000000000000" pitchFamily="65" charset="-120"/>
                <a:ea typeface="標楷體" panose="03000509000000000000" pitchFamily="65" charset="-120"/>
              </a:rPr>
              <a:t>個月，向原服務學校申領，可按</a:t>
            </a:r>
            <a:r>
              <a:rPr lang="en-US" altLang="zh-TW" sz="2800" dirty="0">
                <a:latin typeface="標楷體" panose="03000509000000000000" pitchFamily="65" charset="-120"/>
                <a:ea typeface="標楷體" panose="03000509000000000000" pitchFamily="65" charset="-120"/>
              </a:rPr>
              <a:t>13</a:t>
            </a:r>
            <a:r>
              <a:rPr lang="zh-TW" altLang="en-US" sz="2800" dirty="0">
                <a:latin typeface="標楷體" panose="03000509000000000000" pitchFamily="65" charset="-120"/>
                <a:ea typeface="標楷體" panose="03000509000000000000" pitchFamily="65" charset="-120"/>
              </a:rPr>
              <a:t>年支領一次退休金。</a:t>
            </a:r>
          </a:p>
        </p:txBody>
      </p:sp>
      <p:sp>
        <p:nvSpPr>
          <p:cNvPr id="8" name="AutoShape 5"/>
          <p:cNvSpPr>
            <a:spLocks noChangeArrowheads="1"/>
          </p:cNvSpPr>
          <p:nvPr/>
        </p:nvSpPr>
        <p:spPr bwMode="auto">
          <a:xfrm>
            <a:off x="827584" y="4149080"/>
            <a:ext cx="5764457" cy="549661"/>
          </a:xfrm>
          <a:prstGeom prst="roundRect">
            <a:avLst>
              <a:gd name="adj" fmla="val 50000"/>
            </a:avLst>
          </a:prstGeom>
          <a:solidFill>
            <a:srgbClr val="88F070"/>
          </a:solidFill>
          <a:ln w="9525">
            <a:noFill/>
            <a:round/>
            <a:headEnd/>
            <a:tailEnd/>
          </a:ln>
          <a:effectLst>
            <a:outerShdw dist="35921" dir="2700000" algn="ctr" rotWithShape="0">
              <a:schemeClr val="bg2">
                <a:alpha val="50000"/>
              </a:schemeClr>
            </a:outerShdw>
          </a:effectLst>
        </p:spPr>
        <p:txBody>
          <a:bodyPr wrap="none" anchor="ctr"/>
          <a:lstStyle/>
          <a:p>
            <a:r>
              <a:rPr lang="zh-TW" altLang="en-US" sz="3600" dirty="0">
                <a:solidFill>
                  <a:srgbClr val="7030A0"/>
                </a:solidFill>
                <a:latin typeface="華康隸書體W7" pitchFamily="65" charset="-120"/>
                <a:ea typeface="華康隸書體W7" pitchFamily="65" charset="-120"/>
              </a:rPr>
              <a:t>有轉任民間企業再任滿</a:t>
            </a:r>
            <a:r>
              <a:rPr lang="en-US" altLang="zh-TW" sz="3600" dirty="0">
                <a:solidFill>
                  <a:srgbClr val="7030A0"/>
                </a:solidFill>
                <a:latin typeface="華康隸書體W7" pitchFamily="65" charset="-120"/>
                <a:ea typeface="華康隸書體W7" pitchFamily="65" charset="-120"/>
              </a:rPr>
              <a:t>12</a:t>
            </a:r>
            <a:r>
              <a:rPr lang="zh-TW" altLang="en-US" sz="3600" dirty="0">
                <a:solidFill>
                  <a:srgbClr val="7030A0"/>
                </a:solidFill>
                <a:latin typeface="華康隸書體W7" pitchFamily="65" charset="-120"/>
                <a:ea typeface="華康隸書體W7" pitchFamily="65" charset="-120"/>
              </a:rPr>
              <a:t>年</a:t>
            </a:r>
          </a:p>
        </p:txBody>
      </p:sp>
      <p:sp>
        <p:nvSpPr>
          <p:cNvPr id="9" name="AutoShape 3"/>
          <p:cNvSpPr>
            <a:spLocks noChangeArrowheads="1"/>
          </p:cNvSpPr>
          <p:nvPr/>
        </p:nvSpPr>
        <p:spPr bwMode="auto">
          <a:xfrm>
            <a:off x="520626" y="4797152"/>
            <a:ext cx="8258711" cy="1872208"/>
          </a:xfrm>
          <a:prstGeom prst="roundRect">
            <a:avLst>
              <a:gd name="adj" fmla="val 9106"/>
            </a:avLst>
          </a:prstGeom>
          <a:solidFill>
            <a:schemeClr val="accent3">
              <a:lumMod val="20000"/>
              <a:lumOff val="80000"/>
            </a:schemeClr>
          </a:solidFill>
          <a:ln>
            <a:headEnd/>
            <a:tailEnd/>
          </a:ln>
          <a:effectLst>
            <a:innerShdw blurRad="63500" dist="50800" dir="135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wrap="square" anchor="ctr"/>
          <a:lstStyle/>
          <a:p>
            <a:pPr marL="457200" indent="-457200">
              <a:lnSpc>
                <a:spcPts val="4000"/>
              </a:lnSpc>
              <a:spcBef>
                <a:spcPct val="0"/>
              </a:spcBef>
              <a:buFont typeface="Wingdings" panose="05000000000000000000" pitchFamily="2" charset="2"/>
              <a:buChar char="l"/>
            </a:pPr>
            <a:endParaRPr lang="en-US" altLang="zh-TW" sz="3200" dirty="0">
              <a:solidFill>
                <a:schemeClr val="tx1"/>
              </a:solidFill>
              <a:latin typeface="標楷體" panose="03000509000000000000" pitchFamily="65" charset="-120"/>
              <a:ea typeface="標楷體" panose="03000509000000000000" pitchFamily="65" charset="-120"/>
            </a:endParaRPr>
          </a:p>
          <a:p>
            <a:pPr marL="457200" indent="-457200">
              <a:lnSpc>
                <a:spcPts val="4000"/>
              </a:lnSpc>
              <a:spcBef>
                <a:spcPct val="0"/>
              </a:spcBef>
              <a:buFont typeface="Wingdings" panose="05000000000000000000" pitchFamily="2" charset="2"/>
              <a:buChar char="l"/>
            </a:pPr>
            <a:r>
              <a:rPr lang="zh-TW" altLang="en-US" sz="2800" dirty="0">
                <a:latin typeface="標楷體" panose="03000509000000000000" pitchFamily="65" charset="-120"/>
                <a:ea typeface="標楷體" panose="03000509000000000000" pitchFamily="65" charset="-120"/>
              </a:rPr>
              <a:t>比照保留年資規定，按</a:t>
            </a:r>
            <a:r>
              <a:rPr lang="en-US" altLang="zh-TW" sz="2800" dirty="0">
                <a:latin typeface="標楷體" panose="03000509000000000000" pitchFamily="65" charset="-120"/>
                <a:ea typeface="標楷體" panose="03000509000000000000" pitchFamily="65" charset="-120"/>
              </a:rPr>
              <a:t>13</a:t>
            </a:r>
            <a:r>
              <a:rPr lang="zh-TW" altLang="en-US" sz="2800" dirty="0">
                <a:latin typeface="標楷體" panose="03000509000000000000" pitchFamily="65" charset="-120"/>
                <a:ea typeface="標楷體" panose="03000509000000000000" pitchFamily="65" charset="-120"/>
              </a:rPr>
              <a:t>年支領一次退休金。</a:t>
            </a:r>
            <a:endParaRPr lang="en-US" altLang="zh-TW" sz="2800" dirty="0">
              <a:latin typeface="標楷體" panose="03000509000000000000" pitchFamily="65" charset="-120"/>
              <a:ea typeface="標楷體" panose="03000509000000000000" pitchFamily="65" charset="-120"/>
            </a:endParaRPr>
          </a:p>
          <a:p>
            <a:pPr marL="457200" indent="-457200">
              <a:lnSpc>
                <a:spcPts val="4000"/>
              </a:lnSpc>
              <a:spcBef>
                <a:spcPct val="0"/>
              </a:spcBef>
              <a:buFont typeface="Wingdings" panose="05000000000000000000" pitchFamily="2" charset="2"/>
              <a:buChar char="l"/>
            </a:pPr>
            <a:r>
              <a:rPr lang="zh-TW" altLang="en-US" sz="2800" dirty="0">
                <a:latin typeface="標楷體" panose="03000509000000000000" pitchFamily="65" charset="-120"/>
                <a:ea typeface="標楷體" panose="03000509000000000000" pitchFamily="65" charset="-120"/>
              </a:rPr>
              <a:t>於民間企業退休，並於年滿</a:t>
            </a:r>
            <a:r>
              <a:rPr lang="en-US" altLang="zh-TW" sz="2800" dirty="0">
                <a:latin typeface="標楷體" panose="03000509000000000000" pitchFamily="65" charset="-120"/>
                <a:ea typeface="標楷體" panose="03000509000000000000" pitchFamily="65" charset="-120"/>
              </a:rPr>
              <a:t>65</a:t>
            </a:r>
            <a:r>
              <a:rPr lang="zh-TW" altLang="en-US" sz="2800" dirty="0">
                <a:latin typeface="標楷體" panose="03000509000000000000" pitchFamily="65" charset="-120"/>
                <a:ea typeface="標楷體" panose="03000509000000000000" pitchFamily="65" charset="-120"/>
              </a:rPr>
              <a:t>歲之日起</a:t>
            </a:r>
            <a:r>
              <a:rPr lang="en-US" altLang="zh-TW" sz="2800" dirty="0">
                <a:latin typeface="標楷體" panose="03000509000000000000" pitchFamily="65" charset="-120"/>
                <a:ea typeface="標楷體" panose="03000509000000000000" pitchFamily="65" charset="-120"/>
              </a:rPr>
              <a:t>6</a:t>
            </a:r>
            <a:r>
              <a:rPr lang="zh-TW" altLang="en-US" sz="2800" dirty="0">
                <a:latin typeface="標楷體" panose="03000509000000000000" pitchFamily="65" charset="-120"/>
                <a:ea typeface="標楷體" panose="03000509000000000000" pitchFamily="65" charset="-120"/>
              </a:rPr>
              <a:t>個月，向原服務學校申領，可按</a:t>
            </a:r>
            <a:r>
              <a:rPr lang="en-US" altLang="zh-TW" sz="2800" dirty="0">
                <a:latin typeface="標楷體" panose="03000509000000000000" pitchFamily="65" charset="-120"/>
                <a:ea typeface="標楷體" panose="03000509000000000000" pitchFamily="65" charset="-120"/>
              </a:rPr>
              <a:t>13</a:t>
            </a:r>
            <a:r>
              <a:rPr lang="zh-TW" altLang="en-US" sz="2800" dirty="0">
                <a:latin typeface="標楷體" panose="03000509000000000000" pitchFamily="65" charset="-120"/>
                <a:ea typeface="標楷體" panose="03000509000000000000" pitchFamily="65" charset="-120"/>
              </a:rPr>
              <a:t>年標準核給月退休金。</a:t>
            </a:r>
            <a:endParaRPr lang="en-US" altLang="zh-TW" sz="2800" dirty="0">
              <a:latin typeface="標楷體" panose="03000509000000000000" pitchFamily="65" charset="-120"/>
              <a:ea typeface="標楷體" panose="03000509000000000000" pitchFamily="65" charset="-120"/>
            </a:endParaRPr>
          </a:p>
          <a:p>
            <a:pPr>
              <a:lnSpc>
                <a:spcPts val="4000"/>
              </a:lnSpc>
              <a:spcBef>
                <a:spcPct val="0"/>
              </a:spcBef>
              <a:buClrTx/>
              <a:buSzTx/>
            </a:pPr>
            <a:endParaRPr lang="zh-TW" altLang="en-US" sz="2800" dirty="0">
              <a:latin typeface="標楷體" panose="03000509000000000000" pitchFamily="65" charset="-120"/>
              <a:ea typeface="標楷體" panose="03000509000000000000" pitchFamily="65" charset="-120"/>
            </a:endParaRPr>
          </a:p>
        </p:txBody>
      </p:sp>
      <p:pic>
        <p:nvPicPr>
          <p:cNvPr id="10" name="圖片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18807204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67544" y="836712"/>
            <a:ext cx="8229600" cy="778098"/>
          </a:xfrm>
          <a:noFill/>
          <a:ln>
            <a:noFill/>
          </a:ln>
        </p:spPr>
        <p:style>
          <a:lnRef idx="1">
            <a:schemeClr val="accent3"/>
          </a:lnRef>
          <a:fillRef idx="1002">
            <a:schemeClr val="lt2"/>
          </a:fillRef>
          <a:effectRef idx="1">
            <a:schemeClr val="accent3"/>
          </a:effectRef>
          <a:fontRef idx="minor">
            <a:schemeClr val="dk1"/>
          </a:fontRef>
        </p:style>
        <p:txBody>
          <a:bodyPr>
            <a:normAutofit fontScale="90000"/>
          </a:bodyPr>
          <a:lstStyle/>
          <a:p>
            <a:r>
              <a:rPr lang="zh-TW" altLang="en-US" sz="4800" dirty="0">
                <a:solidFill>
                  <a:schemeClr val="tx1"/>
                </a:solidFill>
                <a:latin typeface="標楷體" panose="03000509000000000000" pitchFamily="65" charset="-120"/>
                <a:ea typeface="標楷體" panose="03000509000000000000" pitchFamily="65" charset="-120"/>
              </a:rPr>
              <a:t>案例</a:t>
            </a:r>
            <a:r>
              <a:rPr lang="en-US" altLang="zh-TW" sz="2700" dirty="0">
                <a:solidFill>
                  <a:schemeClr val="tx1"/>
                </a:solidFill>
                <a:latin typeface="標楷體" panose="03000509000000000000" pitchFamily="65" charset="-120"/>
                <a:ea typeface="標楷體" panose="03000509000000000000" pitchFamily="65" charset="-120"/>
              </a:rPr>
              <a:t>-</a:t>
            </a:r>
            <a:r>
              <a:rPr lang="zh-TW" altLang="en-US" sz="2700" dirty="0">
                <a:solidFill>
                  <a:schemeClr val="tx1"/>
                </a:solidFill>
                <a:latin typeface="標楷體" panose="03000509000000000000" pitchFamily="65" charset="-120"/>
                <a:ea typeface="標楷體" panose="03000509000000000000" pitchFamily="65" charset="-120"/>
              </a:rPr>
              <a:t>美美在企業任職滿</a:t>
            </a:r>
            <a:r>
              <a:rPr lang="en-US" altLang="zh-TW" sz="2700" dirty="0">
                <a:solidFill>
                  <a:schemeClr val="tx1"/>
                </a:solidFill>
                <a:latin typeface="標楷體" panose="03000509000000000000" pitchFamily="65" charset="-120"/>
                <a:ea typeface="標楷體" panose="03000509000000000000" pitchFamily="65" charset="-120"/>
              </a:rPr>
              <a:t>13</a:t>
            </a:r>
            <a:r>
              <a:rPr lang="zh-TW" altLang="en-US" sz="2700" dirty="0">
                <a:solidFill>
                  <a:schemeClr val="tx1"/>
                </a:solidFill>
                <a:latin typeface="標楷體" panose="03000509000000000000" pitchFamily="65" charset="-120"/>
                <a:ea typeface="標楷體" panose="03000509000000000000" pitchFamily="65" charset="-120"/>
              </a:rPr>
              <a:t>年後轉任公務人員</a:t>
            </a:r>
          </a:p>
        </p:txBody>
      </p:sp>
      <p:sp>
        <p:nvSpPr>
          <p:cNvPr id="9" name="AutoShape 6"/>
          <p:cNvSpPr>
            <a:spLocks noGrp="1" noChangeArrowheads="1"/>
          </p:cNvSpPr>
          <p:nvPr>
            <p:ph sz="quarter" idx="13"/>
          </p:nvPr>
        </p:nvSpPr>
        <p:spPr bwMode="auto">
          <a:xfrm>
            <a:off x="296064" y="4584238"/>
            <a:ext cx="8643998" cy="1550520"/>
          </a:xfrm>
          <a:prstGeom prst="roundRect">
            <a:avLst>
              <a:gd name="adj" fmla="val 9106"/>
            </a:avLst>
          </a:prstGeom>
          <a:gradFill>
            <a:gsLst>
              <a:gs pos="0">
                <a:schemeClr val="accent1">
                  <a:lumMod val="5000"/>
                  <a:lumOff val="95000"/>
                </a:schemeClr>
              </a:gs>
              <a:gs pos="100000">
                <a:schemeClr val="accent1">
                  <a:lumMod val="45000"/>
                  <a:lumOff val="55000"/>
                </a:schemeClr>
              </a:gs>
              <a:gs pos="100000">
                <a:schemeClr val="accent1"/>
              </a:gs>
              <a:gs pos="100000">
                <a:schemeClr val="accent1">
                  <a:lumMod val="30000"/>
                  <a:lumOff val="70000"/>
                </a:schemeClr>
              </a:gs>
            </a:gsLst>
            <a:lin ang="5400000" scaled="1"/>
          </a:gradFill>
          <a:ln>
            <a:noFill/>
            <a:headEnd/>
            <a:tailEnd/>
          </a:ln>
        </p:spPr>
        <p:style>
          <a:lnRef idx="1">
            <a:schemeClr val="accent5"/>
          </a:lnRef>
          <a:fillRef idx="2">
            <a:schemeClr val="accent5"/>
          </a:fillRef>
          <a:effectRef idx="1">
            <a:schemeClr val="accent5"/>
          </a:effectRef>
          <a:fontRef idx="minor">
            <a:schemeClr val="dk1"/>
          </a:fontRef>
        </p:style>
        <p:txBody>
          <a:bodyPr wrap="square" anchor="ctr">
            <a:noAutofit/>
          </a:bodyPr>
          <a:lstStyle/>
          <a:p>
            <a:pPr marL="0" indent="0">
              <a:lnSpc>
                <a:spcPct val="100000"/>
              </a:lnSpc>
              <a:buSzPct val="90000"/>
              <a:buNone/>
            </a:pPr>
            <a:r>
              <a:rPr lang="zh-TW" altLang="en-US" sz="2800" dirty="0">
                <a:latin typeface="標楷體" panose="03000509000000000000" pitchFamily="65" charset="-120"/>
                <a:ea typeface="標楷體" panose="03000509000000000000" pitchFamily="65" charset="-120"/>
              </a:rPr>
              <a:t>任公職滿 </a:t>
            </a:r>
            <a:r>
              <a:rPr lang="en-US" altLang="zh-TW" sz="2800" dirty="0">
                <a:latin typeface="標楷體" panose="03000509000000000000" pitchFamily="65" charset="-120"/>
                <a:ea typeface="標楷體" panose="03000509000000000000" pitchFamily="65" charset="-120"/>
              </a:rPr>
              <a:t>15</a:t>
            </a:r>
            <a:r>
              <a:rPr lang="zh-TW" altLang="en-US" sz="2800" dirty="0">
                <a:latin typeface="標楷體" panose="03000509000000000000" pitchFamily="65" charset="-120"/>
                <a:ea typeface="標楷體" panose="03000509000000000000" pitchFamily="65" charset="-120"/>
              </a:rPr>
              <a:t>年後屆齡退休，依退撫法規定擇領一次退休金或月退休金，無須併計其他職域年資。</a:t>
            </a:r>
            <a:endParaRPr lang="en-US" altLang="zh-TW" sz="2800" dirty="0">
              <a:latin typeface="標楷體" panose="03000509000000000000" pitchFamily="65" charset="-120"/>
              <a:ea typeface="標楷體" panose="03000509000000000000" pitchFamily="65" charset="-120"/>
            </a:endParaRPr>
          </a:p>
        </p:txBody>
      </p:sp>
      <p:sp>
        <p:nvSpPr>
          <p:cNvPr id="8" name="AutoShape 6"/>
          <p:cNvSpPr>
            <a:spLocks noChangeArrowheads="1"/>
          </p:cNvSpPr>
          <p:nvPr/>
        </p:nvSpPr>
        <p:spPr bwMode="auto">
          <a:xfrm>
            <a:off x="296064" y="1847934"/>
            <a:ext cx="8572560" cy="2215148"/>
          </a:xfrm>
          <a:prstGeom prst="roundRect">
            <a:avLst>
              <a:gd name="adj" fmla="val 9106"/>
            </a:avLst>
          </a:prstGeom>
          <a:gradFill>
            <a:gsLst>
              <a:gs pos="0">
                <a:schemeClr val="accent1">
                  <a:lumMod val="5000"/>
                  <a:lumOff val="95000"/>
                </a:schemeClr>
              </a:gs>
              <a:gs pos="100000">
                <a:schemeClr val="accent1">
                  <a:lumMod val="45000"/>
                  <a:lumOff val="55000"/>
                </a:schemeClr>
              </a:gs>
              <a:gs pos="100000">
                <a:schemeClr val="accent1"/>
              </a:gs>
              <a:gs pos="100000">
                <a:schemeClr val="accent1">
                  <a:lumMod val="30000"/>
                  <a:lumOff val="70000"/>
                </a:schemeClr>
              </a:gs>
            </a:gsLst>
            <a:lin ang="5400000" scaled="1"/>
          </a:gradFill>
          <a:ln w="9525">
            <a:noFill/>
            <a:round/>
            <a:headEnd/>
            <a:tailEnd/>
          </a:ln>
          <a:effectLst/>
        </p:spPr>
        <p:txBody>
          <a:bodyPr wrap="square" anchor="ctr"/>
          <a:lstStyle/>
          <a:p>
            <a:r>
              <a:rPr lang="zh-TW" altLang="en-US" sz="2800" dirty="0">
                <a:solidFill>
                  <a:schemeClr val="dk1"/>
                </a:solidFill>
                <a:latin typeface="標楷體" panose="03000509000000000000" pitchFamily="65" charset="-120"/>
              </a:rPr>
              <a:t>任公職滿 </a:t>
            </a:r>
            <a:r>
              <a:rPr lang="en-US" altLang="zh-TW" sz="2800" dirty="0">
                <a:solidFill>
                  <a:schemeClr val="dk1"/>
                </a:solidFill>
                <a:latin typeface="標楷體" panose="03000509000000000000" pitchFamily="65" charset="-120"/>
              </a:rPr>
              <a:t>10</a:t>
            </a:r>
            <a:r>
              <a:rPr lang="zh-TW" altLang="en-US" sz="2800" dirty="0">
                <a:solidFill>
                  <a:schemeClr val="dk1"/>
                </a:solidFill>
                <a:latin typeface="標楷體" panose="03000509000000000000" pitchFamily="65" charset="-120"/>
              </a:rPr>
              <a:t>年後屆齡退休，併計民間企業年資</a:t>
            </a:r>
            <a:r>
              <a:rPr lang="en-US" altLang="zh-TW" sz="2800" dirty="0">
                <a:solidFill>
                  <a:schemeClr val="dk1"/>
                </a:solidFill>
                <a:latin typeface="標楷體" panose="03000509000000000000" pitchFamily="65" charset="-120"/>
              </a:rPr>
              <a:t>13</a:t>
            </a:r>
            <a:r>
              <a:rPr lang="zh-TW" altLang="en-US" sz="2800" dirty="0">
                <a:solidFill>
                  <a:schemeClr val="dk1"/>
                </a:solidFill>
                <a:latin typeface="標楷體" panose="03000509000000000000" pitchFamily="65" charset="-120"/>
              </a:rPr>
              <a:t>年與公務人員年資</a:t>
            </a:r>
            <a:r>
              <a:rPr lang="en-US" altLang="zh-TW" sz="2800" dirty="0">
                <a:solidFill>
                  <a:schemeClr val="dk1"/>
                </a:solidFill>
                <a:latin typeface="標楷體" panose="03000509000000000000" pitchFamily="65" charset="-120"/>
              </a:rPr>
              <a:t>10</a:t>
            </a:r>
            <a:r>
              <a:rPr lang="zh-TW" altLang="en-US" sz="2800" dirty="0">
                <a:solidFill>
                  <a:schemeClr val="dk1"/>
                </a:solidFill>
                <a:latin typeface="標楷體" panose="03000509000000000000" pitchFamily="65" charset="-120"/>
              </a:rPr>
              <a:t>年，合計滿</a:t>
            </a:r>
            <a:r>
              <a:rPr lang="en-US" altLang="zh-TW" sz="2800" dirty="0">
                <a:solidFill>
                  <a:schemeClr val="dk1"/>
                </a:solidFill>
                <a:latin typeface="標楷體" panose="03000509000000000000" pitchFamily="65" charset="-120"/>
              </a:rPr>
              <a:t>23</a:t>
            </a:r>
            <a:r>
              <a:rPr lang="zh-TW" altLang="en-US" sz="2800" dirty="0">
                <a:solidFill>
                  <a:schemeClr val="dk1"/>
                </a:solidFill>
                <a:latin typeface="標楷體" panose="03000509000000000000" pitchFamily="65" charset="-120"/>
              </a:rPr>
              <a:t>年成就月退休金條件，按</a:t>
            </a:r>
            <a:r>
              <a:rPr lang="en-US" altLang="zh-TW" sz="2800" dirty="0">
                <a:solidFill>
                  <a:schemeClr val="dk1"/>
                </a:solidFill>
                <a:latin typeface="標楷體" panose="03000509000000000000" pitchFamily="65" charset="-120"/>
              </a:rPr>
              <a:t>10</a:t>
            </a:r>
            <a:r>
              <a:rPr lang="zh-TW" altLang="en-US" sz="2800" dirty="0">
                <a:solidFill>
                  <a:schemeClr val="dk1"/>
                </a:solidFill>
                <a:latin typeface="標楷體" panose="03000509000000000000" pitchFamily="65" charset="-120"/>
              </a:rPr>
              <a:t>年標準核給月退休金。</a:t>
            </a:r>
            <a:endParaRPr lang="en-US" altLang="zh-TW" sz="2800" dirty="0">
              <a:solidFill>
                <a:schemeClr val="dk1"/>
              </a:solidFill>
              <a:latin typeface="標楷體" panose="03000509000000000000" pitchFamily="65" charset="-120"/>
            </a:endParaRPr>
          </a:p>
        </p:txBody>
      </p:sp>
      <p:pic>
        <p:nvPicPr>
          <p:cNvPr id="6" name="圖片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31904082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06104" y="692696"/>
            <a:ext cx="8229600" cy="1722520"/>
          </a:xfrm>
        </p:spPr>
        <p:txBody>
          <a:bodyPr>
            <a:noAutofit/>
          </a:bodyPr>
          <a:lstStyle/>
          <a:p>
            <a:pPr algn="l"/>
            <a:r>
              <a:rPr lang="en-US" altLang="zh-TW" sz="3600" dirty="0">
                <a:solidFill>
                  <a:schemeClr val="tx1"/>
                </a:solidFill>
                <a:latin typeface="+mn-ea"/>
                <a:ea typeface="+mn-ea"/>
              </a:rPr>
              <a:t>Q1</a:t>
            </a:r>
            <a:r>
              <a:rPr lang="zh-TW" altLang="en-US" sz="3600" dirty="0">
                <a:solidFill>
                  <a:schemeClr val="tx1"/>
                </a:solidFill>
                <a:latin typeface="+mn-ea"/>
                <a:ea typeface="+mn-ea"/>
              </a:rPr>
              <a:t>：任職</a:t>
            </a:r>
            <a:r>
              <a:rPr lang="en-US" altLang="zh-TW" sz="3600" dirty="0">
                <a:solidFill>
                  <a:schemeClr val="tx1"/>
                </a:solidFill>
                <a:latin typeface="+mn-ea"/>
                <a:ea typeface="+mn-ea"/>
              </a:rPr>
              <a:t>5</a:t>
            </a:r>
            <a:r>
              <a:rPr lang="zh-TW" altLang="en-US" sz="3600" dirty="0">
                <a:solidFill>
                  <a:schemeClr val="tx1"/>
                </a:solidFill>
                <a:latin typeface="+mn-ea"/>
                <a:ea typeface="+mn-ea"/>
              </a:rPr>
              <a:t>年，未滿 </a:t>
            </a:r>
            <a:r>
              <a:rPr lang="en-US" altLang="zh-TW" sz="3600" dirty="0">
                <a:solidFill>
                  <a:schemeClr val="tx1"/>
                </a:solidFill>
                <a:latin typeface="+mn-ea"/>
                <a:ea typeface="+mn-ea"/>
              </a:rPr>
              <a:t>15</a:t>
            </a:r>
            <a:r>
              <a:rPr lang="zh-TW" altLang="en-US" sz="3600" dirty="0">
                <a:solidFill>
                  <a:schemeClr val="tx1"/>
                </a:solidFill>
                <a:latin typeface="+mn-ea"/>
                <a:ea typeface="+mn-ea"/>
              </a:rPr>
              <a:t>年併計其他職域年資成就退休月退金，領月退休金期間亡故，是否有遺屬年金？</a:t>
            </a:r>
          </a:p>
        </p:txBody>
      </p:sp>
      <p:sp>
        <p:nvSpPr>
          <p:cNvPr id="3" name="內容版面配置區 2"/>
          <p:cNvSpPr>
            <a:spLocks noGrp="1"/>
          </p:cNvSpPr>
          <p:nvPr>
            <p:ph sz="quarter" idx="13"/>
          </p:nvPr>
        </p:nvSpPr>
        <p:spPr>
          <a:xfrm>
            <a:off x="839690" y="2937485"/>
            <a:ext cx="7772870" cy="3424107"/>
          </a:xfrm>
          <a:noFill/>
        </p:spPr>
        <p:txBody>
          <a:bodyPr>
            <a:normAutofit/>
          </a:bodyPr>
          <a:lstStyle/>
          <a:p>
            <a:pPr marL="0" indent="0">
              <a:buNone/>
            </a:pPr>
            <a:r>
              <a:rPr lang="en-US" altLang="zh-TW" sz="3600" dirty="0">
                <a:solidFill>
                  <a:schemeClr val="tx1"/>
                </a:solidFill>
                <a:latin typeface="標楷體" panose="03000509000000000000" pitchFamily="65" charset="-120"/>
                <a:ea typeface="標楷體" panose="03000509000000000000" pitchFamily="65" charset="-120"/>
                <a:cs typeface="+mj-cs"/>
              </a:rPr>
              <a:t>A</a:t>
            </a:r>
            <a:r>
              <a:rPr lang="zh-TW" altLang="en-US" sz="3600" dirty="0">
                <a:solidFill>
                  <a:schemeClr val="tx1"/>
                </a:solidFill>
                <a:latin typeface="標楷體" panose="03000509000000000000" pitchFamily="65" charset="-120"/>
                <a:ea typeface="標楷體" panose="03000509000000000000" pitchFamily="65" charset="-120"/>
                <a:cs typeface="+mj-cs"/>
              </a:rPr>
              <a:t>：依退撫條例第</a:t>
            </a:r>
            <a:r>
              <a:rPr lang="en-US" altLang="zh-TW" sz="3600" dirty="0">
                <a:solidFill>
                  <a:schemeClr val="tx1"/>
                </a:solidFill>
                <a:latin typeface="標楷體" panose="03000509000000000000" pitchFamily="65" charset="-120"/>
                <a:ea typeface="標楷體" panose="03000509000000000000" pitchFamily="65" charset="-120"/>
                <a:cs typeface="+mj-cs"/>
              </a:rPr>
              <a:t>87</a:t>
            </a:r>
            <a:r>
              <a:rPr lang="zh-TW" altLang="en-US" sz="3600" dirty="0">
                <a:solidFill>
                  <a:schemeClr val="tx1"/>
                </a:solidFill>
                <a:latin typeface="標楷體" panose="03000509000000000000" pitchFamily="65" charset="-120"/>
                <a:ea typeface="標楷體" panose="03000509000000000000" pitchFamily="65" charset="-120"/>
                <a:cs typeface="+mj-cs"/>
              </a:rPr>
              <a:t>條第</a:t>
            </a:r>
            <a:r>
              <a:rPr lang="en-US" altLang="zh-TW" sz="3600" dirty="0">
                <a:solidFill>
                  <a:schemeClr val="tx1"/>
                </a:solidFill>
                <a:latin typeface="標楷體" panose="03000509000000000000" pitchFamily="65" charset="-120"/>
                <a:ea typeface="標楷體" panose="03000509000000000000" pitchFamily="65" charset="-120"/>
                <a:cs typeface="+mj-cs"/>
              </a:rPr>
              <a:t>6</a:t>
            </a:r>
            <a:r>
              <a:rPr lang="zh-TW" altLang="en-US" sz="3600" dirty="0">
                <a:solidFill>
                  <a:schemeClr val="tx1"/>
                </a:solidFill>
                <a:latin typeface="標楷體" panose="03000509000000000000" pitchFamily="65" charset="-120"/>
                <a:ea typeface="標楷體" panose="03000509000000000000" pitchFamily="65" charset="-120"/>
                <a:cs typeface="+mj-cs"/>
              </a:rPr>
              <a:t>項，保留年資成就支領月退休金條件者，其遺族不適用本條例遺屬年金或一次金之規定。</a:t>
            </a:r>
          </a:p>
        </p:txBody>
      </p:sp>
      <p:pic>
        <p:nvPicPr>
          <p:cNvPr id="4" name="圖片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815894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2524" y="549523"/>
            <a:ext cx="8143932" cy="867524"/>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spcBef>
                <a:spcPct val="50000"/>
              </a:spcBef>
            </a:pPr>
            <a:r>
              <a:rPr lang="zh-TW" altLang="en-US" dirty="0">
                <a:solidFill>
                  <a:schemeClr val="tx1"/>
                </a:solidFill>
                <a:latin typeface="標楷體" panose="03000509000000000000" pitchFamily="65" charset="-120"/>
                <a:ea typeface="標楷體" panose="03000509000000000000" pitchFamily="65" charset="-120"/>
              </a:rPr>
              <a:t>退休年資採計規定</a:t>
            </a:r>
            <a:r>
              <a:rPr lang="en-US" altLang="zh-TW" dirty="0">
                <a:solidFill>
                  <a:schemeClr val="tx1"/>
                </a:solidFill>
                <a:latin typeface="標楷體" panose="03000509000000000000" pitchFamily="65" charset="-120"/>
                <a:ea typeface="標楷體" panose="03000509000000000000" pitchFamily="65" charset="-120"/>
              </a:rPr>
              <a:t>2</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#12-13</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3"/>
          <p:cNvSpPr>
            <a:spLocks noChangeArrowheads="1"/>
          </p:cNvSpPr>
          <p:nvPr/>
        </p:nvSpPr>
        <p:spPr bwMode="auto">
          <a:xfrm>
            <a:off x="539552" y="1928802"/>
            <a:ext cx="8136904" cy="4143404"/>
          </a:xfrm>
          <a:prstGeom prst="roundRect">
            <a:avLst>
              <a:gd name="adj" fmla="val 9106"/>
            </a:avLst>
          </a:prstGeom>
          <a:gradFill rotWithShape="1">
            <a:gsLst>
              <a:gs pos="0">
                <a:srgbClr val="6DB6FF">
                  <a:gamma/>
                  <a:tint val="19216"/>
                  <a:invGamma/>
                </a:srgbClr>
              </a:gs>
              <a:gs pos="100000">
                <a:srgbClr val="6DB6FF"/>
              </a:gs>
            </a:gsLst>
            <a:lin ang="2700000" scaled="1"/>
          </a:gradFill>
          <a:ln w="9525">
            <a:noFill/>
            <a:round/>
            <a:headEnd/>
            <a:tailEnd/>
          </a:ln>
          <a:effectLst/>
        </p:spPr>
        <p:txBody>
          <a:bodyPr wrap="none" anchor="ctr"/>
          <a:lstStyle/>
          <a:p>
            <a:pPr>
              <a:lnSpc>
                <a:spcPts val="3500"/>
              </a:lnSpc>
              <a:buSzPct val="90000"/>
            </a:pPr>
            <a:endParaRPr lang="ko-KR" altLang="en-US" sz="2800" dirty="0">
              <a:latin typeface="華康隸書體W7" pitchFamily="65" charset="-120"/>
            </a:endParaRPr>
          </a:p>
        </p:txBody>
      </p:sp>
      <p:sp>
        <p:nvSpPr>
          <p:cNvPr id="6" name="AutoShape 3"/>
          <p:cNvSpPr>
            <a:spLocks noChangeArrowheads="1"/>
          </p:cNvSpPr>
          <p:nvPr/>
        </p:nvSpPr>
        <p:spPr bwMode="auto">
          <a:xfrm>
            <a:off x="0" y="1928802"/>
            <a:ext cx="8964488" cy="4551850"/>
          </a:xfrm>
          <a:prstGeom prst="roundRect">
            <a:avLst>
              <a:gd name="adj" fmla="val 9106"/>
            </a:avLst>
          </a:prstGeom>
          <a:gradFill rotWithShape="1">
            <a:gsLst>
              <a:gs pos="0">
                <a:schemeClr val="bg1"/>
              </a:gs>
              <a:gs pos="100000">
                <a:schemeClr val="accent1"/>
              </a:gs>
            </a:gsLst>
            <a:lin ang="2700000" scaled="0"/>
          </a:gradFill>
          <a:ln w="9525">
            <a:noFill/>
            <a:round/>
            <a:headEnd/>
            <a:tailEnd/>
          </a:ln>
          <a:effectLst/>
        </p:spPr>
        <p:txBody>
          <a:bodyPr wrap="none" anchor="ctr"/>
          <a:lstStyle/>
          <a:p>
            <a:pPr marL="361950" indent="-361950">
              <a:lnSpc>
                <a:spcPts val="3600"/>
              </a:lnSpc>
              <a:buSzPct val="90000"/>
              <a:buFont typeface="Arial" panose="020B0604020202020204" pitchFamily="34" charset="0"/>
              <a:buChar char="•"/>
            </a:pPr>
            <a:r>
              <a:rPr lang="en-US" altLang="zh-TW" sz="2800" u="sng" dirty="0">
                <a:solidFill>
                  <a:schemeClr val="tx1"/>
                </a:solidFill>
                <a:latin typeface="標楷體" panose="03000509000000000000" pitchFamily="65" charset="-120"/>
              </a:rPr>
              <a:t>74</a:t>
            </a:r>
            <a:r>
              <a:rPr lang="zh-TW" altLang="en-US" sz="2800" u="sng" dirty="0">
                <a:solidFill>
                  <a:schemeClr val="tx1"/>
                </a:solidFill>
                <a:latin typeface="標楷體" panose="03000509000000000000" pitchFamily="65" charset="-120"/>
              </a:rPr>
              <a:t>至</a:t>
            </a:r>
            <a:r>
              <a:rPr lang="en-US" altLang="zh-TW" sz="2800" u="sng" dirty="0">
                <a:solidFill>
                  <a:schemeClr val="tx1"/>
                </a:solidFill>
                <a:latin typeface="標楷體" panose="03000509000000000000" pitchFamily="65" charset="-120"/>
              </a:rPr>
              <a:t>78</a:t>
            </a:r>
            <a:r>
              <a:rPr lang="zh-TW" altLang="en-US" sz="2800" u="sng" dirty="0">
                <a:solidFill>
                  <a:schemeClr val="tx1"/>
                </a:solidFill>
                <a:latin typeface="標楷體" panose="03000509000000000000" pitchFamily="65" charset="-120"/>
              </a:rPr>
              <a:t>年各縣市政府自行設立或依臺灣省政府教育</a:t>
            </a:r>
            <a:endParaRPr lang="en-US" altLang="zh-TW" sz="2800" u="sng"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a:t>
            </a:r>
            <a:r>
              <a:rPr lang="zh-TW" altLang="en-US" sz="2800" u="sng" dirty="0">
                <a:solidFill>
                  <a:schemeClr val="tx1"/>
                </a:solidFill>
                <a:latin typeface="標楷體" panose="03000509000000000000" pitchFamily="65" charset="-120"/>
              </a:rPr>
              <a:t>廳相關實施計畫設立幼稚園年資</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合格教師納編前年資</a:t>
            </a:r>
            <a:endParaRPr lang="ko-KR" altLang="en-US" sz="2800" dirty="0">
              <a:solidFill>
                <a:schemeClr val="tx1"/>
              </a:solidFill>
              <a:latin typeface="標楷體" panose="03000509000000000000" pitchFamily="65" charset="-120"/>
            </a:endParaRPr>
          </a:p>
          <a:p>
            <a:pPr marL="361950" indent="-361950">
              <a:lnSpc>
                <a:spcPts val="3600"/>
              </a:lnSpc>
              <a:buSzPct val="90000"/>
              <a:buFont typeface="Arial" panose="020B0604020202020204" pitchFamily="34" charset="0"/>
              <a:buChar char="•"/>
            </a:pPr>
            <a:r>
              <a:rPr lang="zh-TW" altLang="en-US" sz="2800" u="sng" dirty="0">
                <a:solidFill>
                  <a:schemeClr val="tx1"/>
                </a:solidFill>
                <a:latin typeface="標楷體" panose="03000509000000000000" pitchFamily="65" charset="-120"/>
              </a:rPr>
              <a:t>軍職年資</a:t>
            </a:r>
            <a:r>
              <a:rPr lang="zh-TW" altLang="en-US" sz="2800" dirty="0">
                <a:solidFill>
                  <a:schemeClr val="tx1"/>
                </a:solidFill>
                <a:latin typeface="標楷體" panose="03000509000000000000" pitchFamily="65" charset="-120"/>
              </a:rPr>
              <a:t>：</a:t>
            </a:r>
            <a:endParaRPr lang="en-US" altLang="zh-TW" sz="2800" dirty="0">
              <a:solidFill>
                <a:schemeClr val="tx1"/>
              </a:solidFill>
              <a:latin typeface="標楷體" panose="03000509000000000000" pitchFamily="65" charset="-120"/>
            </a:endParaRPr>
          </a:p>
          <a:p>
            <a:pPr>
              <a:lnSpc>
                <a:spcPts val="3600"/>
              </a:lnSpc>
              <a:buSzPct val="90000"/>
            </a:pPr>
            <a:r>
              <a:rPr lang="en-US" altLang="zh-TW" sz="2800" dirty="0">
                <a:solidFill>
                  <a:schemeClr val="tx1"/>
                </a:solidFill>
                <a:latin typeface="標楷體" panose="03000509000000000000" pitchFamily="65" charset="-120"/>
              </a:rPr>
              <a:t>   1.</a:t>
            </a:r>
            <a:r>
              <a:rPr lang="zh-TW" altLang="en-US" sz="2800" dirty="0">
                <a:solidFill>
                  <a:schemeClr val="tx1"/>
                </a:solidFill>
                <a:latin typeface="標楷體" panose="03000509000000000000" pitchFamily="65" charset="-120"/>
              </a:rPr>
              <a:t>義務役</a:t>
            </a:r>
            <a:r>
              <a:rPr lang="en-US" altLang="zh-TW" sz="2800" dirty="0">
                <a:solidFill>
                  <a:schemeClr val="tx1"/>
                </a:solidFill>
                <a:latin typeface="標楷體" panose="03000509000000000000" pitchFamily="65" charset="-120"/>
              </a:rPr>
              <a:t>-87</a:t>
            </a:r>
            <a:r>
              <a:rPr lang="zh-TW" altLang="en-US" sz="2800" dirty="0">
                <a:solidFill>
                  <a:schemeClr val="tx1"/>
                </a:solidFill>
                <a:latin typeface="標楷體" panose="03000509000000000000" pitchFamily="65" charset="-120"/>
              </a:rPr>
              <a:t>年</a:t>
            </a:r>
            <a:r>
              <a:rPr lang="en-US" altLang="zh-TW" sz="2800" dirty="0">
                <a:solidFill>
                  <a:schemeClr val="tx1"/>
                </a:solidFill>
                <a:latin typeface="標楷體" panose="03000509000000000000" pitchFamily="65" charset="-120"/>
              </a:rPr>
              <a:t>6</a:t>
            </a:r>
            <a:r>
              <a:rPr lang="zh-TW" altLang="en-US" sz="2800" dirty="0">
                <a:solidFill>
                  <a:schemeClr val="tx1"/>
                </a:solidFill>
                <a:latin typeface="標楷體" panose="03000509000000000000" pitchFamily="65" charset="-120"/>
              </a:rPr>
              <a:t>月</a:t>
            </a:r>
            <a:r>
              <a:rPr lang="en-US" altLang="zh-TW" sz="2800" dirty="0">
                <a:solidFill>
                  <a:schemeClr val="tx1"/>
                </a:solidFill>
                <a:latin typeface="標楷體" panose="03000509000000000000" pitchFamily="65" charset="-120"/>
              </a:rPr>
              <a:t>5</a:t>
            </a:r>
            <a:r>
              <a:rPr lang="zh-TW" altLang="en-US" sz="2800" dirty="0">
                <a:solidFill>
                  <a:schemeClr val="tx1"/>
                </a:solidFill>
                <a:latin typeface="標楷體" panose="03000509000000000000" pitchFamily="65" charset="-120"/>
              </a:rPr>
              <a:t>日以後退休生效且未併計核給退</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除給與之年資 </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含大專集訓、兵役召集</a:t>
            </a:r>
            <a:r>
              <a:rPr lang="en-US" altLang="zh-TW" sz="2800" dirty="0">
                <a:solidFill>
                  <a:schemeClr val="tx1"/>
                </a:solidFill>
                <a:latin typeface="標楷體" panose="03000509000000000000" pitchFamily="65" charset="-120"/>
              </a:rPr>
              <a:t>)</a:t>
            </a:r>
          </a:p>
          <a:p>
            <a:pPr>
              <a:lnSpc>
                <a:spcPts val="36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2.</a:t>
            </a:r>
            <a:r>
              <a:rPr lang="zh-TW" altLang="en-US" sz="2800" dirty="0">
                <a:solidFill>
                  <a:schemeClr val="tx1"/>
                </a:solidFill>
                <a:latin typeface="標楷體" panose="03000509000000000000" pitchFamily="65" charset="-120"/>
              </a:rPr>
              <a:t>替代役</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但研發及產業訓儲替代役只採一二階</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3.</a:t>
            </a:r>
            <a:r>
              <a:rPr lang="zh-TW" altLang="en-US" sz="2800" dirty="0">
                <a:solidFill>
                  <a:schemeClr val="tx1"/>
                </a:solidFill>
                <a:latin typeface="標楷體" panose="03000509000000000000" pitchFamily="65" charset="-120"/>
              </a:rPr>
              <a:t>經准許折抵義務役之年資</a:t>
            </a:r>
            <a:endParaRPr lang="en-US" altLang="zh-TW" sz="2800" dirty="0">
              <a:solidFill>
                <a:schemeClr val="tx1"/>
              </a:solidFill>
              <a:latin typeface="標楷體" panose="03000509000000000000" pitchFamily="65" charset="-120"/>
            </a:endParaRPr>
          </a:p>
          <a:p>
            <a:pPr marL="361950" indent="-361950">
              <a:lnSpc>
                <a:spcPts val="3600"/>
              </a:lnSpc>
              <a:buSzPct val="90000"/>
              <a:buFont typeface="Arial" panose="020B0604020202020204" pitchFamily="34" charset="0"/>
              <a:buChar char="•"/>
            </a:pPr>
            <a:r>
              <a:rPr lang="zh-TW" altLang="en-US" sz="2800" u="sng" dirty="0">
                <a:solidFill>
                  <a:schemeClr val="tx1"/>
                </a:solidFill>
                <a:latin typeface="標楷體" panose="03000509000000000000" pitchFamily="65" charset="-120"/>
              </a:rPr>
              <a:t>公營事業年資</a:t>
            </a:r>
            <a:r>
              <a:rPr lang="en-US" altLang="en-US"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具公務員身分之編制內有給專任年資</a:t>
            </a:r>
            <a:endParaRPr lang="en-US" altLang="zh-TW" sz="2800" dirty="0">
              <a:solidFill>
                <a:schemeClr val="tx1"/>
              </a:solidFill>
              <a:latin typeface="標楷體" panose="03000509000000000000" pitchFamily="65" charset="-120"/>
            </a:endParaRPr>
          </a:p>
          <a:p>
            <a:pPr marL="361950" indent="-361950">
              <a:lnSpc>
                <a:spcPts val="3600"/>
              </a:lnSpc>
              <a:buSzPct val="90000"/>
              <a:buFont typeface="Arial" panose="020B0604020202020204" pitchFamily="34" charset="0"/>
              <a:buChar char="•"/>
            </a:pPr>
            <a:r>
              <a:rPr lang="zh-TW" altLang="en-US" sz="2800" u="sng" dirty="0">
                <a:solidFill>
                  <a:schemeClr val="tx1"/>
                </a:solidFill>
                <a:latin typeface="標楷體" panose="03000509000000000000" pitchFamily="65" charset="-120"/>
              </a:rPr>
              <a:t>政府編制內雇員年資</a:t>
            </a:r>
            <a:endParaRPr lang="en-US" altLang="zh-TW" sz="2800" dirty="0">
              <a:solidFill>
                <a:schemeClr val="tx1"/>
              </a:solidFill>
              <a:latin typeface="標楷體" panose="03000509000000000000" pitchFamily="65" charset="-120"/>
            </a:endParaRPr>
          </a:p>
        </p:txBody>
      </p:sp>
      <p:sp>
        <p:nvSpPr>
          <p:cNvPr id="8" name="矩形 7"/>
          <p:cNvSpPr/>
          <p:nvPr/>
        </p:nvSpPr>
        <p:spPr>
          <a:xfrm>
            <a:off x="4292642" y="6014819"/>
            <a:ext cx="4392488" cy="523220"/>
          </a:xfrm>
          <a:prstGeom prst="rect">
            <a:avLst/>
          </a:prstGeom>
          <a:gradFill>
            <a:gsLst>
              <a:gs pos="0">
                <a:schemeClr val="bg1"/>
              </a:gs>
              <a:gs pos="100000">
                <a:schemeClr val="bg1"/>
              </a:gs>
            </a:gsLst>
            <a:lin ang="2700000" scaled="0"/>
          </a:gradFill>
          <a:ln w="38100">
            <a:solidFill>
              <a:schemeClr val="tx1"/>
            </a:solidFill>
          </a:ln>
        </p:spPr>
        <p:txBody>
          <a:bodyPr wrap="square">
            <a:spAutoFit/>
          </a:bodyPr>
          <a:lstStyle/>
          <a:p>
            <a:pPr algn="ctr">
              <a:buNone/>
            </a:pPr>
            <a:r>
              <a:rPr lang="zh-TW" altLang="en-US" sz="2800" dirty="0">
                <a:solidFill>
                  <a:srgbClr val="FF0000"/>
                </a:solidFill>
                <a:latin typeface="標楷體" panose="03000509000000000000" pitchFamily="65" charset="-120"/>
              </a:rPr>
              <a:t>退休年資均按日十足計算</a:t>
            </a:r>
            <a:endParaRPr lang="zh-TW" altLang="zh-TW" sz="2800" dirty="0">
              <a:solidFill>
                <a:srgbClr val="FF0000"/>
              </a:solidFill>
              <a:latin typeface="標楷體" panose="03000509000000000000" pitchFamily="65" charset="-120"/>
            </a:endParaRPr>
          </a:p>
        </p:txBody>
      </p:sp>
      <p:pic>
        <p:nvPicPr>
          <p:cNvPr id="7" name="圖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24573292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764704"/>
            <a:ext cx="8229600" cy="1252728"/>
          </a:xfrm>
        </p:spPr>
        <p:txBody>
          <a:bodyPr>
            <a:normAutofit fontScale="90000"/>
          </a:bodyPr>
          <a:lstStyle/>
          <a:p>
            <a:pPr algn="l"/>
            <a:r>
              <a:rPr lang="en-US" altLang="zh-TW" dirty="0">
                <a:solidFill>
                  <a:schemeClr val="tx1"/>
                </a:solidFill>
                <a:latin typeface="+mj-ea"/>
              </a:rPr>
              <a:t>Q2</a:t>
            </a:r>
            <a:r>
              <a:rPr lang="zh-TW" altLang="en-US" dirty="0">
                <a:solidFill>
                  <a:schemeClr val="tx1"/>
                </a:solidFill>
              </a:rPr>
              <a:t>：併計其他職域年資，是否有明確定義？</a:t>
            </a:r>
          </a:p>
        </p:txBody>
      </p:sp>
      <p:sp>
        <p:nvSpPr>
          <p:cNvPr id="3" name="內容版面配置區 2"/>
          <p:cNvSpPr>
            <a:spLocks noGrp="1"/>
          </p:cNvSpPr>
          <p:nvPr>
            <p:ph sz="quarter" idx="13"/>
          </p:nvPr>
        </p:nvSpPr>
        <p:spPr>
          <a:xfrm>
            <a:off x="839690" y="2793469"/>
            <a:ext cx="7772870" cy="2003683"/>
          </a:xfrm>
          <a:gradFill>
            <a:gsLst>
              <a:gs pos="0">
                <a:schemeClr val="accent1">
                  <a:lumMod val="7000"/>
                  <a:lumOff val="93000"/>
                </a:schemeClr>
              </a:gs>
              <a:gs pos="100000">
                <a:schemeClr val="accent1">
                  <a:lumMod val="45000"/>
                  <a:lumOff val="55000"/>
                </a:schemeClr>
              </a:gs>
              <a:gs pos="100000">
                <a:schemeClr val="accent1"/>
              </a:gs>
              <a:gs pos="100000">
                <a:schemeClr val="accent1"/>
              </a:gs>
            </a:gsLst>
            <a:lin ang="5400000" scaled="1"/>
          </a:gradFill>
        </p:spPr>
        <p:txBody>
          <a:bodyPr/>
          <a:lstStyle/>
          <a:p>
            <a:pPr marL="0" indent="0">
              <a:buNone/>
            </a:pPr>
            <a:r>
              <a:rPr lang="en-US" altLang="zh-TW" sz="3600" dirty="0">
                <a:solidFill>
                  <a:schemeClr val="tx1"/>
                </a:solidFill>
                <a:latin typeface="+mn-ea"/>
                <a:cs typeface="+mj-cs"/>
              </a:rPr>
              <a:t>A</a:t>
            </a:r>
            <a:r>
              <a:rPr lang="zh-TW" altLang="en-US" sz="3600" dirty="0">
                <a:solidFill>
                  <a:schemeClr val="tx1"/>
                </a:solidFill>
                <a:latin typeface="+mn-ea"/>
                <a:cs typeface="+mj-cs"/>
              </a:rPr>
              <a:t>：適用其他職域職業退休金法令者，即該職域訂有退休制度。</a:t>
            </a:r>
          </a:p>
          <a:p>
            <a:pPr marL="0" indent="0">
              <a:buNone/>
            </a:pPr>
            <a:endParaRPr lang="zh-TW" altLang="en-US" dirty="0"/>
          </a:p>
        </p:txBody>
      </p:sp>
      <p:pic>
        <p:nvPicPr>
          <p:cNvPr id="4" name="圖片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3145058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109965" y="3068960"/>
            <a:ext cx="4924069" cy="753533"/>
          </a:xfrm>
        </p:spPr>
        <p:txBody>
          <a:bodyPr/>
          <a:lstStyle/>
          <a:p>
            <a:pPr marL="0" indent="0">
              <a:buNone/>
            </a:pPr>
            <a:r>
              <a:rPr lang="zh-TW" altLang="en-US" sz="3600" b="1" dirty="0">
                <a:solidFill>
                  <a:schemeClr val="tx1"/>
                </a:solidFill>
                <a:latin typeface="標楷體" panose="03000509000000000000" pitchFamily="65" charset="-120"/>
              </a:rPr>
              <a:t>五、退休再任限制事項</a:t>
            </a:r>
          </a:p>
          <a:p>
            <a:endParaRPr lang="zh-TW" altLang="en-US" dirty="0"/>
          </a:p>
        </p:txBody>
      </p:sp>
      <p:sp>
        <p:nvSpPr>
          <p:cNvPr id="3" name="標題 2"/>
          <p:cNvSpPr>
            <a:spLocks noGrp="1"/>
          </p:cNvSpPr>
          <p:nvPr>
            <p:ph type="title"/>
          </p:nvPr>
        </p:nvSpPr>
        <p:spPr/>
        <p:txBody>
          <a:bodyPr/>
          <a:lstStyle/>
          <a:p>
            <a:endParaRPr lang="zh-TW" altLang="en-US"/>
          </a:p>
        </p:txBody>
      </p:sp>
    </p:spTree>
    <p:extLst>
      <p:ext uri="{BB962C8B-B14F-4D97-AF65-F5344CB8AC3E}">
        <p14:creationId xmlns:p14="http://schemas.microsoft.com/office/powerpoint/2010/main" xmlns="" val="17011945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67289" y="548680"/>
            <a:ext cx="8229600" cy="909302"/>
          </a:xfrm>
          <a:solidFill>
            <a:schemeClr val="tx2">
              <a:lumMod val="20000"/>
              <a:lumOff val="80000"/>
            </a:schemeClr>
          </a:solidFill>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退休再任限制</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4800" dirty="0">
                <a:solidFill>
                  <a:schemeClr val="tx1"/>
                </a:solidFill>
                <a:latin typeface="標楷體" panose="03000509000000000000" pitchFamily="65" charset="-120"/>
                <a:ea typeface="標楷體" panose="03000509000000000000" pitchFamily="65" charset="-120"/>
              </a:rPr>
              <a:t>一</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2000" dirty="0">
                <a:solidFill>
                  <a:schemeClr val="tx1"/>
                </a:solidFill>
                <a:latin typeface="標楷體" panose="03000509000000000000" pitchFamily="65" charset="-120"/>
                <a:ea typeface="標楷體" panose="03000509000000000000" pitchFamily="65" charset="-120"/>
              </a:rPr>
              <a:t> </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#77</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5"/>
          <p:cNvSpPr>
            <a:spLocks noGrp="1" noChangeArrowheads="1"/>
          </p:cNvSpPr>
          <p:nvPr>
            <p:ph sz="quarter" idx="13"/>
          </p:nvPr>
        </p:nvSpPr>
        <p:spPr bwMode="auto">
          <a:xfrm>
            <a:off x="642910" y="1643050"/>
            <a:ext cx="4289130" cy="685791"/>
          </a:xfrm>
          <a:prstGeom prst="roundRect">
            <a:avLst>
              <a:gd name="adj" fmla="val 50000"/>
            </a:avLst>
          </a:prstGeom>
          <a:solidFill>
            <a:schemeClr val="accent6"/>
          </a:solidFill>
          <a:ln w="9525">
            <a:noFill/>
            <a:round/>
            <a:headEnd/>
            <a:tailEnd/>
          </a:ln>
          <a:effectLst>
            <a:outerShdw dist="35921" dir="2700000" algn="ctr" rotWithShape="0">
              <a:schemeClr val="bg2">
                <a:alpha val="50000"/>
              </a:schemeClr>
            </a:outerShdw>
          </a:effectLst>
        </p:spPr>
        <p:txBody>
          <a:bodyPr wrap="none" anchor="ctr">
            <a:normAutofit fontScale="85000" lnSpcReduction="20000"/>
          </a:bodyPr>
          <a:lstStyle/>
          <a:p>
            <a:pPr algn="ctr">
              <a:buNone/>
            </a:pPr>
            <a:r>
              <a:rPr lang="zh-TW" altLang="en-US" sz="3600" dirty="0">
                <a:solidFill>
                  <a:schemeClr val="tx1"/>
                </a:solidFill>
                <a:latin typeface="標楷體" panose="03000509000000000000" pitchFamily="65" charset="-120"/>
                <a:ea typeface="標楷體" panose="03000509000000000000" pitchFamily="65" charset="-120"/>
              </a:rPr>
              <a:t>退休再任停領月退休金</a:t>
            </a:r>
          </a:p>
        </p:txBody>
      </p:sp>
      <p:sp>
        <p:nvSpPr>
          <p:cNvPr id="10" name="AutoShape 6"/>
          <p:cNvSpPr>
            <a:spLocks noChangeArrowheads="1"/>
          </p:cNvSpPr>
          <p:nvPr/>
        </p:nvSpPr>
        <p:spPr bwMode="auto">
          <a:xfrm>
            <a:off x="323528" y="2357430"/>
            <a:ext cx="8568952" cy="3519842"/>
          </a:xfrm>
          <a:prstGeom prst="roundRect">
            <a:avLst>
              <a:gd name="adj" fmla="val 9106"/>
            </a:avLst>
          </a:prstGeom>
          <a:gradFill>
            <a:gsLst>
              <a:gs pos="0">
                <a:schemeClr val="accent1">
                  <a:lumMod val="5000"/>
                  <a:lumOff val="95000"/>
                </a:schemeClr>
              </a:gs>
              <a:gs pos="100000">
                <a:schemeClr val="accent1">
                  <a:lumMod val="45000"/>
                  <a:lumOff val="55000"/>
                </a:schemeClr>
              </a:gs>
              <a:gs pos="100000">
                <a:schemeClr val="accent1"/>
              </a:gs>
              <a:gs pos="100000">
                <a:schemeClr val="accent1">
                  <a:lumMod val="30000"/>
                  <a:lumOff val="70000"/>
                </a:schemeClr>
              </a:gs>
            </a:gsLst>
            <a:lin ang="5400000" scaled="1"/>
          </a:gradFill>
          <a:ln w="9525">
            <a:noFill/>
            <a:round/>
            <a:headEnd/>
            <a:tailEnd/>
          </a:ln>
          <a:effectLst/>
        </p:spPr>
        <p:txBody>
          <a:bodyPr wrap="none" anchor="ctr"/>
          <a:lstStyle/>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停領規定</a:t>
            </a:r>
            <a:endParaRPr lang="en-US" altLang="zh-TW" sz="3200" dirty="0">
              <a:solidFill>
                <a:schemeClr val="tx1"/>
              </a:solidFill>
              <a:latin typeface="標楷體" panose="03000509000000000000" pitchFamily="65" charset="-120"/>
            </a:endParaRPr>
          </a:p>
          <a:p>
            <a:pPr lvl="1">
              <a:lnSpc>
                <a:spcPts val="4000"/>
              </a:lnSpc>
              <a:buSzPct val="90000"/>
            </a:pPr>
            <a:r>
              <a:rPr lang="zh-TW" altLang="en-US" sz="3200" dirty="0">
                <a:solidFill>
                  <a:schemeClr val="tx1"/>
                </a:solidFill>
                <a:latin typeface="標楷體" panose="03000509000000000000" pitchFamily="65" charset="-120"/>
              </a:rPr>
              <a:t>依第</a:t>
            </a:r>
            <a:r>
              <a:rPr lang="en-US" altLang="zh-TW" sz="3200" dirty="0">
                <a:solidFill>
                  <a:schemeClr val="tx1"/>
                </a:solidFill>
                <a:latin typeface="標楷體" panose="03000509000000000000" pitchFamily="65" charset="-120"/>
              </a:rPr>
              <a:t>70</a:t>
            </a:r>
            <a:r>
              <a:rPr lang="zh-TW" altLang="en-US" sz="3200" dirty="0">
                <a:solidFill>
                  <a:schemeClr val="tx1"/>
                </a:solidFill>
                <a:latin typeface="標楷體" panose="03000509000000000000" pitchFamily="65" charset="-120"/>
              </a:rPr>
              <a:t>條第</a:t>
            </a:r>
            <a:r>
              <a:rPr lang="en-US" altLang="zh-TW" sz="3200" dirty="0">
                <a:solidFill>
                  <a:schemeClr val="tx1"/>
                </a:solidFill>
                <a:latin typeface="標楷體" panose="03000509000000000000" pitchFamily="65" charset="-120"/>
              </a:rPr>
              <a:t>3</a:t>
            </a:r>
            <a:r>
              <a:rPr lang="zh-TW" altLang="en-US" sz="3200" dirty="0">
                <a:solidFill>
                  <a:schemeClr val="tx1"/>
                </a:solidFill>
                <a:latin typeface="標楷體" panose="03000509000000000000" pitchFamily="65" charset="-120"/>
              </a:rPr>
              <a:t>項及第</a:t>
            </a:r>
            <a:r>
              <a:rPr lang="en-US" altLang="zh-TW" sz="3200" dirty="0">
                <a:solidFill>
                  <a:schemeClr val="tx1"/>
                </a:solidFill>
                <a:latin typeface="標楷體" panose="03000509000000000000" pitchFamily="65" charset="-120"/>
              </a:rPr>
              <a:t>77</a:t>
            </a:r>
            <a:r>
              <a:rPr lang="zh-TW" altLang="en-US" sz="3200" dirty="0">
                <a:solidFill>
                  <a:schemeClr val="tx1"/>
                </a:solidFill>
                <a:latin typeface="標楷體" panose="03000509000000000000" pitchFamily="65" charset="-120"/>
              </a:rPr>
              <a:t>條第</a:t>
            </a:r>
            <a:r>
              <a:rPr lang="en-US" altLang="zh-TW" sz="3200" dirty="0">
                <a:solidFill>
                  <a:schemeClr val="tx1"/>
                </a:solidFill>
                <a:latin typeface="標楷體" panose="03000509000000000000" pitchFamily="65" charset="-120"/>
              </a:rPr>
              <a:t>1</a:t>
            </a:r>
            <a:r>
              <a:rPr lang="zh-TW" altLang="en-US" sz="3200" dirty="0">
                <a:solidFill>
                  <a:schemeClr val="tx1"/>
                </a:solidFill>
                <a:latin typeface="標楷體" panose="03000509000000000000" pitchFamily="65" charset="-120"/>
              </a:rPr>
              <a:t>項規定略以，</a:t>
            </a:r>
            <a:r>
              <a:rPr lang="zh-TW" altLang="zh-TW" sz="3200" dirty="0">
                <a:solidFill>
                  <a:schemeClr val="tx1"/>
                </a:solidFill>
                <a:latin typeface="標楷體" panose="03000509000000000000" pitchFamily="65" charset="-120"/>
              </a:rPr>
              <a:t>退</a:t>
            </a:r>
            <a:endParaRPr lang="en-US" altLang="zh-TW" sz="3200" dirty="0">
              <a:solidFill>
                <a:schemeClr val="tx1"/>
              </a:solidFill>
              <a:latin typeface="標楷體" panose="03000509000000000000" pitchFamily="65" charset="-120"/>
            </a:endParaRPr>
          </a:p>
          <a:p>
            <a:pPr lvl="1">
              <a:lnSpc>
                <a:spcPts val="4000"/>
              </a:lnSpc>
              <a:buSzPct val="90000"/>
            </a:pPr>
            <a:r>
              <a:rPr lang="zh-TW" altLang="zh-TW" sz="3200" dirty="0">
                <a:solidFill>
                  <a:schemeClr val="tx1"/>
                </a:solidFill>
                <a:latin typeface="標楷體" panose="03000509000000000000" pitchFamily="65" charset="-120"/>
              </a:rPr>
              <a:t>休教職員經審定支（兼）領月退休金再任</a:t>
            </a:r>
            <a:r>
              <a:rPr lang="zh-TW" altLang="en-US" sz="3200" dirty="0">
                <a:solidFill>
                  <a:schemeClr val="tx1"/>
                </a:solidFill>
                <a:latin typeface="標楷體" panose="03000509000000000000" pitchFamily="65" charset="-120"/>
              </a:rPr>
              <a:t>第</a:t>
            </a:r>
            <a:endParaRPr lang="en-US" altLang="zh-TW" sz="3200" dirty="0">
              <a:solidFill>
                <a:schemeClr val="tx1"/>
              </a:solidFill>
              <a:latin typeface="標楷體" panose="03000509000000000000" pitchFamily="65" charset="-120"/>
            </a:endParaRPr>
          </a:p>
          <a:p>
            <a:pPr lvl="1">
              <a:lnSpc>
                <a:spcPts val="4000"/>
              </a:lnSpc>
              <a:buSzPct val="90000"/>
            </a:pPr>
            <a:r>
              <a:rPr lang="en-US" altLang="zh-TW" sz="3200" dirty="0">
                <a:solidFill>
                  <a:schemeClr val="tx1"/>
                </a:solidFill>
                <a:latin typeface="標楷體" panose="03000509000000000000" pitchFamily="65" charset="-120"/>
              </a:rPr>
              <a:t>77</a:t>
            </a:r>
            <a:r>
              <a:rPr lang="zh-TW" altLang="en-US" sz="3200" dirty="0">
                <a:solidFill>
                  <a:schemeClr val="tx1"/>
                </a:solidFill>
                <a:latin typeface="標楷體" panose="03000509000000000000" pitchFamily="65" charset="-120"/>
              </a:rPr>
              <a:t>條第</a:t>
            </a:r>
            <a:r>
              <a:rPr lang="en-US" altLang="zh-TW" sz="3200" dirty="0">
                <a:solidFill>
                  <a:schemeClr val="tx1"/>
                </a:solidFill>
                <a:latin typeface="標楷體" panose="03000509000000000000" pitchFamily="65" charset="-120"/>
              </a:rPr>
              <a:t>1</a:t>
            </a:r>
            <a:r>
              <a:rPr lang="zh-TW" altLang="en-US" sz="3200" dirty="0">
                <a:solidFill>
                  <a:schemeClr val="tx1"/>
                </a:solidFill>
                <a:latin typeface="標楷體" panose="03000509000000000000" pitchFamily="65" charset="-120"/>
              </a:rPr>
              <a:t>項所定職務且每月支領薪酬總額超過</a:t>
            </a:r>
            <a:endParaRPr lang="en-US" altLang="zh-TW" sz="3200" dirty="0">
              <a:solidFill>
                <a:schemeClr val="tx1"/>
              </a:solidFill>
              <a:latin typeface="標楷體" panose="03000509000000000000" pitchFamily="65" charset="-120"/>
            </a:endParaRPr>
          </a:p>
          <a:p>
            <a:pPr lvl="1">
              <a:lnSpc>
                <a:spcPts val="4000"/>
              </a:lnSpc>
              <a:buSzPct val="90000"/>
            </a:pPr>
            <a:r>
              <a:rPr lang="zh-TW" altLang="en-US" sz="3200" dirty="0">
                <a:solidFill>
                  <a:schemeClr val="tx1"/>
                </a:solidFill>
                <a:latin typeface="標楷體" panose="03000509000000000000" pitchFamily="65" charset="-120"/>
              </a:rPr>
              <a:t>法定基本工資者</a:t>
            </a:r>
            <a:r>
              <a:rPr lang="zh-TW" altLang="zh-TW" sz="3200" dirty="0">
                <a:solidFill>
                  <a:schemeClr val="tx1"/>
                </a:solidFill>
                <a:latin typeface="標楷體" panose="03000509000000000000" pitchFamily="65" charset="-120"/>
              </a:rPr>
              <a:t>，停止領受</a:t>
            </a:r>
            <a:r>
              <a:rPr lang="zh-TW" altLang="en-US" sz="3200" dirty="0">
                <a:solidFill>
                  <a:schemeClr val="tx1"/>
                </a:solidFill>
                <a:latin typeface="標楷體" panose="03000509000000000000" pitchFamily="65" charset="-120"/>
              </a:rPr>
              <a:t>月退休金及優惠</a:t>
            </a:r>
            <a:endParaRPr lang="en-US" altLang="zh-TW" sz="3200" dirty="0">
              <a:solidFill>
                <a:schemeClr val="tx1"/>
              </a:solidFill>
              <a:latin typeface="標楷體" panose="03000509000000000000" pitchFamily="65" charset="-120"/>
            </a:endParaRPr>
          </a:p>
          <a:p>
            <a:pPr lvl="1">
              <a:lnSpc>
                <a:spcPts val="4000"/>
              </a:lnSpc>
              <a:buSzPct val="90000"/>
            </a:pPr>
            <a:r>
              <a:rPr lang="zh-TW" altLang="en-US" sz="3200" dirty="0">
                <a:solidFill>
                  <a:schemeClr val="tx1"/>
                </a:solidFill>
                <a:latin typeface="標楷體" panose="03000509000000000000" pitchFamily="65" charset="-120"/>
              </a:rPr>
              <a:t>存款利息，</a:t>
            </a:r>
            <a:r>
              <a:rPr lang="zh-TW" altLang="zh-TW" sz="3200" dirty="0">
                <a:solidFill>
                  <a:schemeClr val="tx1"/>
                </a:solidFill>
                <a:latin typeface="標楷體" panose="03000509000000000000" pitchFamily="65" charset="-120"/>
              </a:rPr>
              <a:t>至原因消滅時恢復。</a:t>
            </a:r>
            <a:endParaRPr lang="en-US" altLang="zh-TW" sz="3200" dirty="0">
              <a:solidFill>
                <a:schemeClr val="tx1"/>
              </a:solidFill>
              <a:latin typeface="標楷體" panose="03000509000000000000" pitchFamily="65" charset="-120"/>
            </a:endParaRPr>
          </a:p>
        </p:txBody>
      </p:sp>
      <p:pic>
        <p:nvPicPr>
          <p:cNvPr id="6" name="圖片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2396345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85332" y="476672"/>
            <a:ext cx="7773338" cy="1080121"/>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mn-ea"/>
              </a:rPr>
              <a:t>退休再任限制</a:t>
            </a:r>
            <a:r>
              <a:rPr lang="en-US" altLang="zh-TW" sz="4800" dirty="0">
                <a:solidFill>
                  <a:schemeClr val="tx1"/>
                </a:solidFill>
                <a:latin typeface="+mn-ea"/>
              </a:rPr>
              <a:t>(</a:t>
            </a:r>
            <a:r>
              <a:rPr lang="zh-TW" altLang="en-US" sz="4800" dirty="0">
                <a:solidFill>
                  <a:schemeClr val="tx1"/>
                </a:solidFill>
                <a:latin typeface="+mn-ea"/>
              </a:rPr>
              <a:t>二</a:t>
            </a:r>
            <a:r>
              <a:rPr lang="en-US" altLang="zh-TW" sz="4800" dirty="0">
                <a:solidFill>
                  <a:schemeClr val="tx1"/>
                </a:solidFill>
                <a:latin typeface="+mn-ea"/>
              </a:rPr>
              <a:t>)</a:t>
            </a:r>
            <a:r>
              <a:rPr lang="zh-TW" altLang="en-US" sz="2200" dirty="0">
                <a:solidFill>
                  <a:schemeClr val="tx1"/>
                </a:solidFill>
                <a:latin typeface="+mn-ea"/>
              </a:rPr>
              <a:t> </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#77</a:t>
            </a:r>
            <a:r>
              <a:rPr lang="zh-TW" altLang="en-US" sz="2000" dirty="0">
                <a:solidFill>
                  <a:srgbClr val="FF0000"/>
                </a:solidFill>
                <a:latin typeface="標楷體" panose="03000509000000000000" pitchFamily="65" charset="-120"/>
                <a:ea typeface="標楷體" panose="03000509000000000000" pitchFamily="65" charset="-120"/>
              </a:rPr>
              <a:t>、教細＃</a:t>
            </a:r>
            <a:r>
              <a:rPr lang="en-US" altLang="zh-TW" sz="2000" dirty="0">
                <a:solidFill>
                  <a:srgbClr val="FF0000"/>
                </a:solidFill>
                <a:latin typeface="標楷體" panose="03000509000000000000" pitchFamily="65" charset="-120"/>
                <a:ea typeface="標楷體" panose="03000509000000000000" pitchFamily="65" charset="-120"/>
              </a:rPr>
              <a:t>109</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5"/>
          <p:cNvSpPr>
            <a:spLocks noGrp="1" noChangeArrowheads="1"/>
          </p:cNvSpPr>
          <p:nvPr>
            <p:ph sz="quarter" idx="13"/>
          </p:nvPr>
        </p:nvSpPr>
        <p:spPr bwMode="auto">
          <a:xfrm>
            <a:off x="550054" y="1743077"/>
            <a:ext cx="3661906" cy="685791"/>
          </a:xfrm>
          <a:prstGeom prst="roundRect">
            <a:avLst>
              <a:gd name="adj" fmla="val 50000"/>
            </a:avLst>
          </a:prstGeom>
          <a:solidFill>
            <a:srgbClr val="00B0F0"/>
          </a:solidFill>
          <a:ln w="9525">
            <a:noFill/>
            <a:round/>
            <a:headEnd/>
            <a:tailEnd/>
          </a:ln>
          <a:effectLst>
            <a:outerShdw dist="35921" dir="2700000" algn="ctr" rotWithShape="0">
              <a:schemeClr val="bg2">
                <a:alpha val="50000"/>
              </a:schemeClr>
            </a:outerShdw>
          </a:effectLst>
        </p:spPr>
        <p:txBody>
          <a:bodyPr wrap="none" anchor="ctr">
            <a:noAutofit/>
          </a:bodyPr>
          <a:lstStyle/>
          <a:p>
            <a:pPr algn="ctr">
              <a:buNone/>
            </a:pPr>
            <a:r>
              <a:rPr lang="zh-TW" altLang="en-US" sz="3200" dirty="0">
                <a:solidFill>
                  <a:schemeClr val="tx1"/>
                </a:solidFill>
                <a:latin typeface="+mn-ea"/>
              </a:rPr>
              <a:t>受限制機關（構）</a:t>
            </a:r>
            <a:r>
              <a:rPr lang="en-US" altLang="zh-TW" sz="3200" dirty="0">
                <a:solidFill>
                  <a:schemeClr val="tx1"/>
                </a:solidFill>
                <a:latin typeface="+mn-ea"/>
              </a:rPr>
              <a:t>1</a:t>
            </a:r>
            <a:endParaRPr lang="zh-TW" altLang="en-US" sz="3200" dirty="0">
              <a:solidFill>
                <a:schemeClr val="tx1"/>
              </a:solidFill>
              <a:latin typeface="+mn-ea"/>
            </a:endParaRPr>
          </a:p>
        </p:txBody>
      </p:sp>
      <p:sp>
        <p:nvSpPr>
          <p:cNvPr id="10" name="AutoShape 6"/>
          <p:cNvSpPr>
            <a:spLocks noChangeArrowheads="1"/>
          </p:cNvSpPr>
          <p:nvPr/>
        </p:nvSpPr>
        <p:spPr bwMode="auto">
          <a:xfrm>
            <a:off x="639144" y="2492896"/>
            <a:ext cx="7715304" cy="4032448"/>
          </a:xfrm>
          <a:prstGeom prst="roundRect">
            <a:avLst>
              <a:gd name="adj" fmla="val 9106"/>
            </a:avLst>
          </a:prstGeom>
          <a:solidFill>
            <a:schemeClr val="bg1"/>
          </a:solidFill>
          <a:ln w="9525">
            <a:solidFill>
              <a:schemeClr val="accent4">
                <a:lumMod val="60000"/>
                <a:lumOff val="40000"/>
              </a:schemeClr>
            </a:solidFill>
            <a:round/>
            <a:headEnd/>
            <a:tailEnd/>
          </a:ln>
          <a:effectLst/>
        </p:spPr>
        <p:txBody>
          <a:bodyPr wrap="none" anchor="ctr"/>
          <a:lstStyle/>
          <a:p>
            <a:pPr>
              <a:lnSpc>
                <a:spcPts val="4200"/>
              </a:lnSpc>
              <a:buSzPct val="90000"/>
            </a:pPr>
            <a:r>
              <a:rPr lang="zh-TW" altLang="en-US" sz="2800" dirty="0">
                <a:solidFill>
                  <a:schemeClr val="tx1"/>
                </a:solidFill>
                <a:latin typeface="+mn-ea"/>
                <a:ea typeface="+mn-ea"/>
              </a:rPr>
              <a:t>  </a:t>
            </a:r>
            <a:r>
              <a:rPr lang="zh-TW" altLang="zh-TW" sz="2800" dirty="0">
                <a:solidFill>
                  <a:schemeClr val="tx1"/>
                </a:solidFill>
                <a:latin typeface="+mn-ea"/>
                <a:ea typeface="+mn-ea"/>
              </a:rPr>
              <a:t>政府編列預算之機關</a:t>
            </a:r>
            <a:r>
              <a:rPr lang="zh-TW" altLang="en-US" sz="2800" dirty="0">
                <a:solidFill>
                  <a:schemeClr val="tx1"/>
                </a:solidFill>
                <a:latin typeface="+mn-ea"/>
                <a:ea typeface="+mn-ea"/>
              </a:rPr>
              <a:t>（構）</a:t>
            </a:r>
            <a:r>
              <a:rPr lang="zh-TW" altLang="zh-TW" sz="2800" dirty="0">
                <a:solidFill>
                  <a:schemeClr val="tx1"/>
                </a:solidFill>
                <a:latin typeface="+mn-ea"/>
                <a:ea typeface="+mn-ea"/>
              </a:rPr>
              <a:t>、學校</a:t>
            </a:r>
            <a:r>
              <a:rPr lang="zh-TW" altLang="en-US" sz="2800" dirty="0">
                <a:solidFill>
                  <a:schemeClr val="tx1"/>
                </a:solidFill>
                <a:latin typeface="+mn-ea"/>
                <a:ea typeface="+mn-ea"/>
              </a:rPr>
              <a:t>或團體之</a:t>
            </a:r>
            <a:endParaRPr lang="en-US" altLang="zh-TW" sz="2800" dirty="0">
              <a:solidFill>
                <a:schemeClr val="tx1"/>
              </a:solidFill>
              <a:latin typeface="+mn-ea"/>
              <a:ea typeface="+mn-ea"/>
            </a:endParaRPr>
          </a:p>
          <a:p>
            <a:pPr>
              <a:lnSpc>
                <a:spcPts val="4200"/>
              </a:lnSpc>
              <a:buSzPct val="90000"/>
            </a:pPr>
            <a:r>
              <a:rPr lang="zh-TW" altLang="en-US" sz="2800" dirty="0">
                <a:solidFill>
                  <a:schemeClr val="tx1"/>
                </a:solidFill>
                <a:latin typeface="+mn-ea"/>
                <a:ea typeface="+mn-ea"/>
              </a:rPr>
              <a:t>  職務</a:t>
            </a:r>
            <a:endParaRPr lang="en-US" altLang="zh-TW" sz="2800" dirty="0">
              <a:solidFill>
                <a:schemeClr val="tx1"/>
              </a:solidFill>
              <a:latin typeface="+mn-ea"/>
              <a:ea typeface="+mn-ea"/>
            </a:endParaRPr>
          </a:p>
          <a:p>
            <a:pPr marL="742950" lvl="1" indent="-285750">
              <a:lnSpc>
                <a:spcPts val="4200"/>
              </a:lnSpc>
              <a:buSzPct val="90000"/>
              <a:buFont typeface="Arial" panose="020B0604020202020204" pitchFamily="34" charset="0"/>
              <a:buChar char="•"/>
            </a:pPr>
            <a:r>
              <a:rPr lang="zh-TW" altLang="zh-TW" sz="2800" dirty="0">
                <a:solidFill>
                  <a:schemeClr val="tx1"/>
                </a:solidFill>
                <a:latin typeface="+mn-ea"/>
                <a:ea typeface="+mn-ea"/>
              </a:rPr>
              <a:t>由政府預算支給薪酬。</a:t>
            </a:r>
            <a:endParaRPr lang="en-US" altLang="zh-TW" sz="2800" dirty="0">
              <a:solidFill>
                <a:schemeClr val="tx1"/>
              </a:solidFill>
              <a:latin typeface="+mn-ea"/>
              <a:ea typeface="+mn-ea"/>
            </a:endParaRPr>
          </a:p>
          <a:p>
            <a:pPr marL="742950" lvl="1" indent="-285750">
              <a:lnSpc>
                <a:spcPts val="4200"/>
              </a:lnSpc>
              <a:buSzPct val="90000"/>
              <a:buFont typeface="Arial" panose="020B0604020202020204" pitchFamily="34" charset="0"/>
              <a:buChar char="•"/>
            </a:pPr>
            <a:r>
              <a:rPr lang="zh-TW" altLang="zh-TW" sz="2800" dirty="0">
                <a:solidFill>
                  <a:schemeClr val="tx1"/>
                </a:solidFill>
                <a:latin typeface="+mn-ea"/>
                <a:ea typeface="+mn-ea"/>
              </a:rPr>
              <a:t>由機關（構）或學校直接僱用</a:t>
            </a:r>
            <a:r>
              <a:rPr lang="zh-TW" altLang="en-US" sz="2800" dirty="0">
                <a:solidFill>
                  <a:schemeClr val="tx1"/>
                </a:solidFill>
                <a:latin typeface="+mn-ea"/>
                <a:ea typeface="+mn-ea"/>
              </a:rPr>
              <a:t>。</a:t>
            </a:r>
            <a:endParaRPr lang="en-US" altLang="zh-TW" sz="2800" dirty="0">
              <a:solidFill>
                <a:schemeClr val="tx1"/>
              </a:solidFill>
              <a:latin typeface="+mn-ea"/>
              <a:ea typeface="+mn-ea"/>
            </a:endParaRPr>
          </a:p>
          <a:p>
            <a:pPr marL="742950" lvl="1" indent="-285750">
              <a:lnSpc>
                <a:spcPts val="4200"/>
              </a:lnSpc>
              <a:buSzPct val="90000"/>
              <a:buFont typeface="Arial" panose="020B0604020202020204" pitchFamily="34" charset="0"/>
              <a:buChar char="•"/>
            </a:pPr>
            <a:r>
              <a:rPr lang="zh-TW" altLang="zh-TW" sz="2800" dirty="0">
                <a:solidFill>
                  <a:schemeClr val="tx1"/>
                </a:solidFill>
                <a:latin typeface="+mn-ea"/>
                <a:ea typeface="+mn-ea"/>
              </a:rPr>
              <a:t>受委託行使公權力之團體、個人所僱用</a:t>
            </a:r>
            <a:r>
              <a:rPr lang="zh-TW" altLang="en-US" sz="2800" dirty="0">
                <a:solidFill>
                  <a:schemeClr val="tx1"/>
                </a:solidFill>
                <a:latin typeface="+mn-ea"/>
                <a:ea typeface="+mn-ea"/>
              </a:rPr>
              <a:t>。</a:t>
            </a:r>
            <a:endParaRPr lang="en-US" altLang="zh-TW" sz="2800" dirty="0">
              <a:solidFill>
                <a:schemeClr val="tx1"/>
              </a:solidFill>
              <a:latin typeface="+mn-ea"/>
              <a:ea typeface="+mn-ea"/>
            </a:endParaRPr>
          </a:p>
          <a:p>
            <a:pPr marL="742950" lvl="1" indent="-285750">
              <a:lnSpc>
                <a:spcPts val="4200"/>
              </a:lnSpc>
              <a:buSzPct val="90000"/>
              <a:buFont typeface="Arial" panose="020B0604020202020204" pitchFamily="34" charset="0"/>
              <a:buChar char="•"/>
            </a:pPr>
            <a:r>
              <a:rPr lang="zh-TW" altLang="zh-TW" sz="2800" dirty="0">
                <a:solidFill>
                  <a:schemeClr val="tx1"/>
                </a:solidFill>
                <a:latin typeface="+mn-ea"/>
                <a:ea typeface="+mn-ea"/>
              </a:rPr>
              <a:t>承攬政府業務之團體、個人所僱用。</a:t>
            </a:r>
            <a:endParaRPr lang="en-US" altLang="zh-TW" sz="2800" dirty="0">
              <a:solidFill>
                <a:schemeClr val="tx1"/>
              </a:solidFill>
              <a:latin typeface="+mn-ea"/>
              <a:ea typeface="+mn-ea"/>
            </a:endParaRPr>
          </a:p>
        </p:txBody>
      </p:sp>
      <p:pic>
        <p:nvPicPr>
          <p:cNvPr id="6" name="圖片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36077274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85332" y="612708"/>
            <a:ext cx="7773338" cy="1008113"/>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退休再任限制</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4800" dirty="0">
                <a:solidFill>
                  <a:schemeClr val="tx1"/>
                </a:solidFill>
                <a:latin typeface="標楷體" panose="03000509000000000000" pitchFamily="65" charset="-120"/>
                <a:ea typeface="標楷體" panose="03000509000000000000" pitchFamily="65" charset="-120"/>
              </a:rPr>
              <a:t>三</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2200" dirty="0">
                <a:solidFill>
                  <a:schemeClr val="tx1"/>
                </a:solidFill>
                <a:latin typeface="標楷體" panose="03000509000000000000" pitchFamily="65" charset="-120"/>
                <a:ea typeface="標楷體" panose="03000509000000000000" pitchFamily="65" charset="-120"/>
              </a:rPr>
              <a:t> </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#77</a:t>
            </a:r>
            <a:r>
              <a:rPr lang="zh-TW" altLang="en-US" sz="2000" dirty="0">
                <a:solidFill>
                  <a:srgbClr val="FF0000"/>
                </a:solidFill>
                <a:latin typeface="標楷體" panose="03000509000000000000" pitchFamily="65" charset="-120"/>
                <a:ea typeface="標楷體" panose="03000509000000000000" pitchFamily="65" charset="-120"/>
              </a:rPr>
              <a:t>、教細＃</a:t>
            </a:r>
            <a:r>
              <a:rPr lang="en-US" altLang="zh-TW" sz="2000" dirty="0">
                <a:solidFill>
                  <a:srgbClr val="FF0000"/>
                </a:solidFill>
                <a:latin typeface="標楷體" panose="03000509000000000000" pitchFamily="65" charset="-120"/>
                <a:ea typeface="標楷體" panose="03000509000000000000" pitchFamily="65" charset="-120"/>
              </a:rPr>
              <a:t>110</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5"/>
          <p:cNvSpPr>
            <a:spLocks noGrp="1" noChangeArrowheads="1"/>
          </p:cNvSpPr>
          <p:nvPr>
            <p:ph sz="quarter" idx="13"/>
          </p:nvPr>
        </p:nvSpPr>
        <p:spPr bwMode="auto">
          <a:xfrm>
            <a:off x="575556" y="1701993"/>
            <a:ext cx="3661906" cy="685791"/>
          </a:xfrm>
          <a:prstGeom prst="roundRect">
            <a:avLst>
              <a:gd name="adj" fmla="val 50000"/>
            </a:avLst>
          </a:prstGeom>
          <a:solidFill>
            <a:srgbClr val="00B0F0"/>
          </a:solidFill>
          <a:ln w="9525">
            <a:noFill/>
            <a:round/>
            <a:headEnd/>
            <a:tailEnd/>
          </a:ln>
          <a:effectLst>
            <a:outerShdw dist="35921" dir="2700000" algn="ctr" rotWithShape="0">
              <a:schemeClr val="bg2">
                <a:alpha val="50000"/>
              </a:schemeClr>
            </a:outerShdw>
          </a:effectLst>
        </p:spPr>
        <p:txBody>
          <a:bodyPr wrap="none" anchor="ctr">
            <a:noAutofit/>
          </a:bodyPr>
          <a:lstStyle/>
          <a:p>
            <a:pPr algn="ctr">
              <a:buNone/>
            </a:pPr>
            <a:r>
              <a:rPr lang="zh-TW" altLang="en-US" sz="3200" dirty="0">
                <a:solidFill>
                  <a:schemeClr val="tx1"/>
                </a:solidFill>
                <a:latin typeface="標楷體" panose="03000509000000000000" pitchFamily="65" charset="-120"/>
                <a:ea typeface="標楷體" panose="03000509000000000000" pitchFamily="65" charset="-120"/>
              </a:rPr>
              <a:t>受限制機關（構）</a:t>
            </a:r>
            <a:r>
              <a:rPr lang="en-US" altLang="zh-TW" sz="3200" dirty="0">
                <a:solidFill>
                  <a:schemeClr val="tx1"/>
                </a:solidFill>
                <a:latin typeface="標楷體" panose="03000509000000000000" pitchFamily="65" charset="-120"/>
                <a:ea typeface="標楷體" panose="03000509000000000000" pitchFamily="65" charset="-120"/>
              </a:rPr>
              <a:t>2</a:t>
            </a:r>
            <a:endParaRPr lang="zh-TW" altLang="en-US" sz="3200" dirty="0">
              <a:solidFill>
                <a:schemeClr val="tx1"/>
              </a:solidFill>
              <a:latin typeface="標楷體" panose="03000509000000000000" pitchFamily="65" charset="-120"/>
              <a:ea typeface="標楷體" panose="03000509000000000000" pitchFamily="65" charset="-120"/>
            </a:endParaRPr>
          </a:p>
        </p:txBody>
      </p:sp>
      <p:sp>
        <p:nvSpPr>
          <p:cNvPr id="10" name="AutoShape 6"/>
          <p:cNvSpPr>
            <a:spLocks noChangeArrowheads="1"/>
          </p:cNvSpPr>
          <p:nvPr/>
        </p:nvSpPr>
        <p:spPr bwMode="auto">
          <a:xfrm>
            <a:off x="639144" y="2492896"/>
            <a:ext cx="7893296" cy="4032448"/>
          </a:xfrm>
          <a:prstGeom prst="roundRect">
            <a:avLst>
              <a:gd name="adj" fmla="val 9106"/>
            </a:avLst>
          </a:prstGeom>
          <a:gradFill>
            <a:gsLst>
              <a:gs pos="0">
                <a:schemeClr val="bg1"/>
              </a:gs>
              <a:gs pos="100000">
                <a:schemeClr val="accent1">
                  <a:lumMod val="45000"/>
                  <a:lumOff val="55000"/>
                </a:schemeClr>
              </a:gs>
              <a:gs pos="100000">
                <a:schemeClr val="accent1"/>
              </a:gs>
              <a:gs pos="100000">
                <a:srgbClr val="92D050"/>
              </a:gs>
            </a:gsLst>
            <a:lin ang="5400000" scaled="1"/>
          </a:gradFill>
          <a:ln w="9525">
            <a:noFill/>
            <a:round/>
            <a:headEnd/>
            <a:tailEnd/>
          </a:ln>
          <a:effectLst/>
        </p:spPr>
        <p:txBody>
          <a:bodyPr wrap="none" anchor="ctr"/>
          <a:lstStyle/>
          <a:p>
            <a:pPr marL="457200" indent="-457200">
              <a:lnSpc>
                <a:spcPts val="4200"/>
              </a:lnSpc>
              <a:buSzPct val="90000"/>
              <a:buFont typeface="Arial" panose="020B0604020202020204" pitchFamily="34" charset="0"/>
              <a:buChar char="•"/>
            </a:pPr>
            <a:r>
              <a:rPr lang="zh-TW" altLang="zh-TW" sz="2800" dirty="0">
                <a:solidFill>
                  <a:schemeClr val="tx1"/>
                </a:solidFill>
                <a:latin typeface="標楷體" panose="03000509000000000000" pitchFamily="65" charset="-120"/>
              </a:rPr>
              <a:t>行政法人、公法人之職務</a:t>
            </a:r>
            <a:endParaRPr lang="en-US" altLang="zh-TW" sz="2800" dirty="0">
              <a:solidFill>
                <a:schemeClr val="tx1"/>
              </a:solidFill>
              <a:latin typeface="標楷體" panose="03000509000000000000" pitchFamily="65" charset="-120"/>
            </a:endParaRPr>
          </a:p>
          <a:p>
            <a:pPr marL="457200" indent="-457200">
              <a:lnSpc>
                <a:spcPts val="4200"/>
              </a:lnSpc>
              <a:buSzPct val="90000"/>
              <a:buFont typeface="Arial" panose="020B0604020202020204" pitchFamily="34" charset="0"/>
              <a:buChar char="•"/>
            </a:pPr>
            <a:r>
              <a:rPr lang="zh-TW" altLang="zh-TW" sz="2800" dirty="0">
                <a:solidFill>
                  <a:schemeClr val="tx1"/>
                </a:solidFill>
                <a:latin typeface="標楷體" panose="03000509000000000000" pitchFamily="65" charset="-120"/>
              </a:rPr>
              <a:t>政府原始捐助（贈）財團法人職務</a:t>
            </a:r>
            <a:endParaRPr lang="en-US" altLang="zh-TW" sz="2800" dirty="0">
              <a:solidFill>
                <a:schemeClr val="tx1"/>
              </a:solidFill>
              <a:latin typeface="標楷體" panose="03000509000000000000" pitchFamily="65" charset="-120"/>
            </a:endParaRPr>
          </a:p>
          <a:p>
            <a:pPr marL="457200" indent="-457200">
              <a:lnSpc>
                <a:spcPts val="4200"/>
              </a:lnSpc>
              <a:buSzPct val="90000"/>
              <a:buFont typeface="Arial" panose="020B0604020202020204" pitchFamily="34" charset="0"/>
              <a:buChar char="•"/>
            </a:pPr>
            <a:r>
              <a:rPr lang="zh-TW" altLang="zh-TW" sz="2800" dirty="0">
                <a:solidFill>
                  <a:schemeClr val="tx1"/>
                </a:solidFill>
                <a:latin typeface="標楷體" panose="03000509000000000000" pitchFamily="65" charset="-120"/>
              </a:rPr>
              <a:t>政府轉（再轉）投資事業</a:t>
            </a:r>
            <a:r>
              <a:rPr lang="zh-TW" altLang="en-US" sz="2800" dirty="0">
                <a:solidFill>
                  <a:schemeClr val="tx1"/>
                </a:solidFill>
                <a:latin typeface="標楷體" panose="03000509000000000000" pitchFamily="65" charset="-120"/>
              </a:rPr>
              <a:t>之職務</a:t>
            </a:r>
            <a:endParaRPr lang="en-US" altLang="zh-TW" sz="2800" dirty="0">
              <a:solidFill>
                <a:schemeClr val="tx1"/>
              </a:solidFill>
              <a:latin typeface="標楷體" panose="03000509000000000000" pitchFamily="65" charset="-120"/>
            </a:endParaRPr>
          </a:p>
          <a:p>
            <a:pPr marL="457200" indent="-457200">
              <a:lnSpc>
                <a:spcPts val="4200"/>
              </a:lnSpc>
              <a:buSzPct val="90000"/>
              <a:buFont typeface="Arial" panose="020B0604020202020204" pitchFamily="34" charset="0"/>
              <a:buChar char="•"/>
            </a:pPr>
            <a:r>
              <a:rPr lang="zh-TW" altLang="zh-TW" sz="2800" dirty="0">
                <a:solidFill>
                  <a:schemeClr val="tx1"/>
                </a:solidFill>
                <a:latin typeface="標楷體" panose="03000509000000000000" pitchFamily="65" charset="-120"/>
              </a:rPr>
              <a:t>政府直接（間）接控管之財團法人、事業機構</a:t>
            </a:r>
            <a:endParaRPr lang="en-US" altLang="zh-TW" sz="2800" dirty="0">
              <a:solidFill>
                <a:schemeClr val="tx1"/>
              </a:solidFill>
              <a:latin typeface="標楷體" panose="03000509000000000000" pitchFamily="65" charset="-120"/>
            </a:endParaRPr>
          </a:p>
          <a:p>
            <a:pPr>
              <a:lnSpc>
                <a:spcPts val="42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之職務</a:t>
            </a:r>
            <a:endParaRPr lang="en-US" altLang="zh-TW" sz="2800" dirty="0">
              <a:solidFill>
                <a:schemeClr val="tx1"/>
              </a:solidFill>
              <a:latin typeface="標楷體" panose="03000509000000000000" pitchFamily="65" charset="-120"/>
            </a:endParaRPr>
          </a:p>
          <a:p>
            <a:r>
              <a:rPr lang="zh-TW" altLang="zh-TW" sz="1600" u="sng" dirty="0">
                <a:solidFill>
                  <a:schemeClr val="tx1"/>
                </a:solidFill>
                <a:latin typeface="標楷體" panose="03000509000000000000" pitchFamily="65" charset="-120"/>
                <a:hlinkClick r:id="rId3"/>
              </a:rPr>
              <a:t>參銓敘部網頁：退休資訊專區</a:t>
            </a:r>
            <a:r>
              <a:rPr lang="en-US" altLang="zh-TW" sz="1600" u="sng" dirty="0">
                <a:solidFill>
                  <a:schemeClr val="tx1"/>
                </a:solidFill>
                <a:latin typeface="標楷體" panose="03000509000000000000" pitchFamily="65" charset="-120"/>
                <a:hlinkClick r:id="rId3"/>
              </a:rPr>
              <a:t>/</a:t>
            </a:r>
            <a:r>
              <a:rPr lang="zh-TW" altLang="zh-TW" sz="1600" u="sng" dirty="0">
                <a:solidFill>
                  <a:schemeClr val="tx1"/>
                </a:solidFill>
                <a:latin typeface="標楷體" panose="03000509000000000000" pitchFamily="65" charset="-120"/>
                <a:hlinkClick r:id="rId3"/>
              </a:rPr>
              <a:t>退休再任相關</a:t>
            </a:r>
            <a:r>
              <a:rPr lang="en-US" altLang="zh-TW" sz="1600" u="sng" dirty="0">
                <a:solidFill>
                  <a:schemeClr val="tx1"/>
                </a:solidFill>
                <a:latin typeface="標楷體" panose="03000509000000000000" pitchFamily="65" charset="-120"/>
                <a:hlinkClick r:id="rId3"/>
              </a:rPr>
              <a:t>/</a:t>
            </a:r>
            <a:r>
              <a:rPr lang="zh-TW" altLang="zh-TW" sz="1600" u="sng" dirty="0">
                <a:solidFill>
                  <a:schemeClr val="tx1"/>
                </a:solidFill>
                <a:latin typeface="標楷體" panose="03000509000000000000" pitchFamily="65" charset="-120"/>
                <a:hlinkClick r:id="rId3"/>
              </a:rPr>
              <a:t>政府捐助（贈）之財團法人或政府</a:t>
            </a:r>
            <a:endParaRPr lang="en-US" altLang="zh-TW" sz="1600" u="sng" dirty="0">
              <a:solidFill>
                <a:schemeClr val="tx1"/>
              </a:solidFill>
              <a:latin typeface="標楷體" panose="03000509000000000000" pitchFamily="65" charset="-120"/>
              <a:hlinkClick r:id="rId3"/>
            </a:endParaRPr>
          </a:p>
          <a:p>
            <a:r>
              <a:rPr lang="zh-TW" altLang="zh-TW" sz="1600" u="sng" dirty="0">
                <a:solidFill>
                  <a:schemeClr val="tx1"/>
                </a:solidFill>
                <a:latin typeface="標楷體" panose="03000509000000000000" pitchFamily="65" charset="-120"/>
                <a:hlinkClick r:id="rId3"/>
              </a:rPr>
              <a:t>暨所屬營業、非營業基金轉投資事業彙整表）</a:t>
            </a:r>
            <a:endParaRPr lang="zh-TW" altLang="zh-TW" sz="1600" u="sng" dirty="0">
              <a:solidFill>
                <a:schemeClr val="tx1"/>
              </a:solidFill>
              <a:latin typeface="標楷體" panose="03000509000000000000" pitchFamily="65" charset="-120"/>
            </a:endParaRPr>
          </a:p>
        </p:txBody>
      </p:sp>
      <p:pic>
        <p:nvPicPr>
          <p:cNvPr id="6" name="圖片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11003979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85332" y="476672"/>
            <a:ext cx="7773338" cy="1080121"/>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退休再任限制</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4800" dirty="0">
                <a:solidFill>
                  <a:schemeClr val="tx1"/>
                </a:solidFill>
                <a:latin typeface="標楷體" panose="03000509000000000000" pitchFamily="65" charset="-120"/>
                <a:ea typeface="標楷體" panose="03000509000000000000" pitchFamily="65" charset="-120"/>
              </a:rPr>
              <a:t>四</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2200" dirty="0">
                <a:solidFill>
                  <a:schemeClr val="tx1"/>
                </a:solidFill>
                <a:latin typeface="標楷體" panose="03000509000000000000" pitchFamily="65" charset="-120"/>
                <a:ea typeface="標楷體" panose="03000509000000000000" pitchFamily="65" charset="-120"/>
              </a:rPr>
              <a:t> </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#77</a:t>
            </a:r>
            <a:r>
              <a:rPr lang="zh-TW" altLang="en-US" sz="2000" dirty="0">
                <a:solidFill>
                  <a:srgbClr val="FF0000"/>
                </a:solidFill>
                <a:latin typeface="標楷體" panose="03000509000000000000" pitchFamily="65" charset="-120"/>
                <a:ea typeface="標楷體" panose="03000509000000000000" pitchFamily="65" charset="-120"/>
              </a:rPr>
              <a:t>、教細＃</a:t>
            </a:r>
            <a:r>
              <a:rPr lang="en-US" altLang="zh-TW" sz="2000" dirty="0">
                <a:solidFill>
                  <a:srgbClr val="FF0000"/>
                </a:solidFill>
                <a:latin typeface="標楷體" panose="03000509000000000000" pitchFamily="65" charset="-120"/>
                <a:ea typeface="標楷體" panose="03000509000000000000" pitchFamily="65" charset="-120"/>
              </a:rPr>
              <a:t>111</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5"/>
          <p:cNvSpPr>
            <a:spLocks noGrp="1" noChangeArrowheads="1"/>
          </p:cNvSpPr>
          <p:nvPr>
            <p:ph sz="quarter" idx="13"/>
          </p:nvPr>
        </p:nvSpPr>
        <p:spPr bwMode="auto">
          <a:xfrm>
            <a:off x="685332" y="1781550"/>
            <a:ext cx="3517890" cy="685791"/>
          </a:xfrm>
          <a:prstGeom prst="roundRect">
            <a:avLst>
              <a:gd name="adj" fmla="val 50000"/>
            </a:avLst>
          </a:prstGeom>
          <a:solidFill>
            <a:srgbClr val="00B0F0"/>
          </a:solidFill>
          <a:ln w="9525">
            <a:noFill/>
            <a:round/>
            <a:headEnd/>
            <a:tailEnd/>
          </a:ln>
          <a:effectLst>
            <a:outerShdw dist="35921" dir="2700000" algn="ctr" rotWithShape="0">
              <a:schemeClr val="bg2">
                <a:alpha val="50000"/>
              </a:schemeClr>
            </a:outerShdw>
          </a:effectLst>
        </p:spPr>
        <p:txBody>
          <a:bodyPr wrap="none" anchor="ctr">
            <a:noAutofit/>
          </a:bodyPr>
          <a:lstStyle/>
          <a:p>
            <a:pPr algn="ctr">
              <a:buNone/>
            </a:pPr>
            <a:r>
              <a:rPr lang="zh-TW" altLang="en-US" sz="3200" dirty="0">
                <a:solidFill>
                  <a:schemeClr val="tx1"/>
                </a:solidFill>
                <a:latin typeface="標楷體" panose="03000509000000000000" pitchFamily="65" charset="-120"/>
                <a:ea typeface="標楷體" panose="03000509000000000000" pitchFamily="65" charset="-120"/>
              </a:rPr>
              <a:t>受限制機關（構）</a:t>
            </a:r>
            <a:r>
              <a:rPr lang="en-US" altLang="zh-TW" sz="3200" dirty="0">
                <a:solidFill>
                  <a:schemeClr val="tx1"/>
                </a:solidFill>
                <a:latin typeface="標楷體" panose="03000509000000000000" pitchFamily="65" charset="-120"/>
                <a:ea typeface="標楷體" panose="03000509000000000000" pitchFamily="65" charset="-120"/>
              </a:rPr>
              <a:t>3</a:t>
            </a:r>
            <a:endParaRPr lang="zh-TW" altLang="en-US" sz="3200" dirty="0">
              <a:solidFill>
                <a:schemeClr val="tx1"/>
              </a:solidFill>
              <a:latin typeface="標楷體" panose="03000509000000000000" pitchFamily="65" charset="-120"/>
              <a:ea typeface="標楷體" panose="03000509000000000000" pitchFamily="65" charset="-120"/>
            </a:endParaRPr>
          </a:p>
        </p:txBody>
      </p:sp>
      <p:sp>
        <p:nvSpPr>
          <p:cNvPr id="6" name="AutoShape 6"/>
          <p:cNvSpPr>
            <a:spLocks noChangeArrowheads="1"/>
          </p:cNvSpPr>
          <p:nvPr/>
        </p:nvSpPr>
        <p:spPr bwMode="auto">
          <a:xfrm>
            <a:off x="611560" y="2852936"/>
            <a:ext cx="7605264" cy="2880320"/>
          </a:xfrm>
          <a:prstGeom prst="roundRect">
            <a:avLst>
              <a:gd name="adj" fmla="val 9106"/>
            </a:avLst>
          </a:prstGeom>
          <a:gradFill>
            <a:gsLst>
              <a:gs pos="0">
                <a:schemeClr val="bg1"/>
              </a:gs>
              <a:gs pos="100000">
                <a:schemeClr val="accent1">
                  <a:lumMod val="45000"/>
                  <a:lumOff val="55000"/>
                </a:schemeClr>
              </a:gs>
              <a:gs pos="100000">
                <a:schemeClr val="accent1"/>
              </a:gs>
              <a:gs pos="100000">
                <a:srgbClr val="92D050"/>
              </a:gs>
            </a:gsLst>
            <a:lin ang="5400000" scaled="1"/>
          </a:gradFill>
          <a:ln w="9525">
            <a:noFill/>
            <a:round/>
            <a:headEnd/>
            <a:tailEnd/>
          </a:ln>
          <a:effectLst/>
        </p:spPr>
        <p:txBody>
          <a:bodyPr wrap="none" anchor="ctr"/>
          <a:lstStyle/>
          <a:p>
            <a:pPr>
              <a:lnSpc>
                <a:spcPts val="4200"/>
              </a:lnSpc>
              <a:buSzPct val="90000"/>
            </a:pPr>
            <a:endParaRPr lang="en-US" altLang="zh-TW" sz="2800" dirty="0" smtClean="0">
              <a:solidFill>
                <a:schemeClr val="tx1"/>
              </a:solidFill>
              <a:latin typeface="標楷體" panose="03000509000000000000" pitchFamily="65" charset="-120"/>
            </a:endParaRPr>
          </a:p>
          <a:p>
            <a:pPr>
              <a:lnSpc>
                <a:spcPts val="4200"/>
              </a:lnSpc>
              <a:buSzPct val="90000"/>
            </a:pPr>
            <a:endParaRPr lang="en-US" altLang="zh-TW" sz="2800" dirty="0" smtClean="0">
              <a:solidFill>
                <a:schemeClr val="tx1"/>
              </a:solidFill>
              <a:latin typeface="標楷體" panose="03000509000000000000" pitchFamily="65" charset="-120"/>
            </a:endParaRPr>
          </a:p>
          <a:p>
            <a:pPr>
              <a:lnSpc>
                <a:spcPts val="4200"/>
              </a:lnSpc>
              <a:buSzPct val="90000"/>
            </a:pPr>
            <a:r>
              <a:rPr lang="zh-TW" altLang="en-US" sz="2800" dirty="0" smtClean="0">
                <a:solidFill>
                  <a:schemeClr val="tx1"/>
                </a:solidFill>
                <a:latin typeface="標楷體" panose="03000509000000000000" pitchFamily="65" charset="-120"/>
              </a:rPr>
              <a:t>私立</a:t>
            </a:r>
            <a:r>
              <a:rPr lang="zh-TW" altLang="en-US" sz="2800" dirty="0">
                <a:solidFill>
                  <a:schemeClr val="tx1"/>
                </a:solidFill>
                <a:latin typeface="標楷體" panose="03000509000000000000" pitchFamily="65" charset="-120"/>
              </a:rPr>
              <a:t>學校職務</a:t>
            </a:r>
            <a:endParaRPr lang="en-US" altLang="zh-TW" sz="2800" dirty="0">
              <a:solidFill>
                <a:schemeClr val="tx1"/>
              </a:solidFill>
              <a:latin typeface="標楷體" panose="03000509000000000000" pitchFamily="65" charset="-120"/>
            </a:endParaRPr>
          </a:p>
          <a:p>
            <a:pPr marL="914400" lvl="1" indent="-457200">
              <a:lnSpc>
                <a:spcPts val="4200"/>
              </a:lnSpc>
              <a:buSzPct val="90000"/>
              <a:buFont typeface="Arial" panose="020B0604020202020204" pitchFamily="34" charset="0"/>
              <a:buChar char="•"/>
            </a:pPr>
            <a:r>
              <a:rPr lang="zh-TW" altLang="zh-TW" sz="2800" dirty="0">
                <a:solidFill>
                  <a:schemeClr val="tx1"/>
                </a:solidFill>
                <a:latin typeface="標楷體" panose="03000509000000000000" pitchFamily="65" charset="-120"/>
              </a:rPr>
              <a:t>指依私立學校法規定，經主管機關許可</a:t>
            </a:r>
            <a:endParaRPr lang="en-US" altLang="zh-TW" sz="2800" dirty="0">
              <a:solidFill>
                <a:schemeClr val="tx1"/>
              </a:solidFill>
              <a:latin typeface="標楷體" panose="03000509000000000000" pitchFamily="65" charset="-120"/>
            </a:endParaRPr>
          </a:p>
          <a:p>
            <a:pPr lvl="1">
              <a:lnSpc>
                <a:spcPts val="42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設立之國內各級、各類私立</a:t>
            </a:r>
            <a:r>
              <a:rPr lang="zh-TW" altLang="zh-TW" sz="2800" dirty="0" smtClean="0">
                <a:solidFill>
                  <a:schemeClr val="tx1"/>
                </a:solidFill>
                <a:latin typeface="標楷體" panose="03000509000000000000" pitchFamily="65" charset="-120"/>
              </a:rPr>
              <a:t>學校</a:t>
            </a:r>
            <a:endParaRPr lang="en-US" altLang="zh-TW" sz="2800" dirty="0" smtClean="0">
              <a:solidFill>
                <a:schemeClr val="tx1"/>
              </a:solidFill>
              <a:latin typeface="標楷體" panose="03000509000000000000" pitchFamily="65" charset="-120"/>
            </a:endParaRPr>
          </a:p>
          <a:p>
            <a:pPr lvl="1">
              <a:lnSpc>
                <a:spcPts val="2000"/>
              </a:lnSpc>
              <a:buSzPct val="90000"/>
            </a:pPr>
            <a:r>
              <a:rPr lang="zh-TW" altLang="en-US" sz="1600" b="1" dirty="0" smtClean="0">
                <a:solidFill>
                  <a:schemeClr val="tx1"/>
                </a:solidFill>
                <a:latin typeface="標楷體" panose="03000509000000000000" pitchFamily="65" charset="-120"/>
              </a:rPr>
              <a:t>（</a:t>
            </a:r>
            <a:r>
              <a:rPr lang="en-US" altLang="zh-TW" sz="1600" b="1" dirty="0" smtClean="0">
                <a:solidFill>
                  <a:schemeClr val="tx1"/>
                </a:solidFill>
                <a:latin typeface="標楷體" panose="03000509000000000000" pitchFamily="65" charset="-120"/>
              </a:rPr>
              <a:t>108</a:t>
            </a:r>
            <a:r>
              <a:rPr lang="zh-TW" altLang="en-US" sz="1600" b="1" dirty="0" smtClean="0">
                <a:solidFill>
                  <a:schemeClr val="tx1"/>
                </a:solidFill>
                <a:latin typeface="標楷體" panose="03000509000000000000" pitchFamily="65" charset="-120"/>
              </a:rPr>
              <a:t>年</a:t>
            </a:r>
            <a:r>
              <a:rPr lang="en-US" altLang="zh-TW" sz="1600" b="1" dirty="0" smtClean="0">
                <a:solidFill>
                  <a:schemeClr val="tx1"/>
                </a:solidFill>
                <a:latin typeface="標楷體" panose="03000509000000000000" pitchFamily="65" charset="-120"/>
              </a:rPr>
              <a:t>8</a:t>
            </a:r>
            <a:r>
              <a:rPr lang="zh-TW" altLang="en-US" sz="1600" b="1" dirty="0" smtClean="0">
                <a:solidFill>
                  <a:schemeClr val="tx1"/>
                </a:solidFill>
                <a:latin typeface="標楷體" panose="03000509000000000000" pitchFamily="65" charset="-120"/>
              </a:rPr>
              <a:t>月</a:t>
            </a:r>
            <a:r>
              <a:rPr lang="en-US" altLang="zh-TW" sz="1600" b="1" dirty="0" smtClean="0">
                <a:solidFill>
                  <a:schemeClr val="tx1"/>
                </a:solidFill>
                <a:latin typeface="標楷體" panose="03000509000000000000" pitchFamily="65" charset="-120"/>
              </a:rPr>
              <a:t>23</a:t>
            </a:r>
            <a:r>
              <a:rPr lang="zh-TW" altLang="en-US" sz="1600" b="1" dirty="0" smtClean="0">
                <a:solidFill>
                  <a:schemeClr val="tx1"/>
                </a:solidFill>
                <a:latin typeface="標楷體" panose="03000509000000000000" pitchFamily="65" charset="-120"/>
              </a:rPr>
              <a:t>日大法官釋字第</a:t>
            </a:r>
            <a:r>
              <a:rPr lang="en-US" altLang="zh-TW" sz="1600" b="1" dirty="0" smtClean="0">
                <a:solidFill>
                  <a:schemeClr val="tx1"/>
                </a:solidFill>
                <a:latin typeface="標楷體" panose="03000509000000000000" pitchFamily="65" charset="-120"/>
              </a:rPr>
              <a:t>783</a:t>
            </a:r>
            <a:r>
              <a:rPr lang="zh-TW" altLang="en-US" sz="1600" b="1" dirty="0" smtClean="0">
                <a:solidFill>
                  <a:schemeClr val="tx1"/>
                </a:solidFill>
                <a:latin typeface="標楷體" panose="03000509000000000000" pitchFamily="65" charset="-120"/>
              </a:rPr>
              <a:t>號解釋略以，</a:t>
            </a:r>
            <a:r>
              <a:rPr lang="zh-TW" altLang="en-US" sz="1600" b="1" dirty="0" smtClean="0"/>
              <a:t>停止再任私立學校職務受有</a:t>
            </a:r>
            <a:endParaRPr lang="en-US" altLang="zh-TW" sz="1600" b="1" dirty="0" smtClean="0"/>
          </a:p>
          <a:p>
            <a:pPr lvl="1">
              <a:lnSpc>
                <a:spcPts val="2000"/>
              </a:lnSpc>
              <a:buSzPct val="90000"/>
            </a:pPr>
            <a:r>
              <a:rPr lang="zh-TW" altLang="en-US" sz="1600" b="1" dirty="0" smtClean="0"/>
              <a:t>超過法定基本工資之受規範對象，領受月退休金權利規定，與憲法保障平等</a:t>
            </a:r>
            <a:endParaRPr lang="en-US" altLang="zh-TW" sz="1600" b="1" dirty="0" smtClean="0"/>
          </a:p>
          <a:p>
            <a:pPr lvl="1">
              <a:lnSpc>
                <a:spcPts val="2000"/>
              </a:lnSpc>
              <a:buSzPct val="90000"/>
            </a:pPr>
            <a:r>
              <a:rPr lang="zh-TW" altLang="en-US" sz="1600" b="1" dirty="0" smtClean="0"/>
              <a:t>權之意旨有違，應自本解釋公布之日起，失其效力。</a:t>
            </a:r>
            <a:r>
              <a:rPr lang="zh-TW" altLang="en-US" sz="1600" b="1" dirty="0" smtClean="0">
                <a:solidFill>
                  <a:srgbClr val="FF0000"/>
                </a:solidFill>
                <a:latin typeface="標楷體" panose="03000509000000000000" pitchFamily="65" charset="-120"/>
              </a:rPr>
              <a:t>教</a:t>
            </a:r>
            <a:r>
              <a:rPr lang="en-US" altLang="zh-TW" sz="1600" b="1" dirty="0" smtClean="0">
                <a:solidFill>
                  <a:srgbClr val="FF0000"/>
                </a:solidFill>
                <a:latin typeface="標楷體" panose="03000509000000000000" pitchFamily="65" charset="-120"/>
              </a:rPr>
              <a:t>#77</a:t>
            </a:r>
            <a:r>
              <a:rPr lang="zh-TW" altLang="en-US" sz="1600" b="1" dirty="0" smtClean="0">
                <a:solidFill>
                  <a:srgbClr val="FF0000"/>
                </a:solidFill>
                <a:latin typeface="標楷體" panose="03000509000000000000" pitchFamily="65" charset="-120"/>
              </a:rPr>
              <a:t>第</a:t>
            </a:r>
            <a:r>
              <a:rPr lang="en-US" altLang="zh-TW" sz="1600" b="1" dirty="0" smtClean="0">
                <a:solidFill>
                  <a:srgbClr val="FF0000"/>
                </a:solidFill>
                <a:latin typeface="標楷體" panose="03000509000000000000" pitchFamily="65" charset="-120"/>
              </a:rPr>
              <a:t>1</a:t>
            </a:r>
            <a:r>
              <a:rPr lang="zh-TW" altLang="en-US" sz="1600" b="1" dirty="0" smtClean="0">
                <a:solidFill>
                  <a:srgbClr val="FF0000"/>
                </a:solidFill>
                <a:latin typeface="標楷體" panose="03000509000000000000" pitchFamily="65" charset="-120"/>
              </a:rPr>
              <a:t>條第</a:t>
            </a:r>
            <a:r>
              <a:rPr lang="en-US" altLang="zh-TW" sz="1600" b="1" dirty="0" smtClean="0">
                <a:solidFill>
                  <a:srgbClr val="FF0000"/>
                </a:solidFill>
                <a:latin typeface="標楷體" panose="03000509000000000000" pitchFamily="65" charset="-120"/>
              </a:rPr>
              <a:t>3</a:t>
            </a:r>
            <a:r>
              <a:rPr lang="zh-TW" altLang="en-US" sz="1600" b="1" dirty="0" smtClean="0">
                <a:solidFill>
                  <a:srgbClr val="FF0000"/>
                </a:solidFill>
                <a:latin typeface="標楷體" panose="03000509000000000000" pitchFamily="65" charset="-120"/>
              </a:rPr>
              <a:t>款違憲</a:t>
            </a:r>
            <a:r>
              <a:rPr lang="en-US" altLang="zh-TW" sz="1600" b="1" dirty="0" smtClean="0">
                <a:solidFill>
                  <a:srgbClr val="FF0000"/>
                </a:solidFill>
                <a:latin typeface="標楷體" panose="03000509000000000000" pitchFamily="65" charset="-120"/>
              </a:rPr>
              <a:t> </a:t>
            </a:r>
            <a:r>
              <a:rPr lang="zh-TW" altLang="en-US" sz="1600" b="1" dirty="0" smtClean="0">
                <a:solidFill>
                  <a:schemeClr val="tx1"/>
                </a:solidFill>
                <a:latin typeface="標楷體" panose="03000509000000000000" pitchFamily="65" charset="-120"/>
              </a:rPr>
              <a:t>）</a:t>
            </a:r>
            <a:endParaRPr lang="en-US" altLang="zh-TW" sz="1600" b="1" dirty="0" smtClean="0">
              <a:solidFill>
                <a:schemeClr val="tx1"/>
              </a:solidFill>
              <a:latin typeface="標楷體" panose="03000509000000000000" pitchFamily="65" charset="-120"/>
            </a:endParaRPr>
          </a:p>
          <a:p>
            <a:pPr marL="742950" lvl="1" indent="-285750">
              <a:lnSpc>
                <a:spcPts val="4200"/>
              </a:lnSpc>
              <a:buSzPct val="90000"/>
              <a:buFont typeface="Arial" panose="020B0604020202020204" pitchFamily="34" charset="0"/>
              <a:buChar char="•"/>
            </a:pPr>
            <a:endParaRPr lang="en-US" altLang="zh-TW" sz="2800" dirty="0">
              <a:latin typeface="標楷體" panose="03000509000000000000" pitchFamily="65" charset="-120"/>
            </a:endParaRPr>
          </a:p>
          <a:p>
            <a:pPr marL="177800" indent="-177800">
              <a:lnSpc>
                <a:spcPts val="4200"/>
              </a:lnSpc>
              <a:buSzPct val="90000"/>
              <a:buBlip>
                <a:blip r:embed="rId3"/>
              </a:buBlip>
            </a:pPr>
            <a:endParaRPr lang="en-US" altLang="zh-TW" sz="2800" dirty="0">
              <a:latin typeface="標楷體" panose="03000509000000000000" pitchFamily="65" charset="-120"/>
            </a:endParaRPr>
          </a:p>
        </p:txBody>
      </p:sp>
      <p:pic>
        <p:nvPicPr>
          <p:cNvPr id="7" name="圖片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199191035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85332" y="548680"/>
            <a:ext cx="7773338" cy="1008113"/>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退休再任限制</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4800" dirty="0">
                <a:solidFill>
                  <a:schemeClr val="tx1"/>
                </a:solidFill>
                <a:latin typeface="標楷體" panose="03000509000000000000" pitchFamily="65" charset="-120"/>
                <a:ea typeface="標楷體" panose="03000509000000000000" pitchFamily="65" charset="-120"/>
              </a:rPr>
              <a:t>五</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2200" dirty="0">
                <a:solidFill>
                  <a:schemeClr val="tx1"/>
                </a:solidFill>
                <a:latin typeface="標楷體" panose="03000509000000000000" pitchFamily="65" charset="-120"/>
                <a:ea typeface="標楷體" panose="03000509000000000000" pitchFamily="65" charset="-120"/>
              </a:rPr>
              <a:t> </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#77</a:t>
            </a:r>
            <a:r>
              <a:rPr lang="zh-TW" altLang="en-US" sz="2000" dirty="0">
                <a:solidFill>
                  <a:srgbClr val="FF0000"/>
                </a:solidFill>
                <a:latin typeface="標楷體" panose="03000509000000000000" pitchFamily="65" charset="-120"/>
                <a:ea typeface="標楷體" panose="03000509000000000000" pitchFamily="65" charset="-120"/>
              </a:rPr>
              <a:t>、教細＃</a:t>
            </a:r>
            <a:r>
              <a:rPr lang="en-US" altLang="zh-TW" sz="2000" dirty="0">
                <a:solidFill>
                  <a:srgbClr val="FF0000"/>
                </a:solidFill>
                <a:latin typeface="標楷體" panose="03000509000000000000" pitchFamily="65" charset="-120"/>
                <a:ea typeface="標楷體" panose="03000509000000000000" pitchFamily="65" charset="-120"/>
              </a:rPr>
              <a:t>109</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5"/>
          <p:cNvSpPr>
            <a:spLocks noGrp="1" noChangeArrowheads="1"/>
          </p:cNvSpPr>
          <p:nvPr>
            <p:ph sz="quarter" idx="13"/>
          </p:nvPr>
        </p:nvSpPr>
        <p:spPr bwMode="auto">
          <a:xfrm>
            <a:off x="686076" y="1772816"/>
            <a:ext cx="6838996" cy="685791"/>
          </a:xfrm>
          <a:prstGeom prst="roundRect">
            <a:avLst>
              <a:gd name="adj" fmla="val 50000"/>
            </a:avLst>
          </a:prstGeom>
          <a:solidFill>
            <a:srgbClr val="00B0F0"/>
          </a:solidFill>
          <a:ln w="9525">
            <a:noFill/>
            <a:round/>
            <a:headEnd/>
            <a:tailEnd/>
          </a:ln>
          <a:effectLst>
            <a:outerShdw dist="35921" dir="2700000" algn="ctr" rotWithShape="0">
              <a:schemeClr val="bg2">
                <a:alpha val="50000"/>
              </a:schemeClr>
            </a:outerShdw>
          </a:effectLst>
        </p:spPr>
        <p:txBody>
          <a:bodyPr wrap="none" anchor="ctr">
            <a:noAutofit/>
          </a:bodyPr>
          <a:lstStyle/>
          <a:p>
            <a:pPr algn="ctr">
              <a:buNone/>
            </a:pPr>
            <a:r>
              <a:rPr lang="zh-TW" altLang="zh-TW" sz="3200" dirty="0">
                <a:solidFill>
                  <a:schemeClr val="tx1"/>
                </a:solidFill>
                <a:latin typeface="標楷體" panose="03000509000000000000" pitchFamily="65" charset="-120"/>
                <a:ea typeface="標楷體" panose="03000509000000000000" pitchFamily="65" charset="-120"/>
              </a:rPr>
              <a:t>每月支領薪酬總額超過法定基本工資</a:t>
            </a:r>
            <a:endParaRPr lang="zh-TW" altLang="en-US" sz="3200" dirty="0">
              <a:solidFill>
                <a:schemeClr val="tx1"/>
              </a:solidFill>
              <a:latin typeface="標楷體" panose="03000509000000000000" pitchFamily="65" charset="-120"/>
              <a:ea typeface="標楷體" panose="03000509000000000000" pitchFamily="65" charset="-120"/>
            </a:endParaRPr>
          </a:p>
        </p:txBody>
      </p:sp>
      <p:sp>
        <p:nvSpPr>
          <p:cNvPr id="6" name="AutoShape 6"/>
          <p:cNvSpPr>
            <a:spLocks noChangeArrowheads="1"/>
          </p:cNvSpPr>
          <p:nvPr/>
        </p:nvSpPr>
        <p:spPr bwMode="auto">
          <a:xfrm>
            <a:off x="623410" y="2564904"/>
            <a:ext cx="7835260" cy="3816425"/>
          </a:xfrm>
          <a:prstGeom prst="roundRect">
            <a:avLst>
              <a:gd name="adj" fmla="val 9106"/>
            </a:avLst>
          </a:prstGeom>
          <a:gradFill flip="none" rotWithShape="1">
            <a:gsLst>
              <a:gs pos="44700">
                <a:srgbClr val="E5F6D8"/>
              </a:gs>
              <a:gs pos="0">
                <a:schemeClr val="bg1"/>
              </a:gs>
              <a:gs pos="100000">
                <a:schemeClr val="accent1">
                  <a:lumMod val="45000"/>
                  <a:lumOff val="55000"/>
                </a:schemeClr>
              </a:gs>
              <a:gs pos="100000">
                <a:schemeClr val="accent1"/>
              </a:gs>
              <a:gs pos="100000">
                <a:schemeClr val="accent1"/>
              </a:gs>
            </a:gsLst>
            <a:lin ang="5400000" scaled="1"/>
            <a:tileRect/>
          </a:gradFill>
          <a:ln w="9525">
            <a:noFill/>
            <a:round/>
            <a:headEnd/>
            <a:tailEnd/>
          </a:ln>
          <a:effectLst/>
        </p:spPr>
        <p:txBody>
          <a:bodyPr wrap="none" anchor="ctr"/>
          <a:lstStyle/>
          <a:p>
            <a:pPr>
              <a:lnSpc>
                <a:spcPts val="4200"/>
              </a:lnSpc>
              <a:buSzPct val="90000"/>
            </a:pPr>
            <a:r>
              <a:rPr lang="zh-TW" altLang="zh-TW" sz="2800" dirty="0">
                <a:solidFill>
                  <a:schemeClr val="tx1"/>
                </a:solidFill>
                <a:latin typeface="標楷體" panose="03000509000000000000" pitchFamily="65" charset="-120"/>
              </a:rPr>
              <a:t>每月支領薪酬總額</a:t>
            </a:r>
            <a:endParaRPr lang="en-US" altLang="zh-TW" sz="2800" dirty="0">
              <a:solidFill>
                <a:schemeClr val="tx1"/>
              </a:solidFill>
              <a:latin typeface="標楷體" panose="03000509000000000000" pitchFamily="65" charset="-120"/>
            </a:endParaRPr>
          </a:p>
          <a:p>
            <a:pPr marL="914400" lvl="1" indent="-457200">
              <a:lnSpc>
                <a:spcPts val="4200"/>
              </a:lnSpc>
              <a:buSzPct val="90000"/>
              <a:buFont typeface="Arial" panose="020B0604020202020204" pitchFamily="34" charset="0"/>
              <a:buChar char="•"/>
            </a:pPr>
            <a:r>
              <a:rPr lang="zh-TW" altLang="zh-TW" sz="2800" dirty="0">
                <a:solidFill>
                  <a:schemeClr val="tx1"/>
                </a:solidFill>
                <a:latin typeface="標楷體" panose="03000509000000000000" pitchFamily="65" charset="-120"/>
              </a:rPr>
              <a:t>指每月因職務所固定或經常領取之薪金、</a:t>
            </a:r>
            <a:endParaRPr lang="en-US" altLang="zh-TW" sz="2800" dirty="0">
              <a:solidFill>
                <a:schemeClr val="tx1"/>
              </a:solidFill>
              <a:latin typeface="標楷體" panose="03000509000000000000" pitchFamily="65" charset="-120"/>
            </a:endParaRPr>
          </a:p>
          <a:p>
            <a:pPr lvl="1">
              <a:lnSpc>
                <a:spcPts val="42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俸給、工資、歲費或其他名義給與等各種</a:t>
            </a:r>
            <a:endParaRPr lang="en-US" altLang="zh-TW" sz="2800" dirty="0">
              <a:solidFill>
                <a:schemeClr val="tx1"/>
              </a:solidFill>
              <a:latin typeface="標楷體" panose="03000509000000000000" pitchFamily="65" charset="-120"/>
            </a:endParaRPr>
          </a:p>
          <a:p>
            <a:pPr lvl="1">
              <a:lnSpc>
                <a:spcPts val="42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薪酬收入之合計數。</a:t>
            </a:r>
            <a:endParaRPr lang="en-US" altLang="zh-TW" sz="2800" dirty="0">
              <a:solidFill>
                <a:schemeClr val="tx1"/>
              </a:solidFill>
              <a:latin typeface="標楷體" panose="03000509000000000000" pitchFamily="65" charset="-120"/>
            </a:endParaRPr>
          </a:p>
          <a:p>
            <a:pPr marL="914400" lvl="1" indent="-457200">
              <a:lnSpc>
                <a:spcPts val="4200"/>
              </a:lnSpc>
              <a:buSzPct val="90000"/>
              <a:buFont typeface="Arial" panose="020B0604020202020204" pitchFamily="34" charset="0"/>
              <a:buChar char="•"/>
            </a:pPr>
            <a:r>
              <a:rPr lang="zh-TW" altLang="zh-TW" sz="2800" dirty="0">
                <a:solidFill>
                  <a:schemeClr val="tx1"/>
                </a:solidFill>
                <a:latin typeface="標楷體" panose="03000509000000000000" pitchFamily="65" charset="-120"/>
              </a:rPr>
              <a:t>同時再任二個以上職務者，其個別職務每</a:t>
            </a:r>
            <a:endParaRPr lang="en-US" altLang="zh-TW" sz="2800" dirty="0">
              <a:solidFill>
                <a:schemeClr val="tx1"/>
              </a:solidFill>
              <a:latin typeface="標楷體" panose="03000509000000000000" pitchFamily="65" charset="-120"/>
            </a:endParaRPr>
          </a:p>
          <a:p>
            <a:pPr lvl="1">
              <a:lnSpc>
                <a:spcPts val="42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月所領薪酬收入，應合併計算之。</a:t>
            </a:r>
            <a:endParaRPr lang="en-US" altLang="zh-TW" sz="2800" dirty="0">
              <a:solidFill>
                <a:schemeClr val="tx1"/>
              </a:solidFill>
              <a:latin typeface="標楷體" panose="03000509000000000000" pitchFamily="65" charset="-120"/>
            </a:endParaRPr>
          </a:p>
          <a:p>
            <a:pPr>
              <a:lnSpc>
                <a:spcPts val="4200"/>
              </a:lnSpc>
              <a:buSzPct val="90000"/>
            </a:pPr>
            <a:r>
              <a:rPr lang="zh-TW" altLang="en-US" sz="2800" dirty="0">
                <a:solidFill>
                  <a:schemeClr val="tx1"/>
                </a:solidFill>
                <a:latin typeface="標楷體" panose="03000509000000000000" pitchFamily="65" charset="-120"/>
              </a:rPr>
              <a:t>法定基本工資（現為</a:t>
            </a:r>
            <a:r>
              <a:rPr lang="en-US" altLang="zh-TW" sz="2800" dirty="0">
                <a:solidFill>
                  <a:schemeClr val="tx1"/>
                </a:solidFill>
                <a:latin typeface="標楷體" panose="03000509000000000000" pitchFamily="65" charset="-120"/>
              </a:rPr>
              <a:t>23100</a:t>
            </a:r>
            <a:r>
              <a:rPr lang="zh-TW" altLang="en-US" sz="2800" dirty="0">
                <a:solidFill>
                  <a:schemeClr val="tx1"/>
                </a:solidFill>
                <a:latin typeface="標楷體" panose="03000509000000000000" pitchFamily="65" charset="-120"/>
              </a:rPr>
              <a:t>元）</a:t>
            </a:r>
            <a:endParaRPr lang="en-US" altLang="zh-TW" sz="2800" dirty="0">
              <a:solidFill>
                <a:schemeClr val="tx1"/>
              </a:solidFill>
              <a:latin typeface="標楷體" panose="03000509000000000000" pitchFamily="65" charset="-120"/>
            </a:endParaRPr>
          </a:p>
        </p:txBody>
      </p:sp>
      <p:pic>
        <p:nvPicPr>
          <p:cNvPr id="7" name="圖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38351832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85332" y="332656"/>
            <a:ext cx="7773338" cy="1224137"/>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mn-ea"/>
              </a:rPr>
              <a:t>退休再任限制</a:t>
            </a:r>
            <a:r>
              <a:rPr lang="en-US" altLang="zh-TW" sz="4800" dirty="0" smtClean="0">
                <a:solidFill>
                  <a:schemeClr val="tx1"/>
                </a:solidFill>
                <a:latin typeface="+mn-ea"/>
              </a:rPr>
              <a:t>(</a:t>
            </a:r>
            <a:r>
              <a:rPr lang="zh-TW" altLang="en-US" sz="4800" dirty="0" smtClean="0">
                <a:solidFill>
                  <a:schemeClr val="tx1"/>
                </a:solidFill>
                <a:latin typeface="+mn-ea"/>
              </a:rPr>
              <a:t>六</a:t>
            </a:r>
            <a:r>
              <a:rPr lang="en-US" altLang="zh-TW" sz="4800" dirty="0" smtClean="0">
                <a:solidFill>
                  <a:schemeClr val="tx1"/>
                </a:solidFill>
                <a:latin typeface="+mn-ea"/>
              </a:rPr>
              <a:t>)</a:t>
            </a:r>
            <a:r>
              <a:rPr lang="zh-TW" altLang="en-US" sz="2200" dirty="0" smtClean="0">
                <a:solidFill>
                  <a:schemeClr val="tx1"/>
                </a:solidFill>
                <a:latin typeface="+mn-ea"/>
              </a:rPr>
              <a:t> </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#78</a:t>
            </a:r>
            <a:r>
              <a:rPr lang="zh-TW" altLang="en-US" sz="2000" dirty="0">
                <a:solidFill>
                  <a:srgbClr val="FF0000"/>
                </a:solidFill>
                <a:latin typeface="標楷體" panose="03000509000000000000" pitchFamily="65" charset="-120"/>
                <a:ea typeface="標楷體" panose="03000509000000000000" pitchFamily="65" charset="-120"/>
              </a:rPr>
              <a:t>、教細＃</a:t>
            </a:r>
            <a:r>
              <a:rPr lang="en-US" altLang="zh-TW" sz="2000" dirty="0">
                <a:solidFill>
                  <a:srgbClr val="FF0000"/>
                </a:solidFill>
                <a:latin typeface="標楷體" panose="03000509000000000000" pitchFamily="65" charset="-120"/>
                <a:ea typeface="標楷體" panose="03000509000000000000" pitchFamily="65" charset="-120"/>
              </a:rPr>
              <a:t>112</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7" name="AutoShape 5"/>
          <p:cNvSpPr>
            <a:spLocks noGrp="1" noChangeArrowheads="1"/>
          </p:cNvSpPr>
          <p:nvPr>
            <p:ph sz="quarter" idx="13"/>
          </p:nvPr>
        </p:nvSpPr>
        <p:spPr bwMode="auto">
          <a:xfrm>
            <a:off x="642910" y="1643050"/>
            <a:ext cx="2488930" cy="685791"/>
          </a:xfrm>
          <a:prstGeom prst="roundRect">
            <a:avLst>
              <a:gd name="adj" fmla="val 50000"/>
            </a:avLst>
          </a:prstGeom>
          <a:solidFill>
            <a:schemeClr val="accent6"/>
          </a:solidFill>
          <a:ln w="9525">
            <a:noFill/>
            <a:round/>
            <a:headEnd/>
            <a:tailEnd/>
          </a:ln>
          <a:effectLst>
            <a:outerShdw dist="35921" dir="2700000" algn="ctr" rotWithShape="0">
              <a:schemeClr val="bg2">
                <a:alpha val="50000"/>
              </a:schemeClr>
            </a:outerShdw>
          </a:effectLst>
        </p:spPr>
        <p:txBody>
          <a:bodyPr wrap="none" anchor="ctr">
            <a:normAutofit fontScale="85000" lnSpcReduction="20000"/>
          </a:bodyPr>
          <a:lstStyle/>
          <a:p>
            <a:pPr algn="ctr">
              <a:buNone/>
            </a:pPr>
            <a:r>
              <a:rPr lang="zh-TW" altLang="en-US" sz="3600" dirty="0">
                <a:solidFill>
                  <a:schemeClr val="tx1"/>
                </a:solidFill>
                <a:latin typeface="+mn-ea"/>
              </a:rPr>
              <a:t>再任限制例外</a:t>
            </a:r>
          </a:p>
        </p:txBody>
      </p:sp>
      <p:sp>
        <p:nvSpPr>
          <p:cNvPr id="6" name="AutoShape 6"/>
          <p:cNvSpPr>
            <a:spLocks noChangeArrowheads="1"/>
          </p:cNvSpPr>
          <p:nvPr/>
        </p:nvSpPr>
        <p:spPr bwMode="auto">
          <a:xfrm>
            <a:off x="623410" y="2564904"/>
            <a:ext cx="7835260" cy="3816425"/>
          </a:xfrm>
          <a:prstGeom prst="roundRect">
            <a:avLst>
              <a:gd name="adj" fmla="val 9106"/>
            </a:avLst>
          </a:prstGeom>
          <a:gradFill>
            <a:gsLst>
              <a:gs pos="0">
                <a:schemeClr val="bg1"/>
              </a:gs>
              <a:gs pos="100000">
                <a:schemeClr val="accent1">
                  <a:lumMod val="45000"/>
                  <a:lumOff val="55000"/>
                </a:schemeClr>
              </a:gs>
              <a:gs pos="100000">
                <a:schemeClr val="accent1"/>
              </a:gs>
              <a:gs pos="100000">
                <a:srgbClr val="92D050"/>
              </a:gs>
            </a:gsLst>
            <a:lin ang="5400000" scaled="1"/>
          </a:gradFill>
          <a:ln w="9525">
            <a:noFill/>
            <a:round/>
            <a:headEnd/>
            <a:tailEnd/>
          </a:ln>
          <a:effectLst/>
        </p:spPr>
        <p:txBody>
          <a:bodyPr wrap="none" anchor="ctr"/>
          <a:lstStyle/>
          <a:p>
            <a:pPr marL="457200" indent="-457200">
              <a:lnSpc>
                <a:spcPts val="4200"/>
              </a:lnSpc>
              <a:buSzPct val="90000"/>
              <a:buFont typeface="Arial" panose="020B0604020202020204" pitchFamily="34" charset="0"/>
              <a:buChar char="•"/>
            </a:pPr>
            <a:r>
              <a:rPr lang="zh-TW" altLang="zh-TW" sz="2800" dirty="0">
                <a:solidFill>
                  <a:schemeClr val="tx1"/>
                </a:solidFill>
                <a:latin typeface="+mn-ea"/>
                <a:ea typeface="+mn-ea"/>
              </a:rPr>
              <a:t>受聘（僱）執行政府因應緊急或危難事故之</a:t>
            </a:r>
            <a:endParaRPr lang="en-US" altLang="zh-TW" sz="2800" dirty="0">
              <a:solidFill>
                <a:schemeClr val="tx1"/>
              </a:solidFill>
              <a:latin typeface="+mn-ea"/>
              <a:ea typeface="+mn-ea"/>
            </a:endParaRPr>
          </a:p>
          <a:p>
            <a:pPr>
              <a:lnSpc>
                <a:spcPts val="4200"/>
              </a:lnSpc>
              <a:buSzPct val="90000"/>
            </a:pPr>
            <a:r>
              <a:rPr lang="zh-TW" altLang="en-US" sz="2800" dirty="0">
                <a:solidFill>
                  <a:schemeClr val="tx1"/>
                </a:solidFill>
                <a:latin typeface="+mn-ea"/>
                <a:ea typeface="+mn-ea"/>
              </a:rPr>
              <a:t>   </a:t>
            </a:r>
            <a:r>
              <a:rPr lang="zh-TW" altLang="zh-TW" sz="2800" dirty="0">
                <a:solidFill>
                  <a:schemeClr val="tx1"/>
                </a:solidFill>
                <a:latin typeface="+mn-ea"/>
                <a:ea typeface="+mn-ea"/>
              </a:rPr>
              <a:t>救災或救難職務。</a:t>
            </a:r>
            <a:endParaRPr lang="en-US" altLang="zh-TW" sz="2800" dirty="0">
              <a:solidFill>
                <a:schemeClr val="tx1"/>
              </a:solidFill>
              <a:latin typeface="+mn-ea"/>
              <a:ea typeface="+mn-ea"/>
            </a:endParaRPr>
          </a:p>
          <a:p>
            <a:pPr marL="457200" indent="-457200">
              <a:lnSpc>
                <a:spcPts val="4200"/>
              </a:lnSpc>
              <a:buSzPct val="90000"/>
              <a:buFont typeface="Arial" panose="020B0604020202020204" pitchFamily="34" charset="0"/>
              <a:buChar char="•"/>
            </a:pPr>
            <a:r>
              <a:rPr lang="zh-TW" altLang="zh-TW" sz="2800" dirty="0">
                <a:solidFill>
                  <a:schemeClr val="tx1"/>
                </a:solidFill>
                <a:latin typeface="+mn-ea"/>
                <a:ea typeface="+mn-ea"/>
              </a:rPr>
              <a:t>受聘（僱）擔任山地、離島或其他偏遠地區之</a:t>
            </a:r>
            <a:endParaRPr lang="en-US" altLang="zh-TW" sz="2800" dirty="0">
              <a:solidFill>
                <a:schemeClr val="tx1"/>
              </a:solidFill>
              <a:latin typeface="+mn-ea"/>
              <a:ea typeface="+mn-ea"/>
            </a:endParaRPr>
          </a:p>
          <a:p>
            <a:pPr>
              <a:lnSpc>
                <a:spcPts val="4200"/>
              </a:lnSpc>
              <a:buSzPct val="90000"/>
            </a:pPr>
            <a:r>
              <a:rPr lang="zh-TW" altLang="en-US" sz="2800" dirty="0">
                <a:solidFill>
                  <a:schemeClr val="tx1"/>
                </a:solidFill>
                <a:latin typeface="+mn-ea"/>
                <a:ea typeface="+mn-ea"/>
              </a:rPr>
              <a:t>  </a:t>
            </a:r>
            <a:r>
              <a:rPr lang="zh-TW" altLang="zh-TW" sz="2800" dirty="0">
                <a:solidFill>
                  <a:schemeClr val="tx1"/>
                </a:solidFill>
                <a:latin typeface="+mn-ea"/>
                <a:ea typeface="+mn-ea"/>
              </a:rPr>
              <a:t>公立醫療機關（構），從事基層醫療照護職務</a:t>
            </a:r>
            <a:endParaRPr lang="en-US" altLang="zh-TW" sz="2800" dirty="0">
              <a:solidFill>
                <a:schemeClr val="tx1"/>
              </a:solidFill>
              <a:latin typeface="+mn-ea"/>
              <a:ea typeface="+mn-ea"/>
            </a:endParaRPr>
          </a:p>
          <a:p>
            <a:pPr lvl="1"/>
            <a:r>
              <a:rPr lang="en-US" altLang="zh-TW" sz="2400" dirty="0">
                <a:solidFill>
                  <a:schemeClr val="tx1"/>
                </a:solidFill>
                <a:latin typeface="+mn-ea"/>
                <a:ea typeface="+mn-ea"/>
              </a:rPr>
              <a:t>1.</a:t>
            </a:r>
            <a:r>
              <a:rPr lang="zh-TW" altLang="zh-TW" sz="2400" dirty="0">
                <a:solidFill>
                  <a:schemeClr val="tx1"/>
                </a:solidFill>
                <a:latin typeface="+mn-ea"/>
                <a:ea typeface="+mn-ea"/>
              </a:rPr>
              <a:t>依衛生主管機關推動醫療促進相關方案或計畫之</a:t>
            </a:r>
            <a:endParaRPr lang="en-US" altLang="zh-TW" sz="2400" dirty="0">
              <a:solidFill>
                <a:schemeClr val="tx1"/>
              </a:solidFill>
              <a:latin typeface="+mn-ea"/>
              <a:ea typeface="+mn-ea"/>
            </a:endParaRPr>
          </a:p>
          <a:p>
            <a:pPr lvl="1"/>
            <a:r>
              <a:rPr lang="zh-TW" altLang="en-US" sz="2400" dirty="0">
                <a:solidFill>
                  <a:schemeClr val="tx1"/>
                </a:solidFill>
                <a:latin typeface="+mn-ea"/>
                <a:ea typeface="+mn-ea"/>
              </a:rPr>
              <a:t>   </a:t>
            </a:r>
            <a:r>
              <a:rPr lang="zh-TW" altLang="zh-TW" sz="2400" dirty="0">
                <a:solidFill>
                  <a:schemeClr val="tx1"/>
                </a:solidFill>
                <a:latin typeface="+mn-ea"/>
                <a:ea typeface="+mn-ea"/>
              </a:rPr>
              <a:t>山地、離島或其他偏遠地區之範圍為準。</a:t>
            </a:r>
          </a:p>
          <a:p>
            <a:pPr lvl="1"/>
            <a:r>
              <a:rPr lang="en-US" altLang="zh-TW" sz="2400" dirty="0">
                <a:solidFill>
                  <a:schemeClr val="tx1"/>
                </a:solidFill>
                <a:latin typeface="+mn-ea"/>
                <a:ea typeface="+mn-ea"/>
              </a:rPr>
              <a:t>2.</a:t>
            </a:r>
            <a:r>
              <a:rPr lang="zh-TW" altLang="zh-TW" sz="2400" dirty="0">
                <a:solidFill>
                  <a:schemeClr val="tx1"/>
                </a:solidFill>
                <a:latin typeface="+mn-ea"/>
                <a:ea typeface="+mn-ea"/>
              </a:rPr>
              <a:t>比照銓敘部公告範圍為準</a:t>
            </a:r>
            <a:endParaRPr lang="en-US" altLang="zh-TW" sz="2400" dirty="0">
              <a:solidFill>
                <a:schemeClr val="tx1"/>
              </a:solidFill>
              <a:latin typeface="+mn-ea"/>
              <a:ea typeface="+mn-ea"/>
            </a:endParaRPr>
          </a:p>
          <a:p>
            <a:pPr lvl="1"/>
            <a:r>
              <a:rPr lang="zh-TW" altLang="zh-TW" sz="1600" dirty="0">
                <a:solidFill>
                  <a:schemeClr val="tx1"/>
                </a:solidFill>
                <a:latin typeface="+mn-ea"/>
                <a:ea typeface="+mn-ea"/>
              </a:rPr>
              <a:t>（</a:t>
            </a:r>
            <a:r>
              <a:rPr lang="zh-TW" altLang="zh-TW" sz="1600" dirty="0">
                <a:solidFill>
                  <a:schemeClr val="tx1"/>
                </a:solidFill>
                <a:latin typeface="+mn-ea"/>
                <a:ea typeface="+mn-ea"/>
                <a:hlinkClick r:id="rId3"/>
              </a:rPr>
              <a:t>參銓敘部網頁：退休資訊專區</a:t>
            </a:r>
            <a:r>
              <a:rPr lang="en-US" altLang="zh-TW" sz="1600" dirty="0">
                <a:solidFill>
                  <a:schemeClr val="tx1"/>
                </a:solidFill>
                <a:latin typeface="+mn-ea"/>
                <a:ea typeface="+mn-ea"/>
                <a:hlinkClick r:id="rId3"/>
              </a:rPr>
              <a:t>/</a:t>
            </a:r>
            <a:r>
              <a:rPr lang="zh-TW" altLang="zh-TW" sz="1600" dirty="0">
                <a:solidFill>
                  <a:schemeClr val="tx1"/>
                </a:solidFill>
                <a:latin typeface="+mn-ea"/>
                <a:ea typeface="+mn-ea"/>
                <a:hlinkClick r:id="rId3"/>
              </a:rPr>
              <a:t>退休再任相關</a:t>
            </a:r>
            <a:r>
              <a:rPr lang="en-US" altLang="zh-TW" sz="1600" dirty="0">
                <a:solidFill>
                  <a:schemeClr val="tx1"/>
                </a:solidFill>
                <a:latin typeface="+mn-ea"/>
                <a:ea typeface="+mn-ea"/>
                <a:hlinkClick r:id="rId3"/>
              </a:rPr>
              <a:t>/</a:t>
            </a:r>
            <a:r>
              <a:rPr lang="zh-TW" altLang="zh-TW" sz="1600" dirty="0">
                <a:solidFill>
                  <a:schemeClr val="tx1"/>
                </a:solidFill>
                <a:latin typeface="+mn-ea"/>
                <a:ea typeface="+mn-ea"/>
                <a:hlinkClick r:id="rId3"/>
              </a:rPr>
              <a:t>山地離島或偏遠地區公立醫療</a:t>
            </a:r>
            <a:endParaRPr lang="en-US" altLang="zh-TW" sz="1600" dirty="0">
              <a:solidFill>
                <a:schemeClr val="tx1"/>
              </a:solidFill>
              <a:latin typeface="+mn-ea"/>
              <a:ea typeface="+mn-ea"/>
              <a:hlinkClick r:id="rId3"/>
            </a:endParaRPr>
          </a:p>
          <a:p>
            <a:pPr lvl="1"/>
            <a:r>
              <a:rPr lang="zh-TW" altLang="en-US" sz="1600" dirty="0">
                <a:solidFill>
                  <a:schemeClr val="tx1"/>
                </a:solidFill>
                <a:latin typeface="+mn-ea"/>
                <a:ea typeface="+mn-ea"/>
                <a:hlinkClick r:id="rId3"/>
              </a:rPr>
              <a:t> </a:t>
            </a:r>
            <a:r>
              <a:rPr lang="zh-TW" altLang="zh-TW" sz="1600" dirty="0">
                <a:solidFill>
                  <a:schemeClr val="tx1"/>
                </a:solidFill>
                <a:latin typeface="+mn-ea"/>
                <a:ea typeface="+mn-ea"/>
                <a:hlinkClick r:id="rId3"/>
              </a:rPr>
              <a:t>機關（構）彙整表</a:t>
            </a:r>
            <a:r>
              <a:rPr lang="zh-TW" altLang="zh-TW" sz="1600" dirty="0">
                <a:solidFill>
                  <a:schemeClr val="tx1"/>
                </a:solidFill>
                <a:latin typeface="+mn-ea"/>
                <a:ea typeface="+mn-ea"/>
              </a:rPr>
              <a:t>）</a:t>
            </a:r>
            <a:endParaRPr lang="en-US" altLang="zh-TW" sz="1600" dirty="0">
              <a:solidFill>
                <a:schemeClr val="tx1"/>
              </a:solidFill>
              <a:latin typeface="+mn-ea"/>
              <a:ea typeface="+mn-ea"/>
            </a:endParaRPr>
          </a:p>
        </p:txBody>
      </p:sp>
      <p:pic>
        <p:nvPicPr>
          <p:cNvPr id="8" name="圖片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3195677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685332" y="2434218"/>
            <a:ext cx="7773338" cy="1153142"/>
          </a:xfrm>
        </p:spPr>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常用問答集</a:t>
            </a:r>
          </a:p>
        </p:txBody>
      </p:sp>
      <p:sp>
        <p:nvSpPr>
          <p:cNvPr id="8" name="矩形 7"/>
          <p:cNvSpPr/>
          <p:nvPr/>
        </p:nvSpPr>
        <p:spPr>
          <a:xfrm>
            <a:off x="2286001" y="3573016"/>
            <a:ext cx="4572000" cy="923330"/>
          </a:xfrm>
          <a:prstGeom prst="rect">
            <a:avLst/>
          </a:prstGeom>
        </p:spPr>
        <p:txBody>
          <a:bodyPr wrap="square">
            <a:spAutoFit/>
          </a:bodyPr>
          <a:lstStyle/>
          <a:p>
            <a:pPr algn="ctr"/>
            <a:r>
              <a:rPr lang="en-US" altLang="zh-TW" sz="5400" dirty="0">
                <a:solidFill>
                  <a:schemeClr val="tx1"/>
                </a:solidFill>
                <a:latin typeface="標楷體" panose="03000509000000000000" pitchFamily="65" charset="-120"/>
              </a:rPr>
              <a:t>Q&amp;A</a:t>
            </a:r>
            <a:endParaRPr lang="zh-TW" altLang="en-US" sz="5400" dirty="0">
              <a:solidFill>
                <a:schemeClr val="tx1"/>
              </a:solidFill>
              <a:latin typeface="標楷體" panose="03000509000000000000" pitchFamily="65" charset="-120"/>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426708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899592" y="548680"/>
            <a:ext cx="7773338" cy="1296144"/>
          </a:xfrm>
          <a:noFill/>
          <a:ln>
            <a:noFill/>
          </a:ln>
        </p:spPr>
        <p:style>
          <a:lnRef idx="1">
            <a:schemeClr val="accent3"/>
          </a:lnRef>
          <a:fillRef idx="1002">
            <a:schemeClr val="lt2"/>
          </a:fillRef>
          <a:effectRef idx="1">
            <a:schemeClr val="accent3"/>
          </a:effectRef>
          <a:fontRef idx="minor">
            <a:schemeClr val="dk1"/>
          </a:fontRef>
        </p:style>
        <p:txBody>
          <a:bodyPr>
            <a:normAutofit fontScale="90000"/>
          </a:bodyPr>
          <a:lstStyle/>
          <a:p>
            <a:pPr algn="l"/>
            <a:r>
              <a:rPr lang="en-US" altLang="zh-TW" sz="3200" dirty="0" smtClean="0">
                <a:solidFill>
                  <a:schemeClr val="tx1"/>
                </a:solidFill>
                <a:latin typeface="+mn-ea"/>
              </a:rPr>
              <a:t>Q1</a:t>
            </a:r>
            <a:r>
              <a:rPr lang="zh-TW" altLang="en-US" sz="3200" dirty="0" smtClean="0">
                <a:solidFill>
                  <a:schemeClr val="tx1"/>
                </a:solidFill>
                <a:latin typeface="+mn-ea"/>
              </a:rPr>
              <a:t>：</a:t>
            </a:r>
            <a:r>
              <a:rPr lang="zh-TW" altLang="en-US" sz="3200" dirty="0">
                <a:solidFill>
                  <a:schemeClr val="tx1"/>
                </a:solidFill>
                <a:latin typeface="+mn-ea"/>
              </a:rPr>
              <a:t>退休教師同時擔任公立學校兼任教師及私立學校兼任教師職務，應否停止支領月退休金及停辦優惠存款？</a:t>
            </a: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742755" y="1895727"/>
            <a:ext cx="7930175" cy="4557609"/>
          </a:xfrm>
          <a:prstGeom prst="roundRect">
            <a:avLst>
              <a:gd name="adj" fmla="val 9106"/>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noFill/>
            <a:round/>
            <a:headEnd/>
            <a:tailEnd/>
          </a:ln>
          <a:effectLst/>
        </p:spPr>
        <p:txBody>
          <a:bodyPr wrap="none" anchor="ctr"/>
          <a:lstStyle/>
          <a:p>
            <a:pPr algn="just">
              <a:lnSpc>
                <a:spcPts val="4000"/>
              </a:lnSpc>
              <a:buSzPct val="90000"/>
            </a:pPr>
            <a:r>
              <a:rPr lang="en-US" altLang="zh-TW" sz="2800" dirty="0">
                <a:solidFill>
                  <a:schemeClr val="tx1"/>
                </a:solidFill>
                <a:latin typeface="+mn-ea"/>
                <a:ea typeface="+mn-ea"/>
              </a:rPr>
              <a:t>A:</a:t>
            </a:r>
          </a:p>
          <a:p>
            <a:r>
              <a:rPr lang="zh-TW" altLang="en-US" sz="2800" dirty="0">
                <a:solidFill>
                  <a:schemeClr val="tx1"/>
                </a:solidFill>
                <a:latin typeface="+mn-ea"/>
                <a:ea typeface="+mn-ea"/>
              </a:rPr>
              <a:t>一、退休教師再任公立學校及私立學校兼任教師</a:t>
            </a:r>
            <a:endParaRPr lang="en-US" altLang="zh-TW" sz="2800" dirty="0">
              <a:solidFill>
                <a:schemeClr val="tx1"/>
              </a:solidFill>
              <a:latin typeface="+mn-ea"/>
              <a:ea typeface="+mn-ea"/>
            </a:endParaRPr>
          </a:p>
          <a:p>
            <a:r>
              <a:rPr lang="zh-TW" altLang="en-US" sz="2800" dirty="0">
                <a:solidFill>
                  <a:schemeClr val="tx1"/>
                </a:solidFill>
                <a:latin typeface="+mn-ea"/>
                <a:ea typeface="+mn-ea"/>
              </a:rPr>
              <a:t>    職務均屬退撫條例第</a:t>
            </a:r>
            <a:r>
              <a:rPr lang="en-US" altLang="zh-TW" sz="2800" dirty="0">
                <a:solidFill>
                  <a:schemeClr val="tx1"/>
                </a:solidFill>
                <a:latin typeface="+mn-ea"/>
                <a:ea typeface="+mn-ea"/>
              </a:rPr>
              <a:t>77</a:t>
            </a:r>
            <a:r>
              <a:rPr lang="zh-TW" altLang="en-US" sz="2800" dirty="0">
                <a:solidFill>
                  <a:schemeClr val="tx1"/>
                </a:solidFill>
                <a:latin typeface="+mn-ea"/>
                <a:ea typeface="+mn-ea"/>
              </a:rPr>
              <a:t>條所定職務；其每月</a:t>
            </a:r>
            <a:endParaRPr lang="en-US" altLang="zh-TW" sz="2800" dirty="0">
              <a:solidFill>
                <a:schemeClr val="tx1"/>
              </a:solidFill>
              <a:latin typeface="+mn-ea"/>
              <a:ea typeface="+mn-ea"/>
            </a:endParaRPr>
          </a:p>
          <a:p>
            <a:r>
              <a:rPr lang="zh-TW" altLang="en-US" sz="2800" dirty="0">
                <a:solidFill>
                  <a:schemeClr val="tx1"/>
                </a:solidFill>
                <a:latin typeface="+mn-ea"/>
                <a:ea typeface="+mn-ea"/>
              </a:rPr>
              <a:t>    之薪酬總額，依退撫條例施行細則第</a:t>
            </a:r>
            <a:r>
              <a:rPr lang="en-US" altLang="zh-TW" sz="2800" dirty="0">
                <a:solidFill>
                  <a:schemeClr val="tx1"/>
                </a:solidFill>
                <a:latin typeface="+mn-ea"/>
                <a:ea typeface="+mn-ea"/>
              </a:rPr>
              <a:t>109</a:t>
            </a:r>
            <a:r>
              <a:rPr lang="zh-TW" altLang="en-US" sz="2800" dirty="0">
                <a:solidFill>
                  <a:schemeClr val="tx1"/>
                </a:solidFill>
                <a:latin typeface="+mn-ea"/>
                <a:ea typeface="+mn-ea"/>
              </a:rPr>
              <a:t>條</a:t>
            </a:r>
            <a:endParaRPr lang="en-US" altLang="zh-TW" sz="2800" dirty="0">
              <a:solidFill>
                <a:schemeClr val="tx1"/>
              </a:solidFill>
              <a:latin typeface="+mn-ea"/>
              <a:ea typeface="+mn-ea"/>
            </a:endParaRPr>
          </a:p>
          <a:p>
            <a:r>
              <a:rPr lang="zh-TW" altLang="en-US" sz="2800" dirty="0">
                <a:solidFill>
                  <a:schemeClr val="tx1"/>
                </a:solidFill>
                <a:latin typeface="+mn-ea"/>
                <a:ea typeface="+mn-ea"/>
              </a:rPr>
              <a:t>    規定，同時再任兩個以上職務，其個別職務</a:t>
            </a:r>
            <a:endParaRPr lang="en-US" altLang="zh-TW" sz="2800" dirty="0">
              <a:solidFill>
                <a:schemeClr val="tx1"/>
              </a:solidFill>
              <a:latin typeface="+mn-ea"/>
              <a:ea typeface="+mn-ea"/>
            </a:endParaRPr>
          </a:p>
          <a:p>
            <a:r>
              <a:rPr lang="zh-TW" altLang="en-US" sz="2800" dirty="0">
                <a:solidFill>
                  <a:schemeClr val="tx1"/>
                </a:solidFill>
                <a:latin typeface="+mn-ea"/>
                <a:ea typeface="+mn-ea"/>
              </a:rPr>
              <a:t>    每月所領薪酬收入，應合併計算。</a:t>
            </a:r>
            <a:endParaRPr lang="en-US" altLang="zh-TW" sz="2800" dirty="0">
              <a:solidFill>
                <a:schemeClr val="tx1"/>
              </a:solidFill>
              <a:latin typeface="+mn-ea"/>
              <a:ea typeface="+mn-ea"/>
            </a:endParaRPr>
          </a:p>
          <a:p>
            <a:r>
              <a:rPr lang="zh-TW" altLang="en-US" sz="2800" dirty="0">
                <a:solidFill>
                  <a:schemeClr val="tx1"/>
                </a:solidFill>
                <a:latin typeface="+mn-ea"/>
                <a:ea typeface="+mn-ea"/>
              </a:rPr>
              <a:t>二、故</a:t>
            </a:r>
            <a:r>
              <a:rPr lang="zh-TW" altLang="zh-TW" sz="2800" dirty="0">
                <a:solidFill>
                  <a:schemeClr val="tx1"/>
                </a:solidFill>
                <a:latin typeface="+mn-ea"/>
                <a:ea typeface="+mn-ea"/>
              </a:rPr>
              <a:t>退休教師同時擔任公立學校及私立學校兼</a:t>
            </a:r>
            <a:endParaRPr lang="en-US" altLang="zh-TW" sz="2800" dirty="0">
              <a:solidFill>
                <a:schemeClr val="tx1"/>
              </a:solidFill>
              <a:latin typeface="+mn-ea"/>
              <a:ea typeface="+mn-ea"/>
            </a:endParaRPr>
          </a:p>
          <a:p>
            <a:r>
              <a:rPr lang="zh-TW" altLang="en-US" sz="2800" dirty="0">
                <a:solidFill>
                  <a:schemeClr val="tx1"/>
                </a:solidFill>
                <a:latin typeface="+mn-ea"/>
                <a:ea typeface="+mn-ea"/>
              </a:rPr>
              <a:t>    </a:t>
            </a:r>
            <a:r>
              <a:rPr lang="zh-TW" altLang="zh-TW" sz="2800" dirty="0">
                <a:solidFill>
                  <a:schemeClr val="tx1"/>
                </a:solidFill>
                <a:latin typeface="+mn-ea"/>
                <a:ea typeface="+mn-ea"/>
              </a:rPr>
              <a:t>任教師職務期間，如每月</a:t>
            </a:r>
            <a:r>
              <a:rPr lang="zh-TW" altLang="en-US" sz="2800" dirty="0">
                <a:solidFill>
                  <a:schemeClr val="tx1"/>
                </a:solidFill>
                <a:latin typeface="+mn-ea"/>
                <a:ea typeface="+mn-ea"/>
              </a:rPr>
              <a:t>支領薪酬</a:t>
            </a:r>
            <a:r>
              <a:rPr lang="zh-TW" altLang="zh-TW" sz="2800" dirty="0">
                <a:solidFill>
                  <a:schemeClr val="tx1"/>
                </a:solidFill>
                <a:latin typeface="+mn-ea"/>
                <a:ea typeface="+mn-ea"/>
              </a:rPr>
              <a:t>合計超過</a:t>
            </a:r>
            <a:endParaRPr lang="en-US" altLang="zh-TW" sz="2800" dirty="0">
              <a:solidFill>
                <a:schemeClr val="tx1"/>
              </a:solidFill>
              <a:latin typeface="+mn-ea"/>
              <a:ea typeface="+mn-ea"/>
            </a:endParaRPr>
          </a:p>
          <a:p>
            <a:r>
              <a:rPr lang="zh-TW" altLang="en-US" sz="2800" dirty="0">
                <a:solidFill>
                  <a:schemeClr val="tx1"/>
                </a:solidFill>
                <a:latin typeface="+mn-ea"/>
                <a:ea typeface="+mn-ea"/>
              </a:rPr>
              <a:t>    </a:t>
            </a:r>
            <a:r>
              <a:rPr lang="zh-TW" altLang="zh-TW" sz="2800" dirty="0">
                <a:solidFill>
                  <a:schemeClr val="tx1"/>
                </a:solidFill>
                <a:latin typeface="+mn-ea"/>
                <a:ea typeface="+mn-ea"/>
              </a:rPr>
              <a:t>法定基本工資，應停止領</a:t>
            </a:r>
            <a:r>
              <a:rPr lang="zh-TW" altLang="en-US" sz="2800" dirty="0">
                <a:solidFill>
                  <a:schemeClr val="tx1"/>
                </a:solidFill>
                <a:latin typeface="+mn-ea"/>
                <a:ea typeface="+mn-ea"/>
              </a:rPr>
              <a:t>受</a:t>
            </a:r>
            <a:r>
              <a:rPr lang="zh-TW" altLang="zh-TW" sz="2800" dirty="0">
                <a:solidFill>
                  <a:schemeClr val="tx1"/>
                </a:solidFill>
                <a:latin typeface="+mn-ea"/>
                <a:ea typeface="+mn-ea"/>
              </a:rPr>
              <a:t>月退休金及優惠</a:t>
            </a:r>
            <a:endParaRPr lang="en-US" altLang="zh-TW" sz="2800" dirty="0">
              <a:solidFill>
                <a:schemeClr val="tx1"/>
              </a:solidFill>
              <a:latin typeface="+mn-ea"/>
              <a:ea typeface="+mn-ea"/>
            </a:endParaRPr>
          </a:p>
          <a:p>
            <a:r>
              <a:rPr lang="zh-TW" altLang="en-US" sz="2800" dirty="0">
                <a:solidFill>
                  <a:schemeClr val="tx1"/>
                </a:solidFill>
                <a:latin typeface="+mn-ea"/>
                <a:ea typeface="+mn-ea"/>
              </a:rPr>
              <a:t>    </a:t>
            </a:r>
            <a:r>
              <a:rPr lang="zh-TW" altLang="zh-TW" sz="2800" dirty="0">
                <a:solidFill>
                  <a:schemeClr val="tx1"/>
                </a:solidFill>
                <a:latin typeface="+mn-ea"/>
                <a:ea typeface="+mn-ea"/>
              </a:rPr>
              <a:t>存款利息。</a:t>
            </a:r>
            <a:endParaRPr lang="en-US" altLang="zh-TW" sz="2800" dirty="0">
              <a:solidFill>
                <a:schemeClr val="tx1"/>
              </a:solidFill>
              <a:latin typeface="+mn-ea"/>
              <a:ea typeface="+mn-ea"/>
            </a:endParaRPr>
          </a:p>
          <a:p>
            <a:endParaRPr lang="ko-KR" altLang="en-US" sz="2800" dirty="0">
              <a:latin typeface="+mn-ea"/>
              <a:ea typeface="+mn-ea"/>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1335408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1472" y="500042"/>
            <a:ext cx="8143932" cy="1010400"/>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lgn="ctr"/>
            <a:r>
              <a:rPr lang="zh-TW" altLang="en-US" dirty="0">
                <a:solidFill>
                  <a:schemeClr val="tx1"/>
                </a:solidFill>
                <a:latin typeface="標楷體" panose="03000509000000000000" pitchFamily="65" charset="-120"/>
                <a:ea typeface="標楷體" panose="03000509000000000000" pitchFamily="65" charset="-120"/>
              </a:rPr>
              <a:t>屆齡退休生效日期</a:t>
            </a:r>
            <a:r>
              <a:rPr lang="zh-TW" altLang="en-US" sz="2200" dirty="0">
                <a:solidFill>
                  <a:srgbClr val="FF0000"/>
                </a:solidFill>
                <a:latin typeface="標楷體" panose="03000509000000000000" pitchFamily="65" charset="-120"/>
                <a:ea typeface="標楷體" panose="03000509000000000000" pitchFamily="65" charset="-120"/>
              </a:rPr>
              <a:t>教</a:t>
            </a:r>
            <a:r>
              <a:rPr lang="en-US" altLang="zh-TW" sz="2200" dirty="0">
                <a:solidFill>
                  <a:srgbClr val="FF0000"/>
                </a:solidFill>
                <a:latin typeface="標楷體" panose="03000509000000000000" pitchFamily="65" charset="-120"/>
                <a:ea typeface="標楷體" panose="03000509000000000000" pitchFamily="65" charset="-120"/>
              </a:rPr>
              <a:t>#21</a:t>
            </a:r>
            <a:endParaRPr lang="zh-TW" altLang="en-US" sz="2200" dirty="0">
              <a:solidFill>
                <a:srgbClr val="FF000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sz="quarter" idx="13"/>
          </p:nvPr>
        </p:nvSpPr>
        <p:spPr/>
        <p:txBody>
          <a:bodyPr/>
          <a:lstStyle/>
          <a:p>
            <a:endParaRPr lang="zh-TW" altLang="zh-TW" dirty="0"/>
          </a:p>
          <a:p>
            <a:pPr>
              <a:buNone/>
            </a:pPr>
            <a:endParaRPr lang="zh-TW" altLang="zh-TW" dirty="0"/>
          </a:p>
        </p:txBody>
      </p:sp>
      <p:sp>
        <p:nvSpPr>
          <p:cNvPr id="6" name="AutoShape 5"/>
          <p:cNvSpPr>
            <a:spLocks noChangeArrowheads="1"/>
          </p:cNvSpPr>
          <p:nvPr/>
        </p:nvSpPr>
        <p:spPr bwMode="auto">
          <a:xfrm>
            <a:off x="561759" y="1928763"/>
            <a:ext cx="3429024" cy="492125"/>
          </a:xfrm>
          <a:prstGeom prst="roundRect">
            <a:avLst>
              <a:gd name="adj" fmla="val 50000"/>
            </a:avLst>
          </a:prstGeom>
          <a:solidFill>
            <a:schemeClr val="accent4">
              <a:lumMod val="40000"/>
              <a:lumOff val="60000"/>
            </a:schemeClr>
          </a:solidFill>
          <a:ln w="9525">
            <a:noFill/>
            <a:round/>
            <a:headEnd/>
            <a:tailEnd/>
          </a:ln>
          <a:effectLst>
            <a:outerShdw dist="35921" dir="2700000" algn="ctr" rotWithShape="0">
              <a:schemeClr val="bg2">
                <a:alpha val="50000"/>
              </a:schemeClr>
            </a:outerShdw>
          </a:effectLst>
        </p:spPr>
        <p:txBody>
          <a:bodyPr wrap="none" anchor="ctr"/>
          <a:lstStyle/>
          <a:p>
            <a:pPr algn="ctr"/>
            <a:r>
              <a:rPr lang="zh-TW" altLang="en-US" sz="3600" dirty="0">
                <a:solidFill>
                  <a:srgbClr val="FF00FF"/>
                </a:solidFill>
                <a:latin typeface="標楷體" panose="03000509000000000000" pitchFamily="65" charset="-120"/>
              </a:rPr>
              <a:t>教育人員</a:t>
            </a:r>
          </a:p>
        </p:txBody>
      </p:sp>
      <p:sp>
        <p:nvSpPr>
          <p:cNvPr id="7" name="AutoShape 6"/>
          <p:cNvSpPr>
            <a:spLocks noChangeArrowheads="1"/>
          </p:cNvSpPr>
          <p:nvPr/>
        </p:nvSpPr>
        <p:spPr bwMode="auto">
          <a:xfrm>
            <a:off x="561760" y="2420887"/>
            <a:ext cx="8258711" cy="1997267"/>
          </a:xfrm>
          <a:prstGeom prst="roundRect">
            <a:avLst>
              <a:gd name="adj" fmla="val 9106"/>
            </a:avLst>
          </a:prstGeom>
          <a:gradFill>
            <a:gsLst>
              <a:gs pos="0">
                <a:schemeClr val="bg1"/>
              </a:gs>
              <a:gs pos="100000">
                <a:schemeClr val="accent1"/>
              </a:gs>
            </a:gsLst>
            <a:lin ang="2700000" scaled="1"/>
          </a:gradFill>
          <a:ln>
            <a:headEnd/>
            <a:tailEnd/>
          </a:ln>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wrap="none" anchor="ctr"/>
          <a:lstStyle/>
          <a:p>
            <a:pPr marL="342900" indent="-342900">
              <a:lnSpc>
                <a:spcPct val="100000"/>
              </a:lnSpc>
              <a:spcBef>
                <a:spcPct val="0"/>
              </a:spcBef>
              <a:buClrTx/>
              <a:buSzTx/>
              <a:buFontTx/>
              <a:buAutoNum type="arabicPeriod"/>
            </a:pPr>
            <a:r>
              <a:rPr lang="en-US" altLang="zh-TW" sz="2800" dirty="0">
                <a:latin typeface="標楷體" panose="03000509000000000000" pitchFamily="65" charset="-120"/>
                <a:ea typeface="標楷體" panose="03000509000000000000" pitchFamily="65" charset="-120"/>
              </a:rPr>
              <a:t>8</a:t>
            </a:r>
            <a:r>
              <a:rPr lang="zh-TW" altLang="en-US"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日至次年</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31</a:t>
            </a:r>
            <a:r>
              <a:rPr lang="zh-TW" altLang="en-US" sz="2800" dirty="0">
                <a:latin typeface="標楷體" panose="03000509000000000000" pitchFamily="65" charset="-120"/>
                <a:ea typeface="標楷體" panose="03000509000000000000" pitchFamily="65" charset="-120"/>
              </a:rPr>
              <a:t>日出生者，至遲為次年</a:t>
            </a:r>
            <a:r>
              <a:rPr lang="en-US" altLang="zh-TW" sz="28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月</a:t>
            </a:r>
            <a:endParaRPr lang="en-US" altLang="zh-TW" sz="2800" dirty="0">
              <a:latin typeface="標楷體" panose="03000509000000000000" pitchFamily="65" charset="-120"/>
              <a:ea typeface="標楷體" panose="03000509000000000000" pitchFamily="65" charset="-120"/>
            </a:endParaRPr>
          </a:p>
          <a:p>
            <a:pPr>
              <a:lnSpc>
                <a:spcPct val="100000"/>
              </a:lnSpc>
              <a:spcBef>
                <a:spcPct val="0"/>
              </a:spcBef>
              <a:buClrTx/>
              <a:buSzTx/>
            </a:pPr>
            <a:r>
              <a:rPr lang="zh-TW" altLang="en-US" sz="2800" dirty="0">
                <a:latin typeface="標楷體" panose="03000509000000000000" pitchFamily="65" charset="-120"/>
                <a:ea typeface="標楷體" panose="03000509000000000000" pitchFamily="65" charset="-120"/>
              </a:rPr>
              <a:t>    </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日；</a:t>
            </a:r>
            <a:r>
              <a:rPr lang="en-US" altLang="zh-TW" sz="28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日至</a:t>
            </a:r>
            <a:r>
              <a:rPr lang="en-US" altLang="zh-TW" sz="2800" dirty="0">
                <a:latin typeface="標楷體" panose="03000509000000000000" pitchFamily="65" charset="-120"/>
                <a:ea typeface="標楷體" panose="03000509000000000000" pitchFamily="65" charset="-120"/>
              </a:rPr>
              <a:t>7</a:t>
            </a:r>
            <a:r>
              <a:rPr lang="zh-TW" altLang="en-US"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31</a:t>
            </a:r>
            <a:r>
              <a:rPr lang="zh-TW" altLang="en-US" sz="2800" dirty="0">
                <a:latin typeface="標楷體" panose="03000509000000000000" pitchFamily="65" charset="-120"/>
                <a:ea typeface="標楷體" panose="03000509000000000000" pitchFamily="65" charset="-120"/>
              </a:rPr>
              <a:t>日出生者，至遲為</a:t>
            </a:r>
            <a:r>
              <a:rPr lang="en-US" altLang="zh-TW" sz="2800" dirty="0">
                <a:latin typeface="標楷體" panose="03000509000000000000" pitchFamily="65" charset="-120"/>
                <a:ea typeface="標楷體" panose="03000509000000000000" pitchFamily="65" charset="-120"/>
              </a:rPr>
              <a:t>8</a:t>
            </a:r>
            <a:r>
              <a:rPr lang="zh-TW" altLang="en-US"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日。</a:t>
            </a:r>
          </a:p>
          <a:p>
            <a:pPr marL="177800" indent="-177800">
              <a:lnSpc>
                <a:spcPts val="3000"/>
              </a:lnSpc>
              <a:buSzPct val="90000"/>
            </a:pPr>
            <a:r>
              <a:rPr lang="en-US" altLang="zh-TW" sz="2800" dirty="0">
                <a:latin typeface="標楷體" panose="03000509000000000000" pitchFamily="65" charset="-120"/>
                <a:ea typeface="標楷體" panose="03000509000000000000" pitchFamily="65" charset="-120"/>
              </a:rPr>
              <a:t>3.</a:t>
            </a:r>
            <a:r>
              <a:rPr lang="zh-TW" altLang="en-US" sz="2800" dirty="0">
                <a:solidFill>
                  <a:srgbClr val="C00000"/>
                </a:solidFill>
                <a:latin typeface="標楷體" panose="03000509000000000000" pitchFamily="65" charset="-120"/>
                <a:ea typeface="標楷體" panose="03000509000000000000" pitchFamily="65" charset="-120"/>
              </a:rPr>
              <a:t>研究人員、新制助教、職員及稀少性科技人員</a:t>
            </a:r>
            <a:endParaRPr lang="en-US" altLang="zh-TW" sz="2800" dirty="0">
              <a:solidFill>
                <a:srgbClr val="C00000"/>
              </a:solidFill>
              <a:latin typeface="標楷體" panose="03000509000000000000" pitchFamily="65" charset="-120"/>
              <a:ea typeface="標楷體" panose="03000509000000000000" pitchFamily="65" charset="-120"/>
            </a:endParaRPr>
          </a:p>
          <a:p>
            <a:pPr marL="177800" indent="-177800">
              <a:lnSpc>
                <a:spcPts val="3000"/>
              </a:lnSpc>
              <a:buSzPct val="90000"/>
            </a:pPr>
            <a:r>
              <a:rPr lang="en-US" altLang="zh-TW" sz="2800" dirty="0">
                <a:solidFill>
                  <a:srgbClr val="C00000"/>
                </a:solidFill>
                <a:latin typeface="標楷體" panose="03000509000000000000" pitchFamily="65" charset="-120"/>
                <a:ea typeface="標楷體" panose="03000509000000000000" pitchFamily="65" charset="-120"/>
              </a:rPr>
              <a:t>  </a:t>
            </a:r>
            <a:r>
              <a:rPr lang="zh-TW" altLang="en-US" sz="2800" dirty="0">
                <a:latin typeface="標楷體" panose="03000509000000000000" pitchFamily="65" charset="-120"/>
                <a:ea typeface="標楷體" panose="03000509000000000000" pitchFamily="65" charset="-120"/>
              </a:rPr>
              <a:t>部分同公務人員。</a:t>
            </a:r>
          </a:p>
        </p:txBody>
      </p:sp>
      <p:sp>
        <p:nvSpPr>
          <p:cNvPr id="8" name="AutoShape 5"/>
          <p:cNvSpPr>
            <a:spLocks noChangeArrowheads="1"/>
          </p:cNvSpPr>
          <p:nvPr/>
        </p:nvSpPr>
        <p:spPr bwMode="auto">
          <a:xfrm>
            <a:off x="571472" y="4725143"/>
            <a:ext cx="3443715" cy="549661"/>
          </a:xfrm>
          <a:prstGeom prst="roundRect">
            <a:avLst>
              <a:gd name="adj" fmla="val 50000"/>
            </a:avLst>
          </a:prstGeom>
          <a:solidFill>
            <a:srgbClr val="88F070"/>
          </a:solidFill>
          <a:ln w="9525">
            <a:noFill/>
            <a:round/>
            <a:headEnd/>
            <a:tailEnd/>
          </a:ln>
          <a:effectLst>
            <a:outerShdw dist="35921" dir="2700000" algn="ctr" rotWithShape="0">
              <a:schemeClr val="bg2">
                <a:alpha val="50000"/>
              </a:schemeClr>
            </a:outerShdw>
          </a:effectLst>
        </p:spPr>
        <p:txBody>
          <a:bodyPr wrap="none" anchor="ctr"/>
          <a:lstStyle/>
          <a:p>
            <a:pPr algn="ctr"/>
            <a:r>
              <a:rPr lang="zh-TW" altLang="en-US" sz="3600" dirty="0">
                <a:solidFill>
                  <a:srgbClr val="7030A0"/>
                </a:solidFill>
                <a:latin typeface="標楷體" panose="03000509000000000000" pitchFamily="65" charset="-120"/>
              </a:rPr>
              <a:t>公務人員</a:t>
            </a:r>
          </a:p>
        </p:txBody>
      </p:sp>
      <p:sp>
        <p:nvSpPr>
          <p:cNvPr id="9" name="AutoShape 3"/>
          <p:cNvSpPr>
            <a:spLocks noChangeArrowheads="1"/>
          </p:cNvSpPr>
          <p:nvPr/>
        </p:nvSpPr>
        <p:spPr bwMode="auto">
          <a:xfrm>
            <a:off x="561760" y="5229200"/>
            <a:ext cx="8258711" cy="1296143"/>
          </a:xfrm>
          <a:prstGeom prst="roundRect">
            <a:avLst>
              <a:gd name="adj" fmla="val 9106"/>
            </a:avLst>
          </a:prstGeom>
          <a:gradFill>
            <a:gsLst>
              <a:gs pos="0">
                <a:schemeClr val="bg1"/>
              </a:gs>
              <a:gs pos="100000">
                <a:schemeClr val="accent1"/>
              </a:gs>
            </a:gsLst>
            <a:lin ang="2700000" scaled="1"/>
          </a:gradFill>
          <a:ln>
            <a:headEnd/>
            <a:tailEnd/>
          </a:ln>
          <a:effectLst>
            <a:innerShdw blurRad="63500" dist="50800" dir="135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wrap="none" anchor="ctr"/>
          <a:lstStyle/>
          <a:p>
            <a:pPr>
              <a:lnSpc>
                <a:spcPts val="4000"/>
              </a:lnSpc>
              <a:spcBef>
                <a:spcPct val="0"/>
              </a:spcBef>
              <a:buClrTx/>
              <a:buSzTx/>
            </a:pP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月至</a:t>
            </a:r>
            <a:r>
              <a:rPr lang="en-US" altLang="zh-TW" sz="2800" dirty="0">
                <a:latin typeface="標楷體" panose="03000509000000000000" pitchFamily="65" charset="-120"/>
                <a:ea typeface="標楷體" panose="03000509000000000000" pitchFamily="65" charset="-120"/>
              </a:rPr>
              <a:t>6</a:t>
            </a:r>
            <a:r>
              <a:rPr lang="zh-TW" altLang="en-US" sz="2800" dirty="0">
                <a:latin typeface="標楷體" panose="03000509000000000000" pitchFamily="65" charset="-120"/>
                <a:ea typeface="標楷體" panose="03000509000000000000" pitchFamily="65" charset="-120"/>
              </a:rPr>
              <a:t>月出生者，至遲為</a:t>
            </a:r>
            <a:r>
              <a:rPr lang="en-US" altLang="zh-TW" sz="2800" dirty="0">
                <a:latin typeface="標楷體" panose="03000509000000000000" pitchFamily="65" charset="-120"/>
                <a:ea typeface="標楷體" panose="03000509000000000000" pitchFamily="65" charset="-120"/>
              </a:rPr>
              <a:t>7</a:t>
            </a:r>
            <a:r>
              <a:rPr lang="zh-TW" altLang="en-US"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16</a:t>
            </a:r>
            <a:r>
              <a:rPr lang="zh-TW" altLang="en-US" sz="2800" dirty="0">
                <a:latin typeface="標楷體" panose="03000509000000000000" pitchFamily="65" charset="-120"/>
                <a:ea typeface="標楷體" panose="03000509000000000000" pitchFamily="65" charset="-120"/>
              </a:rPr>
              <a:t>日</a:t>
            </a:r>
          </a:p>
          <a:p>
            <a:pPr>
              <a:lnSpc>
                <a:spcPts val="4000"/>
              </a:lnSpc>
              <a:spcBef>
                <a:spcPct val="0"/>
              </a:spcBef>
              <a:buClrTx/>
              <a:buSzTx/>
            </a:pPr>
            <a:r>
              <a:rPr lang="en-US" altLang="zh-TW" sz="2800" dirty="0">
                <a:latin typeface="標楷體" panose="03000509000000000000" pitchFamily="65" charset="-120"/>
                <a:ea typeface="標楷體" panose="03000509000000000000" pitchFamily="65" charset="-120"/>
              </a:rPr>
              <a:t>2.7</a:t>
            </a:r>
            <a:r>
              <a:rPr lang="zh-TW" altLang="en-US" sz="2800" dirty="0">
                <a:latin typeface="標楷體" panose="03000509000000000000" pitchFamily="65" charset="-120"/>
                <a:ea typeface="標楷體" panose="03000509000000000000" pitchFamily="65" charset="-120"/>
              </a:rPr>
              <a:t>月至</a:t>
            </a:r>
            <a:r>
              <a:rPr lang="en-US" altLang="zh-TW" sz="2800" dirty="0">
                <a:latin typeface="標楷體" panose="03000509000000000000" pitchFamily="65" charset="-120"/>
                <a:ea typeface="標楷體" panose="03000509000000000000" pitchFamily="65" charset="-120"/>
              </a:rPr>
              <a:t>12</a:t>
            </a:r>
            <a:r>
              <a:rPr lang="zh-TW" altLang="en-US" sz="2800" dirty="0">
                <a:latin typeface="標楷體" panose="03000509000000000000" pitchFamily="65" charset="-120"/>
                <a:ea typeface="標楷體" panose="03000509000000000000" pitchFamily="65" charset="-120"/>
              </a:rPr>
              <a:t>月出生者，至遲為次年</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16</a:t>
            </a:r>
            <a:r>
              <a:rPr lang="zh-TW" altLang="en-US" sz="2800" dirty="0">
                <a:latin typeface="標楷體" panose="03000509000000000000" pitchFamily="65" charset="-120"/>
                <a:ea typeface="標楷體" panose="03000509000000000000" pitchFamily="65" charset="-120"/>
              </a:rPr>
              <a:t>日</a:t>
            </a:r>
          </a:p>
        </p:txBody>
      </p:sp>
      <p:pic>
        <p:nvPicPr>
          <p:cNvPr id="10" name="圖片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4047863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827584" y="584684"/>
            <a:ext cx="7773338" cy="1382215"/>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algn="l"/>
            <a:r>
              <a:rPr lang="en-US" altLang="zh-TW" sz="3200" dirty="0" smtClean="0">
                <a:solidFill>
                  <a:schemeClr val="tx1"/>
                </a:solidFill>
                <a:latin typeface="標楷體" panose="03000509000000000000" pitchFamily="65" charset="-120"/>
                <a:ea typeface="標楷體" panose="03000509000000000000" pitchFamily="65" charset="-120"/>
              </a:rPr>
              <a:t>Q2</a:t>
            </a:r>
            <a:r>
              <a:rPr lang="zh-TW" altLang="en-US" sz="3200" dirty="0" smtClean="0">
                <a:solidFill>
                  <a:schemeClr val="tx1"/>
                </a:solidFill>
                <a:latin typeface="標楷體" panose="03000509000000000000" pitchFamily="65" charset="-120"/>
                <a:ea typeface="標楷體" panose="03000509000000000000" pitchFamily="65" charset="-120"/>
              </a:rPr>
              <a:t>：</a:t>
            </a:r>
            <a:r>
              <a:rPr lang="zh-TW" altLang="en-US" sz="3200" dirty="0">
                <a:solidFill>
                  <a:schemeClr val="tx1"/>
                </a:solidFill>
                <a:latin typeface="標楷體" panose="03000509000000000000" pitchFamily="65" charset="-120"/>
                <a:ea typeface="標楷體" panose="03000509000000000000" pitchFamily="65" charset="-120"/>
              </a:rPr>
              <a:t>退</a:t>
            </a:r>
            <a:r>
              <a:rPr lang="zh-TW" altLang="zh-TW" sz="3200" dirty="0">
                <a:solidFill>
                  <a:schemeClr val="tx1"/>
                </a:solidFill>
                <a:latin typeface="標楷體" panose="03000509000000000000" pitchFamily="65" charset="-120"/>
                <a:ea typeface="標楷體" panose="03000509000000000000" pitchFamily="65" charset="-120"/>
              </a:rPr>
              <a:t>休教師再任中小學</a:t>
            </a:r>
            <a:r>
              <a:rPr lang="zh-TW" altLang="en-US" sz="3200" dirty="0">
                <a:solidFill>
                  <a:schemeClr val="tx1"/>
                </a:solidFill>
                <a:latin typeface="標楷體" panose="03000509000000000000" pitchFamily="65" charset="-120"/>
                <a:ea typeface="標楷體" panose="03000509000000000000" pitchFamily="65" charset="-120"/>
              </a:rPr>
              <a:t>三</a:t>
            </a:r>
            <a:r>
              <a:rPr lang="zh-TW" altLang="zh-TW" sz="3200" dirty="0">
                <a:solidFill>
                  <a:schemeClr val="tx1"/>
                </a:solidFill>
                <a:latin typeface="標楷體" panose="03000509000000000000" pitchFamily="65" charset="-120"/>
                <a:ea typeface="標楷體" panose="03000509000000000000" pitchFamily="65" charset="-120"/>
              </a:rPr>
              <a:t>個月以下短期代理代課教師是否屬退撫條例第</a:t>
            </a:r>
            <a:r>
              <a:rPr lang="en-US" altLang="zh-TW" sz="3200" dirty="0">
                <a:solidFill>
                  <a:schemeClr val="tx1"/>
                </a:solidFill>
                <a:latin typeface="標楷體" panose="03000509000000000000" pitchFamily="65" charset="-120"/>
                <a:ea typeface="標楷體" panose="03000509000000000000" pitchFamily="65" charset="-120"/>
              </a:rPr>
              <a:t>77</a:t>
            </a:r>
            <a:r>
              <a:rPr lang="zh-TW" altLang="zh-TW" sz="3200" dirty="0">
                <a:solidFill>
                  <a:schemeClr val="tx1"/>
                </a:solidFill>
                <a:latin typeface="標楷體" panose="03000509000000000000" pitchFamily="65" charset="-120"/>
                <a:ea typeface="標楷體" panose="03000509000000000000" pitchFamily="65" charset="-120"/>
              </a:rPr>
              <a:t>條第</a:t>
            </a:r>
            <a:r>
              <a:rPr lang="en-US" altLang="zh-TW" sz="3200" dirty="0">
                <a:solidFill>
                  <a:schemeClr val="tx1"/>
                </a:solidFill>
                <a:latin typeface="標楷體" panose="03000509000000000000" pitchFamily="65" charset="-120"/>
                <a:ea typeface="標楷體" panose="03000509000000000000" pitchFamily="65" charset="-120"/>
              </a:rPr>
              <a:t>1</a:t>
            </a:r>
            <a:r>
              <a:rPr lang="zh-TW" altLang="zh-TW" sz="3200" dirty="0">
                <a:solidFill>
                  <a:schemeClr val="tx1"/>
                </a:solidFill>
                <a:latin typeface="標楷體" panose="03000509000000000000" pitchFamily="65" charset="-120"/>
                <a:ea typeface="標楷體" panose="03000509000000000000" pitchFamily="65" charset="-120"/>
              </a:rPr>
              <a:t>項退休職務再任範圍？</a:t>
            </a:r>
            <a:endParaRPr lang="zh-TW" altLang="en-US" sz="3200" dirty="0">
              <a:solidFill>
                <a:schemeClr val="tx1"/>
              </a:solidFill>
              <a:latin typeface="標楷體" panose="03000509000000000000" pitchFamily="65" charset="-120"/>
              <a:ea typeface="標楷體" panose="03000509000000000000" pitchFamily="65" charset="-120"/>
            </a:endParaRPr>
          </a:p>
        </p:txBody>
      </p:sp>
      <p:sp>
        <p:nvSpPr>
          <p:cNvPr id="2" name="內容版面配置區 1"/>
          <p:cNvSpPr>
            <a:spLocks noGrp="1"/>
          </p:cNvSpPr>
          <p:nvPr>
            <p:ph sz="quarter" idx="13"/>
          </p:nvPr>
        </p:nvSpPr>
        <p:spPr/>
        <p:txBody>
          <a:bodyPr/>
          <a:lstStyle/>
          <a:p>
            <a:endParaRPr lang="zh-TW" altLang="en-US" dirty="0"/>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604081" y="2204864"/>
            <a:ext cx="7930175" cy="4158251"/>
          </a:xfrm>
          <a:prstGeom prst="roundRect">
            <a:avLst>
              <a:gd name="adj" fmla="val 9106"/>
            </a:avLst>
          </a:prstGeom>
          <a:gradFill>
            <a:gsLst>
              <a:gs pos="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w="9525">
            <a:noFill/>
            <a:round/>
            <a:headEnd/>
            <a:tailEnd/>
          </a:ln>
          <a:effectLst/>
        </p:spPr>
        <p:txBody>
          <a:bodyPr wrap="none" anchor="ctr"/>
          <a:lstStyle/>
          <a:p>
            <a:pPr algn="just">
              <a:lnSpc>
                <a:spcPts val="4000"/>
              </a:lnSpc>
              <a:buSzPct val="90000"/>
            </a:pPr>
            <a:r>
              <a:rPr lang="en-US" altLang="zh-TW" sz="2800" dirty="0">
                <a:solidFill>
                  <a:schemeClr val="tx1"/>
                </a:solidFill>
                <a:latin typeface="標楷體" panose="03000509000000000000" pitchFamily="65" charset="-120"/>
              </a:rPr>
              <a:t>A</a:t>
            </a:r>
            <a:r>
              <a:rPr lang="zh-TW" altLang="en-US" sz="2800" dirty="0">
                <a:solidFill>
                  <a:schemeClr val="tx1"/>
                </a:solidFill>
                <a:latin typeface="標楷體" panose="03000509000000000000" pitchFamily="65" charset="-120"/>
              </a:rPr>
              <a:t>：</a:t>
            </a:r>
            <a:r>
              <a:rPr lang="zh-TW" altLang="zh-TW" sz="2800" dirty="0">
                <a:solidFill>
                  <a:schemeClr val="tx1"/>
                </a:solidFill>
                <a:latin typeface="標楷體" panose="03000509000000000000" pitchFamily="65" charset="-120"/>
              </a:rPr>
              <a:t>中小學三個月以下短期代理</a:t>
            </a:r>
            <a:r>
              <a:rPr lang="zh-TW" altLang="en-US" sz="2800" dirty="0">
                <a:solidFill>
                  <a:schemeClr val="tx1"/>
                </a:solidFill>
                <a:latin typeface="標楷體" panose="03000509000000000000" pitchFamily="65" charset="-120"/>
              </a:rPr>
              <a:t>教師係全時任教</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且按實際代理日數支薪；短期代課教師係以</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鐘點費方式支給薪酬，均</a:t>
            </a:r>
            <a:r>
              <a:rPr lang="zh-TW" altLang="zh-TW" sz="2800" dirty="0">
                <a:solidFill>
                  <a:schemeClr val="tx1"/>
                </a:solidFill>
                <a:latin typeface="標楷體" panose="03000509000000000000" pitchFamily="65" charset="-120"/>
              </a:rPr>
              <a:t>屬退撫條例第</a:t>
            </a:r>
            <a:r>
              <a:rPr lang="en-US" altLang="zh-TW" sz="2800" dirty="0">
                <a:solidFill>
                  <a:schemeClr val="tx1"/>
                </a:solidFill>
                <a:latin typeface="標楷體" panose="03000509000000000000" pitchFamily="65" charset="-120"/>
              </a:rPr>
              <a:t>77</a:t>
            </a:r>
            <a:r>
              <a:rPr lang="zh-TW" altLang="zh-TW" sz="2800" dirty="0">
                <a:solidFill>
                  <a:schemeClr val="tx1"/>
                </a:solidFill>
                <a:latin typeface="標楷體" panose="03000509000000000000" pitchFamily="65" charset="-120"/>
              </a:rPr>
              <a:t>條</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a:t>
            </a:r>
            <a:r>
              <a:rPr lang="zh-TW" altLang="zh-TW" sz="2800" dirty="0">
                <a:solidFill>
                  <a:schemeClr val="tx1"/>
                </a:solidFill>
                <a:latin typeface="標楷體" panose="03000509000000000000" pitchFamily="65" charset="-120"/>
              </a:rPr>
              <a:t>再任職務限制範圍</a:t>
            </a:r>
            <a:r>
              <a:rPr lang="zh-TW" altLang="en-US" sz="2800" dirty="0">
                <a:solidFill>
                  <a:schemeClr val="tx1"/>
                </a:solidFill>
                <a:latin typeface="標楷體" panose="03000509000000000000" pitchFamily="65" charset="-120"/>
              </a:rPr>
              <a:t>，如每月支給薪酬總額超</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過法定基本工資，應依規定停止領受月退休</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金及優惠存款利息。</a:t>
            </a:r>
            <a:endParaRPr lang="en-US" altLang="zh-TW" sz="2800" dirty="0">
              <a:solidFill>
                <a:schemeClr val="tx1"/>
              </a:solidFill>
              <a:latin typeface="標楷體" panose="03000509000000000000" pitchFamily="65" charset="-120"/>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36582400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827584" y="2060848"/>
            <a:ext cx="7772400" cy="792089"/>
          </a:xfrm>
          <a:noFill/>
          <a:ln>
            <a:noFill/>
          </a:ln>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zh-TW" altLang="en-US" b="1" dirty="0">
                <a:solidFill>
                  <a:schemeClr val="tx1"/>
                </a:solidFill>
                <a:latin typeface="標楷體" panose="03000509000000000000" pitchFamily="65" charset="-120"/>
                <a:ea typeface="標楷體" panose="03000509000000000000" pitchFamily="65" charset="-120"/>
              </a:rPr>
              <a:t>六、停領（喪失）退休金事由</a:t>
            </a:r>
            <a:endParaRPr lang="zh-TW" altLang="en-US" dirty="0">
              <a:solidFill>
                <a:schemeClr val="tx1"/>
              </a:solidFill>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a:xfrm>
            <a:off x="1403648" y="3356992"/>
            <a:ext cx="6840760" cy="1296144"/>
          </a:xfrm>
          <a:noFill/>
          <a:ln>
            <a:noFill/>
          </a:ln>
        </p:spPr>
        <p:style>
          <a:lnRef idx="2">
            <a:schemeClr val="accent1"/>
          </a:lnRef>
          <a:fillRef idx="1">
            <a:schemeClr val="lt1"/>
          </a:fillRef>
          <a:effectRef idx="0">
            <a:schemeClr val="accent1"/>
          </a:effectRef>
          <a:fontRef idx="minor">
            <a:schemeClr val="dk1"/>
          </a:fontRef>
        </p:style>
        <p:txBody>
          <a:bodyPr>
            <a:noAutofit/>
          </a:bodyPr>
          <a:lstStyle/>
          <a:p>
            <a:r>
              <a:rPr lang="zh-TW" altLang="en-US" sz="3200" b="1" dirty="0">
                <a:solidFill>
                  <a:schemeClr val="tx1"/>
                </a:solidFill>
                <a:latin typeface="標楷體" panose="03000509000000000000" pitchFamily="65" charset="-120"/>
                <a:ea typeface="標楷體" panose="03000509000000000000" pitchFamily="65" charset="-120"/>
              </a:rPr>
              <a:t>公立學校教職員退休資遣撫卹條例</a:t>
            </a:r>
            <a:endParaRPr lang="en-US" altLang="zh-TW" sz="3200" b="1" dirty="0">
              <a:solidFill>
                <a:schemeClr val="tx1"/>
              </a:solidFill>
              <a:latin typeface="標楷體" panose="03000509000000000000" pitchFamily="65" charset="-120"/>
              <a:ea typeface="標楷體" panose="03000509000000000000" pitchFamily="65" charset="-120"/>
            </a:endParaRPr>
          </a:p>
          <a:p>
            <a:r>
              <a:rPr lang="zh-TW" altLang="en-US" sz="3200" b="1" dirty="0">
                <a:solidFill>
                  <a:schemeClr val="tx1"/>
                </a:solidFill>
                <a:latin typeface="標楷體" panose="03000509000000000000" pitchFamily="65" charset="-120"/>
                <a:ea typeface="標楷體" panose="03000509000000000000" pitchFamily="65" charset="-120"/>
              </a:rPr>
              <a:t>第</a:t>
            </a:r>
            <a:r>
              <a:rPr lang="en-US" altLang="zh-TW" sz="3200" b="1" dirty="0">
                <a:solidFill>
                  <a:schemeClr val="tx1"/>
                </a:solidFill>
                <a:latin typeface="標楷體" panose="03000509000000000000" pitchFamily="65" charset="-120"/>
                <a:ea typeface="標楷體" panose="03000509000000000000" pitchFamily="65" charset="-120"/>
              </a:rPr>
              <a:t>75</a:t>
            </a:r>
            <a:r>
              <a:rPr lang="zh-TW" altLang="en-US" sz="3200" b="1" dirty="0">
                <a:solidFill>
                  <a:schemeClr val="tx1"/>
                </a:solidFill>
                <a:latin typeface="標楷體" panose="03000509000000000000" pitchFamily="65" charset="-120"/>
                <a:ea typeface="標楷體" panose="03000509000000000000" pitchFamily="65" charset="-120"/>
              </a:rPr>
              <a:t>條至第</a:t>
            </a:r>
            <a:r>
              <a:rPr lang="en-US" altLang="zh-TW" sz="3200" b="1" dirty="0">
                <a:solidFill>
                  <a:schemeClr val="tx1"/>
                </a:solidFill>
                <a:latin typeface="標楷體" panose="03000509000000000000" pitchFamily="65" charset="-120"/>
                <a:ea typeface="標楷體" panose="03000509000000000000" pitchFamily="65" charset="-120"/>
              </a:rPr>
              <a:t>78</a:t>
            </a:r>
            <a:r>
              <a:rPr lang="zh-TW" altLang="en-US" sz="3200" b="1" dirty="0">
                <a:solidFill>
                  <a:schemeClr val="tx1"/>
                </a:solidFill>
                <a:latin typeface="標楷體" panose="03000509000000000000" pitchFamily="65" charset="-120"/>
                <a:ea typeface="標楷體" panose="03000509000000000000" pitchFamily="65" charset="-120"/>
              </a:rPr>
              <a:t>條</a:t>
            </a:r>
          </a:p>
        </p:txBody>
      </p:sp>
      <p:pic>
        <p:nvPicPr>
          <p:cNvPr id="5" name="圖片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15481044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55600" y="692696"/>
            <a:ext cx="8229600" cy="1143000"/>
          </a:xfrm>
          <a:noFill/>
          <a:ln>
            <a:noFill/>
          </a:ln>
        </p:spPr>
        <p:style>
          <a:lnRef idx="1">
            <a:schemeClr val="accent4"/>
          </a:lnRef>
          <a:fillRef idx="2">
            <a:schemeClr val="accent4"/>
          </a:fillRef>
          <a:effectRef idx="1">
            <a:schemeClr val="accent4"/>
          </a:effectRef>
          <a:fontRef idx="minor">
            <a:schemeClr val="dk1"/>
          </a:fontRef>
        </p:style>
        <p:txBody>
          <a:bodyPr>
            <a:normAutofit/>
          </a:bodyPr>
          <a:lstStyle/>
          <a:p>
            <a:r>
              <a:rPr lang="zh-TW" altLang="en-US" sz="4800" b="1" dirty="0">
                <a:solidFill>
                  <a:schemeClr val="tx1"/>
                </a:solidFill>
                <a:latin typeface="標楷體" panose="03000509000000000000" pitchFamily="65" charset="-120"/>
                <a:ea typeface="標楷體" panose="03000509000000000000" pitchFamily="65" charset="-120"/>
              </a:rPr>
              <a:t>喪失領受月退休金之權利</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75</a:t>
            </a:r>
            <a:r>
              <a:rPr lang="en-US" altLang="zh-TW" sz="2000" dirty="0">
                <a:solidFill>
                  <a:srgbClr val="FF0000"/>
                </a:solidFill>
                <a:latin typeface="新細明體" panose="02020500000000000000" pitchFamily="18" charset="-120"/>
                <a:ea typeface="新細明體" panose="02020500000000000000" pitchFamily="18" charset="-120"/>
              </a:rPr>
              <a:t>Ⅱ</a:t>
            </a:r>
            <a:r>
              <a:rPr lang="zh-TW" altLang="en-US" sz="2000" dirty="0">
                <a:solidFill>
                  <a:srgbClr val="FF0000"/>
                </a:solidFill>
                <a:latin typeface="標楷體" panose="03000509000000000000" pitchFamily="65" charset="-120"/>
                <a:ea typeface="標楷體" panose="03000509000000000000" pitchFamily="65" charset="-120"/>
              </a:rPr>
              <a:t> </a:t>
            </a:r>
          </a:p>
        </p:txBody>
      </p:sp>
      <p:sp>
        <p:nvSpPr>
          <p:cNvPr id="10" name="AutoShape 6"/>
          <p:cNvSpPr>
            <a:spLocks noChangeArrowheads="1"/>
          </p:cNvSpPr>
          <p:nvPr/>
        </p:nvSpPr>
        <p:spPr bwMode="auto">
          <a:xfrm>
            <a:off x="263298" y="2276872"/>
            <a:ext cx="8568952" cy="2808312"/>
          </a:xfrm>
          <a:prstGeom prst="roundRect">
            <a:avLst>
              <a:gd name="adj" fmla="val 9106"/>
            </a:avLst>
          </a:prstGeom>
          <a:gradFill flip="none" rotWithShape="1">
            <a:gsLst>
              <a:gs pos="0">
                <a:schemeClr val="bg1">
                  <a:lumMod val="95000"/>
                </a:schemeClr>
              </a:gs>
              <a:gs pos="100000">
                <a:srgbClr val="92D050"/>
              </a:gs>
              <a:gs pos="100000">
                <a:srgbClr val="92D050"/>
              </a:gs>
            </a:gsLst>
            <a:lin ang="5400000" scaled="1"/>
            <a:tileRect/>
          </a:gra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ea typeface="標楷體" panose="03000509000000000000" pitchFamily="65" charset="-120"/>
              </a:rPr>
              <a:t>死亡。</a:t>
            </a:r>
          </a:p>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ea typeface="標楷體" panose="03000509000000000000" pitchFamily="65" charset="-120"/>
              </a:rPr>
              <a:t>褫奪公權終身。</a:t>
            </a:r>
          </a:p>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ea typeface="標楷體" panose="03000509000000000000" pitchFamily="65" charset="-120"/>
              </a:rPr>
              <a:t>動員戡亂時期終止後，犯內亂罪、外患罪，</a:t>
            </a:r>
            <a:endParaRPr lang="en-US" altLang="zh-TW" sz="3200" dirty="0">
              <a:solidFill>
                <a:schemeClr val="tx1"/>
              </a:solidFill>
              <a:latin typeface="標楷體" panose="03000509000000000000" pitchFamily="65" charset="-120"/>
              <a:ea typeface="標楷體" panose="03000509000000000000" pitchFamily="65" charset="-120"/>
            </a:endParaRPr>
          </a:p>
          <a:p>
            <a:pPr>
              <a:lnSpc>
                <a:spcPts val="4000"/>
              </a:lnSpc>
              <a:buSzPct val="90000"/>
            </a:pPr>
            <a:r>
              <a:rPr lang="zh-TW" altLang="en-US" sz="3200" dirty="0">
                <a:solidFill>
                  <a:schemeClr val="tx1"/>
                </a:solidFill>
                <a:latin typeface="標楷體" panose="03000509000000000000" pitchFamily="65" charset="-120"/>
                <a:ea typeface="標楷體" panose="03000509000000000000" pitchFamily="65" charset="-120"/>
              </a:rPr>
              <a:t>  經判刑確定。</a:t>
            </a:r>
          </a:p>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ea typeface="標楷體" panose="03000509000000000000" pitchFamily="65" charset="-120"/>
              </a:rPr>
              <a:t>喪失中華民國國籍。</a:t>
            </a:r>
            <a:endParaRPr lang="ko-KR" altLang="en-US" sz="3600" dirty="0">
              <a:solidFill>
                <a:schemeClr val="tx1"/>
              </a:solidFill>
              <a:latin typeface="標楷體" panose="03000509000000000000" pitchFamily="65" charset="-12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3298" y="5310336"/>
            <a:ext cx="8568952" cy="4320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677151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31252" y="260648"/>
            <a:ext cx="8229600" cy="1656184"/>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000" b="1" dirty="0">
                <a:solidFill>
                  <a:schemeClr val="tx1"/>
                </a:solidFill>
                <a:latin typeface="+mn-ea"/>
              </a:rPr>
              <a:t>停止領受月退休金之權利至</a:t>
            </a:r>
            <a:r>
              <a:rPr lang="en-US" altLang="zh-TW" sz="4000" b="1" dirty="0">
                <a:solidFill>
                  <a:schemeClr val="tx1"/>
                </a:solidFill>
                <a:latin typeface="+mn-ea"/>
              </a:rPr>
              <a:t/>
            </a:r>
            <a:br>
              <a:rPr lang="en-US" altLang="zh-TW" sz="4000" b="1" dirty="0">
                <a:solidFill>
                  <a:schemeClr val="tx1"/>
                </a:solidFill>
                <a:latin typeface="+mn-ea"/>
              </a:rPr>
            </a:br>
            <a:r>
              <a:rPr lang="zh-TW" altLang="en-US" sz="4000" b="1" dirty="0">
                <a:solidFill>
                  <a:schemeClr val="tx1"/>
                </a:solidFill>
                <a:latin typeface="+mn-ea"/>
              </a:rPr>
              <a:t>原因消滅時恢復 </a:t>
            </a:r>
            <a:r>
              <a:rPr lang="en-US" altLang="zh-TW" sz="2800" b="1" dirty="0">
                <a:solidFill>
                  <a:schemeClr val="tx1"/>
                </a:solidFill>
                <a:latin typeface="+mn-ea"/>
              </a:rPr>
              <a:t>(</a:t>
            </a:r>
            <a:r>
              <a:rPr lang="zh-TW" altLang="en-US" sz="2800" b="1" dirty="0">
                <a:solidFill>
                  <a:schemeClr val="tx1"/>
                </a:solidFill>
                <a:latin typeface="+mn-ea"/>
              </a:rPr>
              <a:t>一</a:t>
            </a:r>
            <a:r>
              <a:rPr lang="en-US" altLang="zh-TW" sz="2800" b="1" dirty="0">
                <a:solidFill>
                  <a:schemeClr val="tx1"/>
                </a:solidFill>
                <a:latin typeface="+mn-ea"/>
              </a:rPr>
              <a:t>)</a:t>
            </a:r>
            <a:r>
              <a:rPr lang="zh-TW" altLang="en-US" sz="2000" b="1" dirty="0">
                <a:solidFill>
                  <a:srgbClr val="5217A9"/>
                </a:solidFill>
                <a:latin typeface="+mn-ea"/>
              </a:rPr>
              <a:t> </a:t>
            </a:r>
            <a:r>
              <a:rPr lang="zh-TW" altLang="en-US" sz="2000" dirty="0">
                <a:solidFill>
                  <a:srgbClr val="FF0000"/>
                </a:solidFill>
                <a:latin typeface="+mn-ea"/>
              </a:rPr>
              <a:t>教＃</a:t>
            </a:r>
            <a:r>
              <a:rPr lang="en-US" altLang="zh-TW" sz="2000" dirty="0">
                <a:solidFill>
                  <a:srgbClr val="FF0000"/>
                </a:solidFill>
                <a:latin typeface="+mn-ea"/>
              </a:rPr>
              <a:t>76</a:t>
            </a:r>
            <a:r>
              <a:rPr lang="zh-TW" altLang="en-US" sz="2000" dirty="0">
                <a:solidFill>
                  <a:srgbClr val="FF0000"/>
                </a:solidFill>
                <a:latin typeface="+mn-ea"/>
              </a:rPr>
              <a:t>條</a:t>
            </a:r>
            <a:r>
              <a:rPr lang="en-US" altLang="zh-TW" sz="2000" dirty="0">
                <a:solidFill>
                  <a:srgbClr val="FF0000"/>
                </a:solidFill>
                <a:latin typeface="+mn-ea"/>
              </a:rPr>
              <a:t>Ⅰ</a:t>
            </a:r>
            <a:r>
              <a:rPr lang="zh-TW" altLang="en-US" sz="2000" dirty="0">
                <a:solidFill>
                  <a:srgbClr val="FF0000"/>
                </a:solidFill>
                <a:latin typeface="+mn-ea"/>
              </a:rPr>
              <a:t>、</a:t>
            </a:r>
            <a:r>
              <a:rPr lang="en-US" altLang="zh-TW" sz="2000" dirty="0">
                <a:solidFill>
                  <a:srgbClr val="FF0000"/>
                </a:solidFill>
                <a:latin typeface="+mn-ea"/>
              </a:rPr>
              <a:t>Ⅱ</a:t>
            </a:r>
            <a:endParaRPr lang="zh-TW" altLang="en-US" sz="2000" dirty="0">
              <a:solidFill>
                <a:srgbClr val="FF0000"/>
              </a:solidFill>
              <a:latin typeface="+mn-ea"/>
            </a:endParaRPr>
          </a:p>
        </p:txBody>
      </p:sp>
      <p:sp>
        <p:nvSpPr>
          <p:cNvPr id="10" name="AutoShape 6"/>
          <p:cNvSpPr>
            <a:spLocks noChangeArrowheads="1"/>
          </p:cNvSpPr>
          <p:nvPr/>
        </p:nvSpPr>
        <p:spPr bwMode="auto">
          <a:xfrm>
            <a:off x="467544" y="2132856"/>
            <a:ext cx="8447085" cy="3794235"/>
          </a:xfrm>
          <a:prstGeom prst="roundRect">
            <a:avLst>
              <a:gd name="adj" fmla="val 9106"/>
            </a:avLst>
          </a:prstGeom>
          <a:gradFill>
            <a:gsLst>
              <a:gs pos="0">
                <a:schemeClr val="bg1">
                  <a:lumMod val="95000"/>
                </a:schemeClr>
              </a:gs>
              <a:gs pos="100000">
                <a:srgbClr val="92D050"/>
              </a:gs>
              <a:gs pos="100000">
                <a:srgbClr val="92D050"/>
              </a:gs>
            </a:gsLst>
            <a:lin ang="5400000" scaled="1"/>
          </a:gra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marL="457200" indent="-457200">
              <a:buSzPct val="90000"/>
              <a:buFont typeface="Arial" panose="020B0604020202020204" pitchFamily="34" charset="0"/>
              <a:buChar char="•"/>
            </a:pPr>
            <a:r>
              <a:rPr lang="zh-TW" altLang="en-US" sz="3200" dirty="0">
                <a:solidFill>
                  <a:schemeClr val="tx1"/>
                </a:solidFill>
                <a:latin typeface="+mn-ea"/>
              </a:rPr>
              <a:t>卸任總統、副總統領有禮遇金期間。</a:t>
            </a:r>
            <a:endParaRPr lang="en-US" altLang="zh-TW" sz="3200" dirty="0">
              <a:solidFill>
                <a:schemeClr val="tx1"/>
              </a:solidFill>
              <a:latin typeface="+mn-ea"/>
            </a:endParaRPr>
          </a:p>
          <a:p>
            <a:pPr marL="457200" indent="-457200">
              <a:buSzPct val="90000"/>
              <a:buFont typeface="Arial" panose="020B0604020202020204" pitchFamily="34" charset="0"/>
              <a:buChar char="•"/>
            </a:pPr>
            <a:r>
              <a:rPr lang="zh-TW" altLang="en-US" sz="3200" dirty="0">
                <a:solidFill>
                  <a:schemeClr val="tx1"/>
                </a:solidFill>
                <a:latin typeface="+mn-ea"/>
              </a:rPr>
              <a:t>犯貪污治罪條例或刑法瀆職罪章之罪，經判</a:t>
            </a:r>
            <a:endParaRPr lang="en-US" altLang="zh-TW" sz="3200" dirty="0">
              <a:solidFill>
                <a:schemeClr val="tx1"/>
              </a:solidFill>
              <a:latin typeface="+mn-ea"/>
            </a:endParaRPr>
          </a:p>
          <a:p>
            <a:pPr>
              <a:buSzPct val="90000"/>
            </a:pPr>
            <a:r>
              <a:rPr lang="en-US" altLang="zh-TW" sz="3200" dirty="0">
                <a:solidFill>
                  <a:schemeClr val="tx1"/>
                </a:solidFill>
                <a:latin typeface="+mn-ea"/>
              </a:rPr>
              <a:t> </a:t>
            </a:r>
            <a:r>
              <a:rPr lang="zh-TW" altLang="en-US" sz="3200" dirty="0">
                <a:solidFill>
                  <a:schemeClr val="tx1"/>
                </a:solidFill>
                <a:latin typeface="+mn-ea"/>
              </a:rPr>
              <a:t> 刑確定而入監服刑期間。</a:t>
            </a:r>
          </a:p>
          <a:p>
            <a:pPr marL="457200" indent="-457200">
              <a:buSzPct val="90000"/>
              <a:buFont typeface="Arial" panose="020B0604020202020204" pitchFamily="34" charset="0"/>
              <a:buChar char="•"/>
            </a:pPr>
            <a:r>
              <a:rPr lang="zh-TW" altLang="en-US" sz="3200" dirty="0">
                <a:solidFill>
                  <a:schemeClr val="tx1"/>
                </a:solidFill>
                <a:latin typeface="+mn-ea"/>
              </a:rPr>
              <a:t>褫奪公權，尚未復權。</a:t>
            </a:r>
          </a:p>
          <a:p>
            <a:pPr marL="457200" indent="-457200">
              <a:buSzPct val="90000"/>
              <a:buFont typeface="Arial" panose="020B0604020202020204" pitchFamily="34" charset="0"/>
              <a:buChar char="•"/>
            </a:pPr>
            <a:r>
              <a:rPr lang="zh-TW" altLang="en-US" sz="3200" dirty="0">
                <a:solidFill>
                  <a:schemeClr val="tx1"/>
                </a:solidFill>
                <a:latin typeface="+mn-ea"/>
              </a:rPr>
              <a:t>因案被通緝期間。</a:t>
            </a:r>
          </a:p>
          <a:p>
            <a:pPr marL="457200" indent="-457200">
              <a:buSzPct val="90000"/>
              <a:buFont typeface="Arial" panose="020B0604020202020204" pitchFamily="34" charset="0"/>
              <a:buChar char="•"/>
            </a:pPr>
            <a:r>
              <a:rPr lang="zh-TW" altLang="en-US" sz="3200" dirty="0">
                <a:solidFill>
                  <a:schemeClr val="tx1"/>
                </a:solidFill>
                <a:latin typeface="+mn-ea"/>
              </a:rPr>
              <a:t>其他法律有特別規定。</a:t>
            </a:r>
          </a:p>
          <a:p>
            <a:pPr>
              <a:buSzPct val="90000"/>
            </a:pPr>
            <a:r>
              <a:rPr lang="zh-TW" altLang="en-US" sz="2000" b="1" dirty="0">
                <a:solidFill>
                  <a:schemeClr val="tx1"/>
                </a:solidFill>
                <a:latin typeface="+mn-ea"/>
              </a:rPr>
              <a:t>領受月撫卹金或遺屬年金之遺族有前項各款情形之一者，停止領受月撫卹</a:t>
            </a:r>
          </a:p>
          <a:p>
            <a:pPr>
              <a:buSzPct val="90000"/>
            </a:pPr>
            <a:r>
              <a:rPr lang="zh-TW" altLang="en-US" sz="2000" b="1" dirty="0">
                <a:solidFill>
                  <a:schemeClr val="tx1"/>
                </a:solidFill>
                <a:latin typeface="+mn-ea"/>
              </a:rPr>
              <a:t>金或遺屬年金之權利，至原因消滅時恢復。</a:t>
            </a:r>
            <a:endParaRPr lang="ko-KR" altLang="en-US" sz="2000" b="1" dirty="0">
              <a:solidFill>
                <a:schemeClr val="tx1"/>
              </a:solidFill>
              <a:latin typeface="+mn-ea"/>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560" y="6021288"/>
            <a:ext cx="7992888" cy="5760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272792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17806" y="116632"/>
            <a:ext cx="8229600" cy="1836204"/>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b="1" dirty="0">
                <a:solidFill>
                  <a:schemeClr val="tx1"/>
                </a:solidFill>
                <a:latin typeface="標楷體" panose="03000509000000000000" pitchFamily="65" charset="-120"/>
                <a:ea typeface="標楷體" panose="03000509000000000000" pitchFamily="65" charset="-120"/>
              </a:rPr>
              <a:t>停止領受月退休金之權利至</a:t>
            </a:r>
            <a:r>
              <a:rPr lang="en-US" altLang="zh-TW" sz="4800" b="1" dirty="0">
                <a:solidFill>
                  <a:schemeClr val="tx1"/>
                </a:solidFill>
                <a:latin typeface="標楷體" panose="03000509000000000000" pitchFamily="65" charset="-120"/>
                <a:ea typeface="標楷體" panose="03000509000000000000" pitchFamily="65" charset="-120"/>
              </a:rPr>
              <a:t/>
            </a:r>
            <a:br>
              <a:rPr lang="en-US" altLang="zh-TW" sz="4800" b="1" dirty="0">
                <a:solidFill>
                  <a:schemeClr val="tx1"/>
                </a:solidFill>
                <a:latin typeface="標楷體" panose="03000509000000000000" pitchFamily="65" charset="-120"/>
                <a:ea typeface="標楷體" panose="03000509000000000000" pitchFamily="65" charset="-120"/>
              </a:rPr>
            </a:br>
            <a:r>
              <a:rPr lang="zh-TW" altLang="en-US" sz="4800" b="1" dirty="0">
                <a:solidFill>
                  <a:schemeClr val="tx1"/>
                </a:solidFill>
                <a:latin typeface="標楷體" panose="03000509000000000000" pitchFamily="65" charset="-120"/>
                <a:ea typeface="標楷體" panose="03000509000000000000" pitchFamily="65" charset="-120"/>
              </a:rPr>
              <a:t>原因消滅時恢復</a:t>
            </a:r>
            <a:r>
              <a:rPr lang="zh-TW" altLang="en-US" sz="2000" b="1" dirty="0">
                <a:solidFill>
                  <a:schemeClr val="tx1"/>
                </a:solidFill>
                <a:latin typeface="標楷體" panose="03000509000000000000" pitchFamily="65" charset="-120"/>
                <a:ea typeface="標楷體" panose="03000509000000000000" pitchFamily="65" charset="-120"/>
              </a:rPr>
              <a:t> </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二</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77</a:t>
            </a:r>
            <a:r>
              <a:rPr lang="zh-TW" altLang="en-US" sz="2000" dirty="0">
                <a:solidFill>
                  <a:srgbClr val="FF0000"/>
                </a:solidFill>
                <a:latin typeface="標楷體" panose="03000509000000000000" pitchFamily="65" charset="-120"/>
                <a:ea typeface="標楷體" panose="03000509000000000000" pitchFamily="65" charset="-120"/>
              </a:rPr>
              <a:t>、教細＃</a:t>
            </a:r>
            <a:r>
              <a:rPr lang="en-US" altLang="zh-TW" sz="2000" dirty="0">
                <a:solidFill>
                  <a:srgbClr val="FF0000"/>
                </a:solidFill>
                <a:latin typeface="標楷體" panose="03000509000000000000" pitchFamily="65" charset="-120"/>
                <a:ea typeface="標楷體" panose="03000509000000000000" pitchFamily="65" charset="-120"/>
              </a:rPr>
              <a:t>109</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10" name="AutoShape 6"/>
          <p:cNvSpPr>
            <a:spLocks noChangeArrowheads="1"/>
          </p:cNvSpPr>
          <p:nvPr/>
        </p:nvSpPr>
        <p:spPr bwMode="auto">
          <a:xfrm>
            <a:off x="251520" y="2060848"/>
            <a:ext cx="8696607" cy="4520617"/>
          </a:xfrm>
          <a:prstGeom prst="roundRect">
            <a:avLst>
              <a:gd name="adj" fmla="val 9106"/>
            </a:avLst>
          </a:prstGeom>
          <a:gradFill>
            <a:gsLst>
              <a:gs pos="0">
                <a:schemeClr val="bg1">
                  <a:lumMod val="95000"/>
                </a:schemeClr>
              </a:gs>
              <a:gs pos="100000">
                <a:srgbClr val="92D050"/>
              </a:gs>
              <a:gs pos="100000">
                <a:srgbClr val="92D050"/>
              </a:gs>
            </a:gsLst>
            <a:lin ang="5400000" scaled="1"/>
          </a:gradFill>
          <a:ln>
            <a:noFill/>
            <a:headEnd/>
            <a:tailEnd/>
          </a:ln>
        </p:spPr>
        <p:style>
          <a:lnRef idx="3">
            <a:schemeClr val="lt1"/>
          </a:lnRef>
          <a:fillRef idx="1">
            <a:schemeClr val="accent6"/>
          </a:fillRef>
          <a:effectRef idx="1">
            <a:schemeClr val="accent6"/>
          </a:effectRef>
          <a:fontRef idx="minor">
            <a:schemeClr val="lt1"/>
          </a:fontRef>
        </p:style>
        <p:txBody>
          <a:bodyPr wrap="none" anchor="ctr"/>
          <a:lstStyle/>
          <a:p>
            <a:pPr marL="342900" indent="-342900">
              <a:lnSpc>
                <a:spcPts val="2800"/>
              </a:lnSpc>
              <a:buSzPct val="90000"/>
              <a:buFont typeface="Arial" panose="020B0604020202020204" pitchFamily="34" charset="0"/>
              <a:buChar char="•"/>
            </a:pPr>
            <a:r>
              <a:rPr lang="zh-TW" altLang="en-US" sz="2000" dirty="0">
                <a:solidFill>
                  <a:schemeClr val="tx1"/>
                </a:solidFill>
                <a:latin typeface="標楷體" panose="03000509000000000000" pitchFamily="65" charset="-120"/>
                <a:ea typeface="標楷體" panose="03000509000000000000" pitchFamily="65" charset="-120"/>
              </a:rPr>
              <a:t>再任由政府編列預算支給俸（薪）給、待遇或公費（以下簡稱薪酬）</a:t>
            </a:r>
            <a:endParaRPr lang="en-US" altLang="zh-TW" sz="2000" dirty="0">
              <a:solidFill>
                <a:schemeClr val="tx1"/>
              </a:solidFill>
              <a:latin typeface="標楷體" panose="03000509000000000000" pitchFamily="65" charset="-120"/>
              <a:ea typeface="標楷體" panose="03000509000000000000" pitchFamily="65" charset="-120"/>
            </a:endParaRPr>
          </a:p>
          <a:p>
            <a:pPr>
              <a:lnSpc>
                <a:spcPts val="2800"/>
              </a:lnSpc>
              <a:buSzPct val="90000"/>
            </a:pPr>
            <a:r>
              <a:rPr lang="zh-TW" altLang="en-US" sz="2000" dirty="0">
                <a:solidFill>
                  <a:schemeClr val="tx1"/>
                </a:solidFill>
                <a:latin typeface="標楷體" panose="03000509000000000000" pitchFamily="65" charset="-120"/>
                <a:ea typeface="標楷體" panose="03000509000000000000" pitchFamily="65" charset="-120"/>
              </a:rPr>
              <a:t>   之機關（構）學校或團體之職務且每月支領薪酬總額超過法定基本工資。</a:t>
            </a:r>
          </a:p>
          <a:p>
            <a:pPr marL="342900" indent="-342900">
              <a:lnSpc>
                <a:spcPts val="2800"/>
              </a:lnSpc>
              <a:buSzPct val="90000"/>
              <a:buFont typeface="Arial" panose="020B0604020202020204" pitchFamily="34" charset="0"/>
              <a:buChar char="•"/>
            </a:pPr>
            <a:r>
              <a:rPr lang="zh-TW" altLang="en-US" sz="2000" dirty="0">
                <a:solidFill>
                  <a:schemeClr val="tx1"/>
                </a:solidFill>
                <a:latin typeface="標楷體" panose="03000509000000000000" pitchFamily="65" charset="-120"/>
                <a:ea typeface="標楷體" panose="03000509000000000000" pitchFamily="65" charset="-120"/>
              </a:rPr>
              <a:t>再任下列職務且每月支領薪酬總額超過法定基本工資：</a:t>
            </a:r>
          </a:p>
          <a:p>
            <a:pPr>
              <a:lnSpc>
                <a:spcPts val="2800"/>
              </a:lnSpc>
              <a:buSzPct val="90000"/>
            </a:pPr>
            <a:r>
              <a:rPr lang="zh-TW" altLang="en-US" dirty="0">
                <a:solidFill>
                  <a:schemeClr val="tx1"/>
                </a:solidFill>
                <a:latin typeface="標楷體" panose="03000509000000000000" pitchFamily="65" charset="-120"/>
                <a:ea typeface="標楷體" panose="03000509000000000000" pitchFamily="65" charset="-120"/>
              </a:rPr>
              <a:t>  </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一）行政法人或公法人之職務。</a:t>
            </a:r>
          </a:p>
          <a:p>
            <a:pPr>
              <a:lnSpc>
                <a:spcPts val="2800"/>
              </a:lnSpc>
              <a:buSzPct val="90000"/>
            </a:pPr>
            <a:r>
              <a:rPr lang="zh-TW" altLang="en-US" dirty="0">
                <a:solidFill>
                  <a:schemeClr val="tx1"/>
                </a:solidFill>
                <a:latin typeface="標楷體" panose="03000509000000000000" pitchFamily="65" charset="-120"/>
                <a:ea typeface="標楷體" panose="03000509000000000000" pitchFamily="65" charset="-120"/>
              </a:rPr>
              <a:t>  </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二）由政府原始捐助（贈）或捐助（贈）經費，累計達財產總額百分</a:t>
            </a:r>
            <a:endParaRPr lang="en-US" altLang="zh-TW" dirty="0">
              <a:solidFill>
                <a:schemeClr val="tx1"/>
              </a:solidFill>
              <a:latin typeface="標楷體" panose="03000509000000000000" pitchFamily="65" charset="-120"/>
              <a:ea typeface="標楷體" panose="03000509000000000000" pitchFamily="65" charset="-120"/>
            </a:endParaRPr>
          </a:p>
          <a:p>
            <a:pPr>
              <a:lnSpc>
                <a:spcPts val="2800"/>
              </a:lnSpc>
              <a:buSzPct val="90000"/>
            </a:pPr>
            <a:r>
              <a:rPr lang="en-US" altLang="zh-TW" dirty="0">
                <a:solidFill>
                  <a:schemeClr val="tx1"/>
                </a:solidFill>
                <a:latin typeface="標楷體" panose="03000509000000000000" pitchFamily="65" charset="-120"/>
                <a:ea typeface="標楷體" panose="03000509000000000000" pitchFamily="65" charset="-120"/>
              </a:rPr>
              <a:t>       </a:t>
            </a:r>
            <a:r>
              <a:rPr lang="zh-TW" altLang="en-US" dirty="0">
                <a:solidFill>
                  <a:schemeClr val="tx1"/>
                </a:solidFill>
                <a:latin typeface="標楷體" panose="03000509000000000000" pitchFamily="65" charset="-120"/>
                <a:ea typeface="標楷體" panose="03000509000000000000" pitchFamily="65" charset="-120"/>
              </a:rPr>
              <a:t>之二十以上之財團法人之職務。</a:t>
            </a:r>
          </a:p>
          <a:p>
            <a:pPr>
              <a:lnSpc>
                <a:spcPts val="2800"/>
              </a:lnSpc>
              <a:buSzPct val="90000"/>
            </a:pPr>
            <a:r>
              <a:rPr lang="zh-TW" altLang="en-US" dirty="0">
                <a:solidFill>
                  <a:schemeClr val="tx1"/>
                </a:solidFill>
                <a:latin typeface="標楷體" panose="03000509000000000000" pitchFamily="65" charset="-120"/>
                <a:ea typeface="標楷體" panose="03000509000000000000" pitchFamily="65" charset="-120"/>
              </a:rPr>
              <a:t> （三）由政府及其所屬營業基金、非營業基金轉投資，且其轉投資金額</a:t>
            </a:r>
            <a:endParaRPr lang="en-US" altLang="zh-TW" dirty="0">
              <a:solidFill>
                <a:schemeClr val="tx1"/>
              </a:solidFill>
              <a:latin typeface="標楷體" panose="03000509000000000000" pitchFamily="65" charset="-120"/>
              <a:ea typeface="標楷體" panose="03000509000000000000" pitchFamily="65" charset="-120"/>
            </a:endParaRPr>
          </a:p>
          <a:p>
            <a:pPr>
              <a:lnSpc>
                <a:spcPts val="2800"/>
              </a:lnSpc>
              <a:buSzPct val="90000"/>
            </a:pPr>
            <a:r>
              <a:rPr lang="en-US" altLang="zh-TW" dirty="0">
                <a:solidFill>
                  <a:schemeClr val="tx1"/>
                </a:solidFill>
                <a:latin typeface="標楷體" panose="03000509000000000000" pitchFamily="65" charset="-120"/>
                <a:ea typeface="標楷體" panose="03000509000000000000" pitchFamily="65" charset="-120"/>
              </a:rPr>
              <a:t>       </a:t>
            </a:r>
            <a:r>
              <a:rPr lang="zh-TW" altLang="en-US" dirty="0">
                <a:solidFill>
                  <a:schemeClr val="tx1"/>
                </a:solidFill>
                <a:latin typeface="標楷體" panose="03000509000000000000" pitchFamily="65" charset="-120"/>
                <a:ea typeface="標楷體" panose="03000509000000000000" pitchFamily="65" charset="-120"/>
              </a:rPr>
              <a:t>累計占該事業資本額百分之二十以上事業之職務。</a:t>
            </a:r>
          </a:p>
          <a:p>
            <a:pPr>
              <a:lnSpc>
                <a:spcPts val="2800"/>
              </a:lnSpc>
              <a:buSzPct val="90000"/>
            </a:pPr>
            <a:r>
              <a:rPr lang="zh-TW" altLang="en-US" dirty="0">
                <a:solidFill>
                  <a:schemeClr val="tx1"/>
                </a:solidFill>
                <a:latin typeface="標楷體" panose="03000509000000000000" pitchFamily="65" charset="-120"/>
                <a:ea typeface="標楷體" panose="03000509000000000000" pitchFamily="65" charset="-120"/>
              </a:rPr>
              <a:t> （四）受政府直接或間接控制其人事、財務或業務之下列團體或機構之</a:t>
            </a:r>
            <a:endParaRPr lang="en-US" altLang="zh-TW" dirty="0">
              <a:solidFill>
                <a:schemeClr val="tx1"/>
              </a:solidFill>
              <a:latin typeface="標楷體" panose="03000509000000000000" pitchFamily="65" charset="-120"/>
              <a:ea typeface="標楷體" panose="03000509000000000000" pitchFamily="65" charset="-120"/>
            </a:endParaRPr>
          </a:p>
          <a:p>
            <a:pPr>
              <a:lnSpc>
                <a:spcPts val="2800"/>
              </a:lnSpc>
              <a:buSzPct val="90000"/>
            </a:pPr>
            <a:r>
              <a:rPr lang="en-US" altLang="zh-TW" dirty="0">
                <a:solidFill>
                  <a:schemeClr val="tx1"/>
                </a:solidFill>
                <a:latin typeface="標楷體" panose="03000509000000000000" pitchFamily="65" charset="-120"/>
                <a:ea typeface="標楷體" panose="03000509000000000000" pitchFamily="65" charset="-120"/>
              </a:rPr>
              <a:t>       </a:t>
            </a:r>
            <a:r>
              <a:rPr lang="zh-TW" altLang="en-US" dirty="0">
                <a:solidFill>
                  <a:schemeClr val="tx1"/>
                </a:solidFill>
                <a:latin typeface="標楷體" panose="03000509000000000000" pitchFamily="65" charset="-120"/>
                <a:ea typeface="標楷體" panose="03000509000000000000" pitchFamily="65" charset="-120"/>
              </a:rPr>
              <a:t>職務：</a:t>
            </a:r>
            <a:r>
              <a:rPr lang="en-US" altLang="zh-TW" dirty="0">
                <a:solidFill>
                  <a:schemeClr val="tx1"/>
                </a:solidFill>
                <a:latin typeface="標楷體" panose="03000509000000000000" pitchFamily="65" charset="-120"/>
                <a:ea typeface="標楷體" panose="03000509000000000000" pitchFamily="65" charset="-120"/>
              </a:rPr>
              <a:t>1.</a:t>
            </a:r>
            <a:r>
              <a:rPr lang="zh-TW" altLang="en-US" dirty="0">
                <a:solidFill>
                  <a:schemeClr val="tx1"/>
                </a:solidFill>
                <a:latin typeface="標楷體" panose="03000509000000000000" pitchFamily="65" charset="-120"/>
                <a:ea typeface="標楷體" panose="03000509000000000000" pitchFamily="65" charset="-120"/>
              </a:rPr>
              <a:t>財團法人及其所屬團體或機構。</a:t>
            </a:r>
            <a:endParaRPr lang="en-US" altLang="zh-TW" dirty="0">
              <a:solidFill>
                <a:schemeClr val="tx1"/>
              </a:solidFill>
              <a:latin typeface="標楷體" panose="03000509000000000000" pitchFamily="65" charset="-120"/>
              <a:ea typeface="標楷體" panose="03000509000000000000" pitchFamily="65" charset="-120"/>
            </a:endParaRPr>
          </a:p>
          <a:p>
            <a:pPr>
              <a:lnSpc>
                <a:spcPts val="2800"/>
              </a:lnSpc>
              <a:buSzPct val="90000"/>
            </a:pPr>
            <a:r>
              <a:rPr lang="en-US" altLang="zh-TW" dirty="0">
                <a:solidFill>
                  <a:schemeClr val="tx1"/>
                </a:solidFill>
                <a:latin typeface="標楷體" panose="03000509000000000000" pitchFamily="65" charset="-120"/>
                <a:ea typeface="標楷體" panose="03000509000000000000" pitchFamily="65" charset="-120"/>
              </a:rPr>
              <a:t>             2.</a:t>
            </a:r>
            <a:r>
              <a:rPr lang="zh-TW" altLang="en-US" dirty="0">
                <a:solidFill>
                  <a:schemeClr val="tx1"/>
                </a:solidFill>
                <a:latin typeface="標楷體" panose="03000509000000000000" pitchFamily="65" charset="-120"/>
                <a:ea typeface="標楷體" panose="03000509000000000000" pitchFamily="65" charset="-120"/>
              </a:rPr>
              <a:t>事業機構及其所屬團體或機構</a:t>
            </a:r>
            <a:r>
              <a:rPr lang="zh-TW" altLang="en-US" b="1" dirty="0">
                <a:solidFill>
                  <a:schemeClr val="tx1"/>
                </a:solidFill>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xmlns="" val="3123814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82129" y="116632"/>
            <a:ext cx="8229600" cy="1368152"/>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b="1" dirty="0">
                <a:solidFill>
                  <a:schemeClr val="tx1"/>
                </a:solidFill>
                <a:latin typeface="標楷體" panose="03000509000000000000" pitchFamily="65" charset="-120"/>
                <a:ea typeface="標楷體" panose="03000509000000000000" pitchFamily="65" charset="-120"/>
              </a:rPr>
              <a:t>停止領受月退休金之除外</a:t>
            </a:r>
            <a:r>
              <a:rPr lang="en-US" altLang="zh-TW" sz="2000" b="1" dirty="0">
                <a:solidFill>
                  <a:srgbClr val="5217A9"/>
                </a:solidFill>
                <a:latin typeface="標楷體" panose="03000509000000000000" pitchFamily="65" charset="-120"/>
                <a:ea typeface="標楷體" panose="03000509000000000000" pitchFamily="65" charset="-120"/>
              </a:rPr>
              <a:t/>
            </a:r>
            <a:br>
              <a:rPr lang="en-US" altLang="zh-TW" sz="2000" b="1" dirty="0">
                <a:solidFill>
                  <a:srgbClr val="5217A9"/>
                </a:solidFill>
                <a:latin typeface="標楷體" panose="03000509000000000000" pitchFamily="65" charset="-120"/>
                <a:ea typeface="標楷體" panose="03000509000000000000" pitchFamily="65" charset="-120"/>
              </a:rPr>
            </a:b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78</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10" name="AutoShape 6"/>
          <p:cNvSpPr>
            <a:spLocks noChangeArrowheads="1"/>
          </p:cNvSpPr>
          <p:nvPr/>
        </p:nvSpPr>
        <p:spPr bwMode="auto">
          <a:xfrm>
            <a:off x="107504" y="2060848"/>
            <a:ext cx="8856984" cy="4176464"/>
          </a:xfrm>
          <a:prstGeom prst="roundRect">
            <a:avLst>
              <a:gd name="adj" fmla="val 9106"/>
            </a:avLst>
          </a:prstGeom>
          <a:gradFill>
            <a:gsLst>
              <a:gs pos="0">
                <a:schemeClr val="bg1">
                  <a:lumMod val="95000"/>
                </a:schemeClr>
              </a:gs>
              <a:gs pos="100000">
                <a:srgbClr val="92D050"/>
              </a:gs>
              <a:gs pos="100000">
                <a:srgbClr val="92D050"/>
              </a:gs>
            </a:gsLst>
            <a:lin ang="5400000" scaled="1"/>
          </a:gradFill>
          <a:ln>
            <a:noFill/>
            <a:headEnd/>
            <a:tailEnd/>
          </a:ln>
        </p:spPr>
        <p:style>
          <a:lnRef idx="3">
            <a:schemeClr val="lt1"/>
          </a:lnRef>
          <a:fillRef idx="1">
            <a:schemeClr val="accent6"/>
          </a:fillRef>
          <a:effectRef idx="1">
            <a:schemeClr val="accent6"/>
          </a:effectRef>
          <a:fontRef idx="minor">
            <a:schemeClr val="lt1"/>
          </a:fontRef>
        </p:style>
        <p:txBody>
          <a:bodyPr wrap="none" anchor="ctr"/>
          <a:lstStyle/>
          <a:p>
            <a:pPr>
              <a:lnSpc>
                <a:spcPts val="4000"/>
              </a:lnSpc>
              <a:buSzPct val="90000"/>
            </a:pPr>
            <a:r>
              <a:rPr lang="zh-TW" altLang="en-US" sz="3200" dirty="0">
                <a:solidFill>
                  <a:schemeClr val="tx1"/>
                </a:solidFill>
                <a:latin typeface="標楷體" panose="03000509000000000000" pitchFamily="65" charset="-120"/>
                <a:ea typeface="標楷體" panose="03000509000000000000" pitchFamily="65" charset="-120"/>
              </a:rPr>
              <a:t>受聘（僱）執行政府因應緊急</a:t>
            </a:r>
            <a:endParaRPr lang="en-US" altLang="zh-TW" sz="3200" dirty="0">
              <a:solidFill>
                <a:schemeClr val="tx1"/>
              </a:solidFill>
              <a:latin typeface="標楷體" panose="03000509000000000000" pitchFamily="65" charset="-120"/>
              <a:ea typeface="標楷體" panose="03000509000000000000" pitchFamily="65" charset="-120"/>
            </a:endParaRPr>
          </a:p>
          <a:p>
            <a:pPr>
              <a:lnSpc>
                <a:spcPts val="4000"/>
              </a:lnSpc>
              <a:buSzPct val="90000"/>
            </a:pPr>
            <a:r>
              <a:rPr lang="zh-TW" altLang="en-US" sz="3200" dirty="0">
                <a:solidFill>
                  <a:schemeClr val="tx1"/>
                </a:solidFill>
                <a:latin typeface="標楷體" panose="03000509000000000000" pitchFamily="65" charset="-120"/>
                <a:ea typeface="標楷體" panose="03000509000000000000" pitchFamily="65" charset="-120"/>
              </a:rPr>
              <a:t>或危難事故之救災或救難職務。</a:t>
            </a:r>
          </a:p>
          <a:p>
            <a:pPr>
              <a:lnSpc>
                <a:spcPts val="4000"/>
              </a:lnSpc>
              <a:buSzPct val="90000"/>
            </a:pPr>
            <a:r>
              <a:rPr lang="zh-TW" altLang="en-US" sz="3200" dirty="0">
                <a:solidFill>
                  <a:schemeClr val="tx1"/>
                </a:solidFill>
                <a:latin typeface="標楷體" panose="03000509000000000000" pitchFamily="65" charset="-120"/>
                <a:ea typeface="標楷體" panose="03000509000000000000" pitchFamily="65" charset="-120"/>
              </a:rPr>
              <a:t>受聘（僱）擔任山地、離島或其他偏遠地區</a:t>
            </a:r>
            <a:endParaRPr lang="en-US" altLang="zh-TW" sz="3200" dirty="0">
              <a:solidFill>
                <a:schemeClr val="tx1"/>
              </a:solidFill>
              <a:latin typeface="標楷體" panose="03000509000000000000" pitchFamily="65" charset="-120"/>
              <a:ea typeface="標楷體" panose="03000509000000000000" pitchFamily="65" charset="-120"/>
            </a:endParaRPr>
          </a:p>
          <a:p>
            <a:pPr>
              <a:lnSpc>
                <a:spcPts val="4000"/>
              </a:lnSpc>
              <a:buSzPct val="90000"/>
            </a:pPr>
            <a:r>
              <a:rPr lang="zh-TW" altLang="en-US" sz="3200" dirty="0">
                <a:solidFill>
                  <a:schemeClr val="tx1"/>
                </a:solidFill>
                <a:latin typeface="標楷體" panose="03000509000000000000" pitchFamily="65" charset="-120"/>
                <a:ea typeface="標楷體" panose="03000509000000000000" pitchFamily="65" charset="-120"/>
              </a:rPr>
              <a:t>之公立醫療機關（構），從事基層醫療照護職務</a:t>
            </a:r>
            <a:endParaRPr lang="ko-KR" altLang="en-US" sz="1200" b="1" dirty="0">
              <a:solidFill>
                <a:schemeClr val="tx1"/>
              </a:solidFill>
              <a:latin typeface="標楷體" panose="03000509000000000000" pitchFamily="65" charset="-120"/>
            </a:endParaRPr>
          </a:p>
        </p:txBody>
      </p:sp>
    </p:spTree>
    <p:extLst>
      <p:ext uri="{BB962C8B-B14F-4D97-AF65-F5344CB8AC3E}">
        <p14:creationId xmlns:p14="http://schemas.microsoft.com/office/powerpoint/2010/main" xmlns="" val="23284869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xmlns="" val="2122635919"/>
              </p:ext>
            </p:extLst>
          </p:nvPr>
        </p:nvGraphicFramePr>
        <p:xfrm>
          <a:off x="755576" y="476672"/>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內容版面配置區 4"/>
          <p:cNvGraphicFramePr>
            <a:graphicFrameLocks noGrp="1"/>
          </p:cNvGraphicFramePr>
          <p:nvPr>
            <p:ph idx="1"/>
            <p:extLst>
              <p:ext uri="{D42A27DB-BD31-4B8C-83A1-F6EECF244321}">
                <p14:modId xmlns:p14="http://schemas.microsoft.com/office/powerpoint/2010/main" xmlns="" val="286151672"/>
              </p:ext>
            </p:extLst>
          </p:nvPr>
        </p:nvGraphicFramePr>
        <p:xfrm>
          <a:off x="867568" y="1619672"/>
          <a:ext cx="7808887" cy="47616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28391851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685332" y="2276872"/>
            <a:ext cx="7773338" cy="1153142"/>
          </a:xfrm>
          <a:noFill/>
          <a:ln>
            <a:noFill/>
          </a:ln>
        </p:spPr>
        <p:style>
          <a:lnRef idx="3">
            <a:schemeClr val="lt1"/>
          </a:lnRef>
          <a:fillRef idx="1">
            <a:schemeClr val="accent1"/>
          </a:fillRef>
          <a:effectRef idx="1">
            <a:schemeClr val="accent1"/>
          </a:effectRef>
          <a:fontRef idx="minor">
            <a:schemeClr val="lt1"/>
          </a:fontRef>
        </p:style>
        <p:txBody>
          <a:bodyPr>
            <a:normAutofit/>
          </a:bodyPr>
          <a:lstStyle/>
          <a:p>
            <a:pPr algn="ctr"/>
            <a:r>
              <a:rPr lang="zh-TW" altLang="en-US" sz="4800" dirty="0">
                <a:solidFill>
                  <a:schemeClr val="tx1"/>
                </a:solidFill>
                <a:latin typeface="標楷體" panose="03000509000000000000" pitchFamily="65" charset="-120"/>
                <a:ea typeface="標楷體" panose="03000509000000000000" pitchFamily="65" charset="-120"/>
              </a:rPr>
              <a:t>常用問答集</a:t>
            </a:r>
          </a:p>
        </p:txBody>
      </p:sp>
      <p:sp>
        <p:nvSpPr>
          <p:cNvPr id="8" name="矩形 7"/>
          <p:cNvSpPr/>
          <p:nvPr/>
        </p:nvSpPr>
        <p:spPr>
          <a:xfrm>
            <a:off x="2286001" y="3415670"/>
            <a:ext cx="4572000" cy="923330"/>
          </a:xfrm>
          <a:prstGeom prst="rect">
            <a:avLst/>
          </a:prstGeom>
        </p:spPr>
        <p:txBody>
          <a:bodyPr wrap="square">
            <a:spAutoFit/>
          </a:bodyPr>
          <a:lstStyle/>
          <a:p>
            <a:pPr algn="ctr"/>
            <a:r>
              <a:rPr lang="en-US" altLang="zh-TW" sz="5400" dirty="0">
                <a:solidFill>
                  <a:schemeClr val="tx1"/>
                </a:solidFill>
                <a:latin typeface="標楷體" panose="03000509000000000000" pitchFamily="65" charset="-120"/>
              </a:rPr>
              <a:t>Q&amp;A</a:t>
            </a:r>
            <a:endParaRPr lang="zh-TW" altLang="en-US" sz="5400" dirty="0">
              <a:solidFill>
                <a:schemeClr val="tx1"/>
              </a:solidFill>
              <a:latin typeface="標楷體" panose="03000509000000000000" pitchFamily="65" charset="-120"/>
            </a:endParaRPr>
          </a:p>
        </p:txBody>
      </p:sp>
    </p:spTree>
    <p:extLst>
      <p:ext uri="{BB962C8B-B14F-4D97-AF65-F5344CB8AC3E}">
        <p14:creationId xmlns:p14="http://schemas.microsoft.com/office/powerpoint/2010/main" xmlns="" val="58167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7544" y="1879847"/>
            <a:ext cx="8291264" cy="4572000"/>
          </a:xfrm>
        </p:spPr>
        <p:txBody>
          <a:bodyPr>
            <a:normAutofit lnSpcReduction="10000"/>
          </a:bodyPr>
          <a:lstStyle/>
          <a:p>
            <a:pPr marL="0" lvl="0" indent="0">
              <a:buNone/>
            </a:pPr>
            <a:r>
              <a:rPr lang="zh-TW" altLang="zh-TW" sz="2400" dirty="0">
                <a:solidFill>
                  <a:schemeClr val="tx1"/>
                </a:solidFill>
                <a:latin typeface="標楷體" panose="03000509000000000000" pitchFamily="65" charset="-120"/>
                <a:ea typeface="標楷體" panose="03000509000000000000" pitchFamily="65" charset="-120"/>
              </a:rPr>
              <a:t>銓敘部</a:t>
            </a:r>
            <a:r>
              <a:rPr lang="en-US" altLang="zh-TW" sz="2400" dirty="0">
                <a:solidFill>
                  <a:schemeClr val="tx1"/>
                </a:solidFill>
                <a:latin typeface="標楷體" panose="03000509000000000000" pitchFamily="65" charset="-120"/>
                <a:ea typeface="標楷體" panose="03000509000000000000" pitchFamily="65" charset="-120"/>
              </a:rPr>
              <a:t>106.7.31</a:t>
            </a:r>
            <a:r>
              <a:rPr lang="zh-TW" altLang="zh-TW" sz="2400" dirty="0">
                <a:solidFill>
                  <a:schemeClr val="tx1"/>
                </a:solidFill>
                <a:latin typeface="標楷體" panose="03000509000000000000" pitchFamily="65" charset="-120"/>
                <a:ea typeface="標楷體" panose="03000509000000000000" pitchFamily="65" charset="-120"/>
              </a:rPr>
              <a:t>函規定：</a:t>
            </a:r>
            <a:endParaRPr lang="en-US" altLang="zh-TW" sz="2400" dirty="0">
              <a:solidFill>
                <a:schemeClr val="tx1"/>
              </a:solidFill>
              <a:latin typeface="標楷體" panose="03000509000000000000" pitchFamily="65" charset="-120"/>
              <a:ea typeface="標楷體" panose="03000509000000000000" pitchFamily="65" charset="-120"/>
            </a:endParaRPr>
          </a:p>
          <a:p>
            <a:pPr marL="0" lvl="0" indent="0">
              <a:buNone/>
            </a:pPr>
            <a:r>
              <a:rPr lang="zh-TW" altLang="zh-TW" sz="2400" dirty="0">
                <a:solidFill>
                  <a:schemeClr val="tx1"/>
                </a:solidFill>
                <a:latin typeface="標楷體" panose="03000509000000000000" pitchFamily="65" charset="-120"/>
                <a:ea typeface="標楷體" panose="03000509000000000000" pitchFamily="65" charset="-120"/>
              </a:rPr>
              <a:t>赴大陸地區長期居住：依兩岸條例施行細則第</a:t>
            </a:r>
            <a:r>
              <a:rPr lang="en-US" altLang="zh-TW" sz="2400" dirty="0">
                <a:solidFill>
                  <a:schemeClr val="tx1"/>
                </a:solidFill>
                <a:latin typeface="標楷體" panose="03000509000000000000" pitchFamily="65" charset="-120"/>
                <a:ea typeface="標楷體" panose="03000509000000000000" pitchFamily="65" charset="-120"/>
              </a:rPr>
              <a:t>26</a:t>
            </a:r>
            <a:r>
              <a:rPr lang="zh-TW" altLang="zh-TW" sz="2400" dirty="0">
                <a:solidFill>
                  <a:schemeClr val="tx1"/>
                </a:solidFill>
                <a:latin typeface="標楷體" panose="03000509000000000000" pitchFamily="65" charset="-120"/>
                <a:ea typeface="標楷體" panose="03000509000000000000" pitchFamily="65" charset="-120"/>
              </a:rPr>
              <a:t>條規定，</a:t>
            </a:r>
            <a:r>
              <a:rPr lang="zh-TW" altLang="zh-TW" sz="2400" dirty="0">
                <a:solidFill>
                  <a:srgbClr val="FF0000"/>
                </a:solidFill>
                <a:latin typeface="標楷體" panose="03000509000000000000" pitchFamily="65" charset="-120"/>
                <a:ea typeface="標楷體" panose="03000509000000000000" pitchFamily="65" charset="-120"/>
              </a:rPr>
              <a:t>指赴大陸地區居、停留，</a:t>
            </a:r>
            <a:r>
              <a:rPr lang="en-US" altLang="zh-TW" sz="2400" dirty="0">
                <a:solidFill>
                  <a:srgbClr val="FF0000"/>
                </a:solidFill>
                <a:latin typeface="標楷體" panose="03000509000000000000" pitchFamily="65" charset="-120"/>
                <a:ea typeface="標楷體" panose="03000509000000000000" pitchFamily="65" charset="-120"/>
              </a:rPr>
              <a:t>1</a:t>
            </a:r>
            <a:r>
              <a:rPr lang="zh-TW" altLang="zh-TW" sz="2400" dirty="0">
                <a:solidFill>
                  <a:srgbClr val="FF0000"/>
                </a:solidFill>
                <a:latin typeface="標楷體" panose="03000509000000000000" pitchFamily="65" charset="-120"/>
                <a:ea typeface="標楷體" panose="03000509000000000000" pitchFamily="65" charset="-120"/>
              </a:rPr>
              <a:t>年內合計逾</a:t>
            </a:r>
            <a:r>
              <a:rPr lang="en-US" altLang="zh-TW" sz="2400" dirty="0">
                <a:solidFill>
                  <a:srgbClr val="FF0000"/>
                </a:solidFill>
                <a:latin typeface="標楷體" panose="03000509000000000000" pitchFamily="65" charset="-120"/>
                <a:ea typeface="標楷體" panose="03000509000000000000" pitchFamily="65" charset="-120"/>
              </a:rPr>
              <a:t>183</a:t>
            </a:r>
            <a:r>
              <a:rPr lang="zh-TW" altLang="zh-TW" sz="2400" dirty="0">
                <a:solidFill>
                  <a:srgbClr val="FF0000"/>
                </a:solidFill>
                <a:latin typeface="標楷體" panose="03000509000000000000" pitchFamily="65" charset="-120"/>
                <a:ea typeface="標楷體" panose="03000509000000000000" pitchFamily="65" charset="-120"/>
              </a:rPr>
              <a:t>日。</a:t>
            </a:r>
            <a:endParaRPr lang="en-US" altLang="zh-TW" sz="2400" dirty="0">
              <a:solidFill>
                <a:srgbClr val="FF0000"/>
              </a:solidFill>
              <a:latin typeface="標楷體" panose="03000509000000000000" pitchFamily="65" charset="-120"/>
              <a:ea typeface="標楷體" panose="03000509000000000000" pitchFamily="65" charset="-120"/>
            </a:endParaRPr>
          </a:p>
          <a:p>
            <a:pPr marL="0" lvl="0" indent="0">
              <a:buNone/>
            </a:pPr>
            <a:r>
              <a:rPr lang="zh-TW" altLang="zh-TW" sz="2400" dirty="0">
                <a:solidFill>
                  <a:schemeClr val="tx1"/>
                </a:solidFill>
                <a:latin typeface="標楷體" panose="03000509000000000000" pitchFamily="65" charset="-120"/>
                <a:ea typeface="標楷體" panose="03000509000000000000" pitchFamily="65" charset="-120"/>
              </a:rPr>
              <a:t>但有下列情形之一並提出證明者，得不計入：</a:t>
            </a:r>
            <a:endParaRPr lang="en-US" altLang="zh-TW" sz="2400" dirty="0">
              <a:solidFill>
                <a:schemeClr val="tx1"/>
              </a:solidFill>
              <a:latin typeface="標楷體" panose="03000509000000000000" pitchFamily="65" charset="-120"/>
              <a:ea typeface="標楷體" panose="03000509000000000000" pitchFamily="65" charset="-120"/>
            </a:endParaRPr>
          </a:p>
          <a:p>
            <a:pPr lvl="0">
              <a:buClrTx/>
              <a:buFont typeface="Arial" panose="020B0604020202020204" pitchFamily="34" charset="0"/>
              <a:buChar char="•"/>
            </a:pPr>
            <a:r>
              <a:rPr lang="en-US" altLang="zh-TW" dirty="0">
                <a:solidFill>
                  <a:schemeClr val="tx1"/>
                </a:solidFill>
                <a:latin typeface="標楷體" panose="03000509000000000000" pitchFamily="65" charset="-120"/>
                <a:ea typeface="標楷體" panose="03000509000000000000" pitchFamily="65" charset="-120"/>
              </a:rPr>
              <a:t>1.</a:t>
            </a:r>
            <a:r>
              <a:rPr lang="zh-TW" altLang="zh-TW" dirty="0">
                <a:solidFill>
                  <a:schemeClr val="tx1"/>
                </a:solidFill>
                <a:latin typeface="標楷體" panose="03000509000000000000" pitchFamily="65" charset="-120"/>
                <a:ea typeface="標楷體" panose="03000509000000000000" pitchFamily="65" charset="-120"/>
              </a:rPr>
              <a:t>受拘禁或留置。</a:t>
            </a:r>
            <a:endParaRPr lang="en-US" altLang="zh-TW" dirty="0">
              <a:solidFill>
                <a:schemeClr val="tx1"/>
              </a:solidFill>
              <a:latin typeface="標楷體" panose="03000509000000000000" pitchFamily="65" charset="-120"/>
              <a:ea typeface="標楷體" panose="03000509000000000000" pitchFamily="65" charset="-120"/>
            </a:endParaRPr>
          </a:p>
          <a:p>
            <a:pPr lvl="0">
              <a:buClrTx/>
              <a:buFont typeface="Arial" panose="020B0604020202020204" pitchFamily="34" charset="0"/>
              <a:buChar char="•"/>
            </a:pPr>
            <a:r>
              <a:rPr lang="en-US" altLang="zh-TW" dirty="0">
                <a:solidFill>
                  <a:schemeClr val="tx1"/>
                </a:solidFill>
                <a:latin typeface="標楷體" panose="03000509000000000000" pitchFamily="65" charset="-120"/>
                <a:ea typeface="標楷體" panose="03000509000000000000" pitchFamily="65" charset="-120"/>
              </a:rPr>
              <a:t>2.</a:t>
            </a:r>
            <a:r>
              <a:rPr lang="zh-TW" altLang="zh-TW" dirty="0">
                <a:solidFill>
                  <a:schemeClr val="tx1"/>
                </a:solidFill>
                <a:latin typeface="標楷體" panose="03000509000000000000" pitchFamily="65" charset="-120"/>
                <a:ea typeface="標楷體" panose="03000509000000000000" pitchFamily="65" charset="-120"/>
              </a:rPr>
              <a:t>懷胎</a:t>
            </a:r>
            <a:r>
              <a:rPr lang="en-US" altLang="zh-TW" dirty="0">
                <a:solidFill>
                  <a:schemeClr val="tx1"/>
                </a:solidFill>
                <a:latin typeface="標楷體" panose="03000509000000000000" pitchFamily="65" charset="-120"/>
                <a:ea typeface="標楷體" panose="03000509000000000000" pitchFamily="65" charset="-120"/>
              </a:rPr>
              <a:t>7</a:t>
            </a:r>
            <a:r>
              <a:rPr lang="zh-TW" altLang="zh-TW" dirty="0">
                <a:solidFill>
                  <a:schemeClr val="tx1"/>
                </a:solidFill>
                <a:latin typeface="標楷體" panose="03000509000000000000" pitchFamily="65" charset="-120"/>
                <a:ea typeface="標楷體" panose="03000509000000000000" pitchFamily="65" charset="-120"/>
              </a:rPr>
              <a:t>月以上或生產、流產，且自事由發生之日起未逾</a:t>
            </a:r>
            <a:r>
              <a:rPr lang="en-US" altLang="zh-TW" dirty="0">
                <a:solidFill>
                  <a:schemeClr val="tx1"/>
                </a:solidFill>
                <a:latin typeface="標楷體" panose="03000509000000000000" pitchFamily="65" charset="-120"/>
                <a:ea typeface="標楷體" panose="03000509000000000000" pitchFamily="65" charset="-120"/>
              </a:rPr>
              <a:t>2</a:t>
            </a:r>
            <a:r>
              <a:rPr lang="zh-TW" altLang="zh-TW" dirty="0">
                <a:solidFill>
                  <a:schemeClr val="tx1"/>
                </a:solidFill>
                <a:latin typeface="標楷體" panose="03000509000000000000" pitchFamily="65" charset="-120"/>
                <a:ea typeface="標楷體" panose="03000509000000000000" pitchFamily="65" charset="-120"/>
              </a:rPr>
              <a:t>個月。</a:t>
            </a:r>
            <a:endParaRPr lang="en-US" altLang="zh-TW" dirty="0">
              <a:solidFill>
                <a:schemeClr val="tx1"/>
              </a:solidFill>
              <a:latin typeface="標楷體" panose="03000509000000000000" pitchFamily="65" charset="-120"/>
              <a:ea typeface="標楷體" panose="03000509000000000000" pitchFamily="65" charset="-120"/>
            </a:endParaRPr>
          </a:p>
          <a:p>
            <a:pPr lvl="0">
              <a:buClrTx/>
              <a:buFont typeface="Arial" panose="020B0604020202020204" pitchFamily="34" charset="0"/>
              <a:buChar char="•"/>
            </a:pPr>
            <a:r>
              <a:rPr lang="en-US" altLang="zh-TW" dirty="0">
                <a:solidFill>
                  <a:schemeClr val="tx1"/>
                </a:solidFill>
                <a:latin typeface="標楷體" panose="03000509000000000000" pitchFamily="65" charset="-120"/>
                <a:ea typeface="標楷體" panose="03000509000000000000" pitchFamily="65" charset="-120"/>
              </a:rPr>
              <a:t>3.</a:t>
            </a:r>
            <a:r>
              <a:rPr lang="zh-TW" altLang="zh-TW" dirty="0">
                <a:solidFill>
                  <a:schemeClr val="tx1"/>
                </a:solidFill>
                <a:latin typeface="標楷體" panose="03000509000000000000" pitchFamily="65" charset="-120"/>
                <a:ea typeface="標楷體" panose="03000509000000000000" pitchFamily="65" charset="-120"/>
              </a:rPr>
              <a:t>配偶、二親等內之血親、繼父母、配偶之父母、或子女之配偶在大陸地區死亡，且自事由發生之日起未逾</a:t>
            </a:r>
            <a:r>
              <a:rPr lang="en-US" altLang="zh-TW" dirty="0">
                <a:solidFill>
                  <a:schemeClr val="tx1"/>
                </a:solidFill>
                <a:latin typeface="標楷體" panose="03000509000000000000" pitchFamily="65" charset="-120"/>
                <a:ea typeface="標楷體" panose="03000509000000000000" pitchFamily="65" charset="-120"/>
              </a:rPr>
              <a:t>2</a:t>
            </a:r>
            <a:r>
              <a:rPr lang="zh-TW" altLang="zh-TW" dirty="0">
                <a:solidFill>
                  <a:schemeClr val="tx1"/>
                </a:solidFill>
                <a:latin typeface="標楷體" panose="03000509000000000000" pitchFamily="65" charset="-120"/>
                <a:ea typeface="標楷體" panose="03000509000000000000" pitchFamily="65" charset="-120"/>
              </a:rPr>
              <a:t>個月。</a:t>
            </a:r>
            <a:endParaRPr lang="en-US" altLang="zh-TW" dirty="0">
              <a:solidFill>
                <a:schemeClr val="tx1"/>
              </a:solidFill>
              <a:latin typeface="標楷體" panose="03000509000000000000" pitchFamily="65" charset="-120"/>
              <a:ea typeface="標楷體" panose="03000509000000000000" pitchFamily="65" charset="-120"/>
            </a:endParaRPr>
          </a:p>
          <a:p>
            <a:pPr>
              <a:buClrTx/>
              <a:buFont typeface="Arial" panose="020B0604020202020204" pitchFamily="34" charset="0"/>
              <a:buChar char="•"/>
            </a:pPr>
            <a:r>
              <a:rPr lang="en-US" altLang="zh-TW" dirty="0">
                <a:solidFill>
                  <a:schemeClr val="tx1"/>
                </a:solidFill>
                <a:latin typeface="標楷體" panose="03000509000000000000" pitchFamily="65" charset="-120"/>
                <a:ea typeface="標楷體" panose="03000509000000000000" pitchFamily="65" charset="-120"/>
              </a:rPr>
              <a:t>4.</a:t>
            </a:r>
            <a:r>
              <a:rPr lang="zh-TW" altLang="zh-TW" dirty="0">
                <a:solidFill>
                  <a:schemeClr val="tx1"/>
                </a:solidFill>
                <a:latin typeface="標楷體" panose="03000509000000000000" pitchFamily="65" charset="-120"/>
                <a:ea typeface="標楷體" panose="03000509000000000000" pitchFamily="65" charset="-120"/>
              </a:rPr>
              <a:t>遇天災或其他不可避免事變，且自事由發生之日起未逾</a:t>
            </a:r>
            <a:r>
              <a:rPr lang="en-US" altLang="zh-TW" dirty="0">
                <a:solidFill>
                  <a:schemeClr val="tx1"/>
                </a:solidFill>
                <a:latin typeface="標楷體" panose="03000509000000000000" pitchFamily="65" charset="-120"/>
                <a:ea typeface="標楷體" panose="03000509000000000000" pitchFamily="65" charset="-120"/>
              </a:rPr>
              <a:t>1</a:t>
            </a:r>
            <a:r>
              <a:rPr lang="zh-TW" altLang="zh-TW" dirty="0">
                <a:solidFill>
                  <a:schemeClr val="tx1"/>
                </a:solidFill>
                <a:latin typeface="標楷體" panose="03000509000000000000" pitchFamily="65" charset="-120"/>
                <a:ea typeface="標楷體" panose="03000509000000000000" pitchFamily="65" charset="-120"/>
              </a:rPr>
              <a:t>個月。</a:t>
            </a:r>
            <a:endParaRPr lang="en-US" altLang="zh-TW" dirty="0">
              <a:solidFill>
                <a:schemeClr val="tx1"/>
              </a:solidFill>
              <a:latin typeface="標楷體" panose="03000509000000000000" pitchFamily="65" charset="-120"/>
              <a:ea typeface="標楷體" panose="03000509000000000000" pitchFamily="65" charset="-120"/>
            </a:endParaRPr>
          </a:p>
          <a:p>
            <a:pPr lvl="0">
              <a:buClrTx/>
              <a:buFont typeface="Arial" panose="020B0604020202020204" pitchFamily="34" charset="0"/>
              <a:buChar char="•"/>
            </a:pPr>
            <a:r>
              <a:rPr lang="en-US" altLang="zh-TW" dirty="0">
                <a:solidFill>
                  <a:schemeClr val="tx1"/>
                </a:solidFill>
                <a:latin typeface="標楷體" panose="03000509000000000000" pitchFamily="65" charset="-120"/>
                <a:ea typeface="標楷體" panose="03000509000000000000" pitchFamily="65" charset="-120"/>
              </a:rPr>
              <a:t>5.</a:t>
            </a:r>
            <a:r>
              <a:rPr lang="zh-TW" altLang="zh-TW" dirty="0">
                <a:solidFill>
                  <a:schemeClr val="tx1"/>
                </a:solidFill>
                <a:latin typeface="標楷體" panose="03000509000000000000" pitchFamily="65" charset="-120"/>
                <a:ea typeface="標楷體" panose="03000509000000000000" pitchFamily="65" charset="-120"/>
              </a:rPr>
              <a:t>其他經主管機關審酌認定之特殊情事。</a:t>
            </a:r>
          </a:p>
          <a:p>
            <a:pPr lvl="0"/>
            <a:endParaRPr lang="zh-TW" altLang="zh-TW" sz="2400" dirty="0"/>
          </a:p>
          <a:p>
            <a:pPr lvl="0"/>
            <a:endParaRPr lang="zh-TW" altLang="zh-TW" dirty="0"/>
          </a:p>
          <a:p>
            <a:pPr lvl="0"/>
            <a:endParaRPr lang="zh-TW" altLang="zh-TW" dirty="0"/>
          </a:p>
          <a:p>
            <a:pPr lvl="0"/>
            <a:endParaRPr lang="zh-TW" altLang="zh-TW" dirty="0"/>
          </a:p>
          <a:p>
            <a:pPr lvl="0"/>
            <a:endParaRPr lang="zh-TW" altLang="zh-TW" dirty="0"/>
          </a:p>
          <a:p>
            <a:pPr lvl="0"/>
            <a:endParaRPr lang="zh-TW" altLang="zh-TW" dirty="0"/>
          </a:p>
          <a:p>
            <a:endParaRPr lang="zh-TW" altLang="en-US" dirty="0"/>
          </a:p>
        </p:txBody>
      </p:sp>
      <p:sp>
        <p:nvSpPr>
          <p:cNvPr id="5" name="標題 1"/>
          <p:cNvSpPr>
            <a:spLocks noGrp="1"/>
          </p:cNvSpPr>
          <p:nvPr>
            <p:ph type="title"/>
          </p:nvPr>
        </p:nvSpPr>
        <p:spPr>
          <a:xfrm>
            <a:off x="301427" y="476672"/>
            <a:ext cx="8424936" cy="1080120"/>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en-US" altLang="zh-TW" sz="3600" dirty="0" smtClean="0">
                <a:solidFill>
                  <a:schemeClr val="tx1"/>
                </a:solidFill>
                <a:latin typeface="標楷體" panose="03000509000000000000" pitchFamily="65" charset="-120"/>
                <a:ea typeface="標楷體" panose="03000509000000000000" pitchFamily="65" charset="-120"/>
              </a:rPr>
              <a:t>Q1</a:t>
            </a:r>
            <a:r>
              <a:rPr lang="zh-TW" altLang="en-US" sz="3600" dirty="0" smtClean="0">
                <a:solidFill>
                  <a:schemeClr val="tx1"/>
                </a:solidFill>
                <a:latin typeface="標楷體" panose="03000509000000000000" pitchFamily="65" charset="-120"/>
                <a:ea typeface="標楷體" panose="03000509000000000000" pitchFamily="65" charset="-120"/>
              </a:rPr>
              <a:t>：</a:t>
            </a:r>
            <a:r>
              <a:rPr lang="zh-TW" altLang="en-US" sz="3200" dirty="0">
                <a:solidFill>
                  <a:schemeClr val="tx1"/>
                </a:solidFill>
                <a:latin typeface="標楷體" panose="03000509000000000000" pitchFamily="65" charset="-120"/>
                <a:ea typeface="標楷體" panose="03000509000000000000" pitchFamily="65" charset="-120"/>
              </a:rPr>
              <a:t>赴</a:t>
            </a:r>
            <a:r>
              <a:rPr lang="zh-TW" altLang="en-US" sz="3200" dirty="0">
                <a:latin typeface="標楷體" panose="03000509000000000000" pitchFamily="65" charset="-120"/>
                <a:ea typeface="標楷體" panose="03000509000000000000" pitchFamily="65" charset="-120"/>
              </a:rPr>
              <a:t>大陸地區長期居住如何認定</a:t>
            </a:r>
            <a:r>
              <a:rPr lang="en-US" altLang="zh-TW" sz="3200" dirty="0">
                <a:latin typeface="標楷體" panose="03000509000000000000" pitchFamily="65" charset="-120"/>
                <a:ea typeface="標楷體" panose="03000509000000000000" pitchFamily="65" charset="-120"/>
              </a:rPr>
              <a:t>?</a:t>
            </a:r>
            <a:endParaRPr lang="zh-TW" altLang="en-US" sz="3200" dirty="0">
              <a:solidFill>
                <a:srgbClr val="7030A0"/>
              </a:solidFill>
              <a:latin typeface="標楷體" panose="03000509000000000000" pitchFamily="65" charset="-120"/>
              <a:ea typeface="標楷體" panose="03000509000000000000" pitchFamily="65" charset="-120"/>
            </a:endParaRP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4854320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403648" y="3068960"/>
            <a:ext cx="6480720" cy="681525"/>
          </a:xfrm>
        </p:spPr>
        <p:txBody>
          <a:bodyPr/>
          <a:lstStyle/>
          <a:p>
            <a:pPr marL="0" indent="0">
              <a:buNone/>
            </a:pPr>
            <a:r>
              <a:rPr lang="zh-TW" altLang="en-US" sz="3600" b="1" dirty="0">
                <a:solidFill>
                  <a:schemeClr val="tx1"/>
                </a:solidFill>
                <a:latin typeface="標楷體" panose="03000509000000000000" pitchFamily="65" charset="-120"/>
              </a:rPr>
              <a:t>七、遺屬一次</a:t>
            </a:r>
            <a:r>
              <a:rPr lang="en-US" altLang="zh-TW" sz="3600" b="1" dirty="0">
                <a:solidFill>
                  <a:schemeClr val="tx1"/>
                </a:solidFill>
                <a:latin typeface="標楷體" panose="03000509000000000000" pitchFamily="65" charset="-120"/>
              </a:rPr>
              <a:t>(</a:t>
            </a:r>
            <a:r>
              <a:rPr lang="zh-TW" altLang="en-US" sz="3600" b="1" dirty="0">
                <a:solidFill>
                  <a:schemeClr val="tx1"/>
                </a:solidFill>
                <a:latin typeface="標楷體" panose="03000509000000000000" pitchFamily="65" charset="-120"/>
              </a:rPr>
              <a:t>年</a:t>
            </a:r>
            <a:r>
              <a:rPr lang="en-US" altLang="zh-TW" sz="3600" b="1" dirty="0">
                <a:solidFill>
                  <a:schemeClr val="tx1"/>
                </a:solidFill>
                <a:latin typeface="標楷體" panose="03000509000000000000" pitchFamily="65" charset="-120"/>
              </a:rPr>
              <a:t>)</a:t>
            </a:r>
            <a:r>
              <a:rPr lang="zh-TW" altLang="en-US" sz="3600" b="1" dirty="0">
                <a:solidFill>
                  <a:schemeClr val="tx1"/>
                </a:solidFill>
                <a:latin typeface="標楷體" panose="03000509000000000000" pitchFamily="65" charset="-120"/>
              </a:rPr>
              <a:t>金及撫卹金</a:t>
            </a:r>
          </a:p>
          <a:p>
            <a:endParaRPr lang="zh-TW" altLang="en-US" dirty="0"/>
          </a:p>
        </p:txBody>
      </p:sp>
    </p:spTree>
    <p:extLst>
      <p:ext uri="{BB962C8B-B14F-4D97-AF65-F5344CB8AC3E}">
        <p14:creationId xmlns:p14="http://schemas.microsoft.com/office/powerpoint/2010/main" xmlns="" val="2468262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555687" y="644682"/>
            <a:ext cx="8229600" cy="774767"/>
          </a:xfrm>
          <a:noFill/>
          <a:ln>
            <a:noFill/>
          </a:ln>
        </p:spPr>
        <p:style>
          <a:lnRef idx="1">
            <a:schemeClr val="accent3"/>
          </a:lnRef>
          <a:fillRef idx="1002">
            <a:schemeClr val="lt2"/>
          </a:fillRef>
          <a:effectRef idx="1">
            <a:schemeClr val="accent3"/>
          </a:effectRef>
          <a:fontRef idx="minor">
            <a:schemeClr val="dk1"/>
          </a:fontRef>
        </p:style>
        <p:txBody>
          <a:bodyPr>
            <a:normAutofit fontScale="90000"/>
          </a:bodyPr>
          <a:lstStyle/>
          <a:p>
            <a:r>
              <a:rPr lang="zh-TW" altLang="en-US" sz="4800" dirty="0">
                <a:solidFill>
                  <a:schemeClr val="tx1"/>
                </a:solidFill>
                <a:latin typeface="標楷體" panose="03000509000000000000" pitchFamily="65" charset="-120"/>
                <a:ea typeface="標楷體" panose="03000509000000000000" pitchFamily="65" charset="-120"/>
              </a:rPr>
              <a:t>教師自願退休生效日期</a:t>
            </a:r>
            <a:r>
              <a:rPr lang="zh-TW" altLang="en-US" sz="2200" dirty="0">
                <a:solidFill>
                  <a:srgbClr val="FF0000"/>
                </a:solidFill>
                <a:latin typeface="標楷體" panose="03000509000000000000" pitchFamily="65" charset="-120"/>
                <a:ea typeface="標楷體" panose="03000509000000000000" pitchFamily="65" charset="-120"/>
              </a:rPr>
              <a:t>教</a:t>
            </a:r>
            <a:r>
              <a:rPr lang="en-US" altLang="zh-TW" sz="2200" dirty="0">
                <a:solidFill>
                  <a:srgbClr val="FF0000"/>
                </a:solidFill>
                <a:latin typeface="標楷體" panose="03000509000000000000" pitchFamily="65" charset="-120"/>
                <a:ea typeface="標楷體" panose="03000509000000000000" pitchFamily="65" charset="-120"/>
              </a:rPr>
              <a:t>#21</a:t>
            </a:r>
            <a:r>
              <a:rPr lang="zh-TW" altLang="en-US" sz="2200" dirty="0">
                <a:solidFill>
                  <a:srgbClr val="FF0000"/>
                </a:solidFill>
                <a:latin typeface="標楷體" panose="03000509000000000000" pitchFamily="65" charset="-120"/>
                <a:ea typeface="標楷體" panose="03000509000000000000" pitchFamily="65" charset="-120"/>
              </a:rPr>
              <a:t>教細</a:t>
            </a:r>
            <a:r>
              <a:rPr lang="en-US" altLang="zh-TW" sz="2200" dirty="0">
                <a:solidFill>
                  <a:srgbClr val="FF0000"/>
                </a:solidFill>
                <a:latin typeface="標楷體" panose="03000509000000000000" pitchFamily="65" charset="-120"/>
                <a:ea typeface="標楷體" panose="03000509000000000000" pitchFamily="65" charset="-120"/>
              </a:rPr>
              <a:t>#19</a:t>
            </a:r>
            <a:endParaRPr lang="zh-TW" altLang="en-US" sz="2200" dirty="0">
              <a:solidFill>
                <a:srgbClr val="FF0000"/>
              </a:solidFill>
              <a:latin typeface="標楷體" panose="03000509000000000000" pitchFamily="65" charset="-120"/>
              <a:ea typeface="標楷體" panose="03000509000000000000" pitchFamily="65" charset="-120"/>
            </a:endParaRPr>
          </a:p>
        </p:txBody>
      </p:sp>
      <p:sp>
        <p:nvSpPr>
          <p:cNvPr id="9" name="AutoShape 6"/>
          <p:cNvSpPr>
            <a:spLocks noGrp="1" noChangeArrowheads="1"/>
          </p:cNvSpPr>
          <p:nvPr>
            <p:ph sz="quarter" idx="13"/>
          </p:nvPr>
        </p:nvSpPr>
        <p:spPr bwMode="auto">
          <a:xfrm>
            <a:off x="179512" y="4005064"/>
            <a:ext cx="8750776" cy="2567208"/>
          </a:xfrm>
          <a:prstGeom prst="roundRect">
            <a:avLst>
              <a:gd name="adj" fmla="val 9106"/>
            </a:avLst>
          </a:prstGeom>
          <a:gradFill>
            <a:gsLst>
              <a:gs pos="0">
                <a:schemeClr val="bg1"/>
              </a:gs>
              <a:gs pos="100000">
                <a:schemeClr val="accent1"/>
              </a:gs>
            </a:gsLst>
            <a:lin ang="2700000" scaled="1"/>
          </a:gradFill>
          <a:ln>
            <a:solidFill>
              <a:srgbClr val="002060"/>
            </a:solidFill>
            <a:headEnd/>
            <a:tailEnd/>
          </a:ln>
        </p:spPr>
        <p:style>
          <a:lnRef idx="1">
            <a:schemeClr val="accent5"/>
          </a:lnRef>
          <a:fillRef idx="2">
            <a:schemeClr val="accent5"/>
          </a:fillRef>
          <a:effectRef idx="1">
            <a:schemeClr val="accent5"/>
          </a:effectRef>
          <a:fontRef idx="minor">
            <a:schemeClr val="dk1"/>
          </a:fontRef>
        </p:style>
        <p:txBody>
          <a:bodyPr wrap="none" anchor="ctr">
            <a:noAutofit/>
          </a:bodyPr>
          <a:lstStyle/>
          <a:p>
            <a:pPr>
              <a:lnSpc>
                <a:spcPts val="2000"/>
              </a:lnSpc>
              <a:buClrTx/>
              <a:buSzPct val="90000"/>
              <a:buFont typeface="Arial" panose="020B0604020202020204" pitchFamily="34" charset="0"/>
              <a:buChar char="•"/>
            </a:pPr>
            <a:r>
              <a:rPr lang="zh-TW" altLang="zh-TW" sz="2800" dirty="0">
                <a:solidFill>
                  <a:schemeClr val="tx1"/>
                </a:solidFill>
                <a:latin typeface="標楷體" panose="03000509000000000000" pitchFamily="65" charset="-120"/>
                <a:ea typeface="標楷體" panose="03000509000000000000" pitchFamily="65" charset="-120"/>
              </a:rPr>
              <a:t>特殊原因之認定</a:t>
            </a:r>
            <a:r>
              <a:rPr lang="en-US" altLang="zh-TW" sz="2800" dirty="0">
                <a:solidFill>
                  <a:schemeClr val="tx1"/>
                </a:solidFill>
                <a:latin typeface="標楷體" panose="03000509000000000000" pitchFamily="65" charset="-120"/>
                <a:ea typeface="標楷體" panose="03000509000000000000" pitchFamily="65" charset="-120"/>
              </a:rPr>
              <a:t>(</a:t>
            </a:r>
            <a:r>
              <a:rPr lang="zh-TW" altLang="en-US" sz="2800" dirty="0">
                <a:solidFill>
                  <a:schemeClr val="tx1"/>
                </a:solidFill>
                <a:latin typeface="標楷體" panose="03000509000000000000" pitchFamily="65" charset="-120"/>
                <a:ea typeface="標楷體" panose="03000509000000000000" pitchFamily="65" charset="-120"/>
              </a:rPr>
              <a:t>經學校證明</a:t>
            </a:r>
            <a:r>
              <a:rPr lang="zh-TW" altLang="zh-TW" sz="2800" dirty="0">
                <a:solidFill>
                  <a:schemeClr val="tx1"/>
                </a:solidFill>
                <a:latin typeface="標楷體" panose="03000509000000000000" pitchFamily="65" charset="-120"/>
                <a:ea typeface="標楷體" panose="03000509000000000000" pitchFamily="65" charset="-120"/>
              </a:rPr>
              <a:t>不影響教學</a:t>
            </a:r>
            <a:r>
              <a:rPr lang="en-US" altLang="zh-TW" sz="2800" dirty="0">
                <a:solidFill>
                  <a:schemeClr val="tx1"/>
                </a:solidFill>
                <a:latin typeface="標楷體" panose="03000509000000000000" pitchFamily="65" charset="-120"/>
                <a:ea typeface="標楷體" panose="03000509000000000000" pitchFamily="65" charset="-120"/>
              </a:rPr>
              <a:t>)</a:t>
            </a:r>
          </a:p>
          <a:p>
            <a:pPr marL="0" indent="361950">
              <a:lnSpc>
                <a:spcPts val="2000"/>
              </a:lnSpc>
              <a:buSzPct val="90000"/>
              <a:buNone/>
            </a:pPr>
            <a:r>
              <a:rPr lang="en-US" altLang="zh-TW" sz="2800" dirty="0">
                <a:solidFill>
                  <a:schemeClr val="tx1"/>
                </a:solidFill>
                <a:latin typeface="標楷體" panose="03000509000000000000" pitchFamily="65" charset="-120"/>
                <a:ea typeface="標楷體" panose="03000509000000000000" pitchFamily="65" charset="-120"/>
              </a:rPr>
              <a:t>1.</a:t>
            </a:r>
            <a:r>
              <a:rPr lang="zh-TW" altLang="zh-TW" sz="2800" dirty="0">
                <a:solidFill>
                  <a:schemeClr val="tx1"/>
                </a:solidFill>
                <a:latin typeface="標楷體" panose="03000509000000000000" pitchFamily="65" charset="-120"/>
                <a:ea typeface="標楷體" panose="03000509000000000000" pitchFamily="65" charset="-120"/>
              </a:rPr>
              <a:t>家庭突遭變故</a:t>
            </a:r>
            <a:endParaRPr lang="en-US" altLang="zh-TW" sz="2800" dirty="0">
              <a:solidFill>
                <a:schemeClr val="tx1"/>
              </a:solidFill>
              <a:latin typeface="標楷體" panose="03000509000000000000" pitchFamily="65" charset="-120"/>
              <a:ea typeface="標楷體" panose="03000509000000000000" pitchFamily="65" charset="-120"/>
            </a:endParaRPr>
          </a:p>
          <a:p>
            <a:pPr marL="273050" indent="88900">
              <a:lnSpc>
                <a:spcPts val="2000"/>
              </a:lnSpc>
              <a:buSzPct val="90000"/>
              <a:buNone/>
            </a:pPr>
            <a:r>
              <a:rPr lang="en-US" altLang="zh-TW" sz="2800" dirty="0">
                <a:solidFill>
                  <a:schemeClr val="tx1"/>
                </a:solidFill>
                <a:latin typeface="標楷體" panose="03000509000000000000" pitchFamily="65" charset="-120"/>
                <a:ea typeface="標楷體" panose="03000509000000000000" pitchFamily="65" charset="-120"/>
              </a:rPr>
              <a:t>2.</a:t>
            </a:r>
            <a:r>
              <a:rPr lang="zh-TW" altLang="zh-TW" sz="2800" dirty="0">
                <a:solidFill>
                  <a:schemeClr val="tx1"/>
                </a:solidFill>
                <a:latin typeface="標楷體" panose="03000509000000000000" pitchFamily="65" charset="-120"/>
                <a:ea typeface="標楷體" panose="03000509000000000000" pitchFamily="65" charset="-120"/>
              </a:rPr>
              <a:t>本人重大急</a:t>
            </a:r>
            <a:r>
              <a:rPr lang="zh-TW" altLang="en-US" sz="2800" dirty="0">
                <a:solidFill>
                  <a:schemeClr val="tx1"/>
                </a:solidFill>
                <a:latin typeface="標楷體" panose="03000509000000000000" pitchFamily="65" charset="-120"/>
                <a:ea typeface="標楷體" panose="03000509000000000000" pitchFamily="65" charset="-120"/>
              </a:rPr>
              <a:t>病</a:t>
            </a:r>
            <a:r>
              <a:rPr lang="zh-TW" altLang="zh-TW" sz="2800" dirty="0">
                <a:solidFill>
                  <a:schemeClr val="tx1"/>
                </a:solidFill>
                <a:latin typeface="標楷體" panose="03000509000000000000" pitchFamily="65" charset="-120"/>
                <a:ea typeface="標楷體" panose="03000509000000000000" pitchFamily="65" charset="-120"/>
              </a:rPr>
              <a:t>無法工作</a:t>
            </a:r>
            <a:endParaRPr lang="en-US" altLang="zh-TW" sz="2800" dirty="0">
              <a:solidFill>
                <a:schemeClr val="tx1"/>
              </a:solidFill>
              <a:latin typeface="標楷體" panose="03000509000000000000" pitchFamily="65" charset="-120"/>
              <a:ea typeface="標楷體" panose="03000509000000000000" pitchFamily="65" charset="-120"/>
            </a:endParaRPr>
          </a:p>
          <a:p>
            <a:pPr marL="273050" indent="88900">
              <a:lnSpc>
                <a:spcPts val="2000"/>
              </a:lnSpc>
              <a:buSzPct val="90000"/>
              <a:buNone/>
            </a:pPr>
            <a:r>
              <a:rPr lang="en-US" altLang="zh-TW" sz="2800" dirty="0">
                <a:solidFill>
                  <a:schemeClr val="tx1"/>
                </a:solidFill>
                <a:latin typeface="標楷體" panose="03000509000000000000" pitchFamily="65" charset="-120"/>
                <a:ea typeface="標楷體" panose="03000509000000000000" pitchFamily="65" charset="-120"/>
              </a:rPr>
              <a:t>3.</a:t>
            </a:r>
            <a:r>
              <a:rPr lang="zh-TW" altLang="zh-TW" sz="2800" dirty="0">
                <a:solidFill>
                  <a:schemeClr val="tx1"/>
                </a:solidFill>
                <a:latin typeface="標楷體" panose="03000509000000000000" pitchFamily="65" charset="-120"/>
                <a:ea typeface="標楷體" panose="03000509000000000000" pitchFamily="65" charset="-120"/>
              </a:rPr>
              <a:t>因系所調整或學校減班停辦</a:t>
            </a:r>
            <a:r>
              <a:rPr lang="zh-TW" altLang="en-US" sz="2800" dirty="0">
                <a:solidFill>
                  <a:schemeClr val="tx1"/>
                </a:solidFill>
                <a:latin typeface="標楷體" panose="03000509000000000000" pitchFamily="65" charset="-120"/>
                <a:ea typeface="標楷體" panose="03000509000000000000" pitchFamily="65" charset="-120"/>
              </a:rPr>
              <a:t>合併或組織變更</a:t>
            </a:r>
            <a:r>
              <a:rPr lang="zh-TW" altLang="zh-TW" sz="2800" dirty="0">
                <a:solidFill>
                  <a:schemeClr val="tx1"/>
                </a:solidFill>
                <a:latin typeface="標楷體" panose="03000509000000000000" pitchFamily="65" charset="-120"/>
                <a:ea typeface="標楷體" panose="03000509000000000000" pitchFamily="65" charset="-120"/>
              </a:rPr>
              <a:t>致無授</a:t>
            </a:r>
            <a:endParaRPr lang="en-US" altLang="zh-TW" sz="2800" dirty="0">
              <a:solidFill>
                <a:schemeClr val="tx1"/>
              </a:solidFill>
              <a:latin typeface="標楷體" panose="03000509000000000000" pitchFamily="65" charset="-120"/>
              <a:ea typeface="標楷體" panose="03000509000000000000" pitchFamily="65" charset="-120"/>
            </a:endParaRPr>
          </a:p>
          <a:p>
            <a:pPr>
              <a:lnSpc>
                <a:spcPts val="2000"/>
              </a:lnSpc>
              <a:buSzPct val="90000"/>
              <a:buNone/>
            </a:pPr>
            <a:r>
              <a:rPr lang="en-US" altLang="zh-TW" sz="2800" dirty="0">
                <a:solidFill>
                  <a:schemeClr val="tx1"/>
                </a:solidFill>
                <a:latin typeface="標楷體" panose="03000509000000000000" pitchFamily="65" charset="-120"/>
                <a:ea typeface="標楷體" panose="03000509000000000000" pitchFamily="65" charset="-120"/>
              </a:rPr>
              <a:t>  </a:t>
            </a:r>
            <a:r>
              <a:rPr lang="zh-TW" altLang="zh-TW" sz="2800" dirty="0">
                <a:solidFill>
                  <a:schemeClr val="tx1"/>
                </a:solidFill>
                <a:latin typeface="標楷體" panose="03000509000000000000" pitchFamily="65" charset="-120"/>
                <a:ea typeface="標楷體" panose="03000509000000000000" pitchFamily="65" charset="-120"/>
              </a:rPr>
              <a:t>課</a:t>
            </a:r>
            <a:r>
              <a:rPr lang="zh-TW" altLang="en-US" sz="2800" dirty="0">
                <a:solidFill>
                  <a:schemeClr val="tx1"/>
                </a:solidFill>
                <a:latin typeface="標楷體" panose="03000509000000000000" pitchFamily="65" charset="-120"/>
                <a:ea typeface="標楷體" panose="03000509000000000000" pitchFamily="65" charset="-120"/>
              </a:rPr>
              <a:t>時數或無授課</a:t>
            </a:r>
            <a:r>
              <a:rPr lang="zh-TW" altLang="zh-TW" sz="2800" dirty="0">
                <a:solidFill>
                  <a:schemeClr val="tx1"/>
                </a:solidFill>
                <a:latin typeface="標楷體" panose="03000509000000000000" pitchFamily="65" charset="-120"/>
                <a:ea typeface="標楷體" panose="03000509000000000000" pitchFamily="65" charset="-120"/>
              </a:rPr>
              <a:t>事實</a:t>
            </a:r>
            <a:endParaRPr lang="en-US" altLang="zh-TW" sz="2800" dirty="0">
              <a:solidFill>
                <a:schemeClr val="tx1"/>
              </a:solidFill>
              <a:latin typeface="標楷體" panose="03000509000000000000" pitchFamily="65" charset="-120"/>
              <a:ea typeface="標楷體" panose="03000509000000000000" pitchFamily="65" charset="-120"/>
            </a:endParaRPr>
          </a:p>
          <a:p>
            <a:pPr marL="273050" indent="88900">
              <a:lnSpc>
                <a:spcPts val="2000"/>
              </a:lnSpc>
              <a:buSzPct val="90000"/>
              <a:buNone/>
            </a:pPr>
            <a:r>
              <a:rPr lang="en-US" altLang="zh-TW" sz="2800" dirty="0">
                <a:solidFill>
                  <a:schemeClr val="tx1"/>
                </a:solidFill>
                <a:latin typeface="標楷體" panose="03000509000000000000" pitchFamily="65" charset="-120"/>
                <a:ea typeface="標楷體" panose="03000509000000000000" pitchFamily="65" charset="-120"/>
              </a:rPr>
              <a:t>◆</a:t>
            </a:r>
            <a:r>
              <a:rPr lang="zh-TW" altLang="en-US" sz="2800" u="sng" dirty="0">
                <a:solidFill>
                  <a:schemeClr val="tx1"/>
                </a:solidFill>
                <a:latin typeface="標楷體" panose="03000509000000000000" pitchFamily="65" charset="-120"/>
                <a:ea typeface="標楷體" panose="03000509000000000000" pitchFamily="65" charset="-120"/>
              </a:rPr>
              <a:t>校長於學期中任期屆滿</a:t>
            </a:r>
            <a:endParaRPr lang="en-US" altLang="zh-TW" sz="2800" u="sng" dirty="0">
              <a:solidFill>
                <a:schemeClr val="tx1"/>
              </a:solidFill>
              <a:latin typeface="標楷體" panose="03000509000000000000" pitchFamily="65" charset="-120"/>
              <a:ea typeface="標楷體" panose="03000509000000000000" pitchFamily="65" charset="-120"/>
            </a:endParaRPr>
          </a:p>
          <a:p>
            <a:pPr marL="273050" indent="88900">
              <a:lnSpc>
                <a:spcPts val="2000"/>
              </a:lnSpc>
              <a:buSzPct val="90000"/>
              <a:buNone/>
            </a:pPr>
            <a:r>
              <a:rPr lang="en-US" altLang="zh-TW" sz="2800" dirty="0">
                <a:solidFill>
                  <a:schemeClr val="tx1"/>
                </a:solidFill>
                <a:latin typeface="標楷體" panose="03000509000000000000" pitchFamily="65" charset="-120"/>
                <a:ea typeface="標楷體" panose="03000509000000000000" pitchFamily="65" charset="-120"/>
              </a:rPr>
              <a:t>◆</a:t>
            </a:r>
            <a:r>
              <a:rPr lang="zh-TW" altLang="en-US" sz="2800" u="sng" dirty="0">
                <a:solidFill>
                  <a:schemeClr val="tx1"/>
                </a:solidFill>
                <a:latin typeface="標楷體" panose="03000509000000000000" pitchFamily="65" charset="-120"/>
                <a:ea typeface="標楷體" panose="03000509000000000000" pitchFamily="65" charset="-120"/>
              </a:rPr>
              <a:t>符合退休條件且於</a:t>
            </a:r>
            <a:r>
              <a:rPr lang="en-US" altLang="zh-TW" sz="2800" u="sng" dirty="0">
                <a:solidFill>
                  <a:schemeClr val="tx1"/>
                </a:solidFill>
                <a:latin typeface="標楷體" panose="03000509000000000000" pitchFamily="65" charset="-120"/>
                <a:ea typeface="標楷體" panose="03000509000000000000" pitchFamily="65" charset="-120"/>
              </a:rPr>
              <a:t>108.6.30</a:t>
            </a:r>
            <a:r>
              <a:rPr lang="zh-TW" altLang="en-US" sz="2800" u="sng" dirty="0">
                <a:solidFill>
                  <a:schemeClr val="tx1"/>
                </a:solidFill>
                <a:latin typeface="標楷體" panose="03000509000000000000" pitchFamily="65" charset="-120"/>
                <a:ea typeface="標楷體" panose="03000509000000000000" pitchFamily="65" charset="-120"/>
              </a:rPr>
              <a:t>退休</a:t>
            </a:r>
            <a:endParaRPr lang="en-US" altLang="zh-TW" sz="2800" u="sng" dirty="0">
              <a:solidFill>
                <a:schemeClr val="tx1"/>
              </a:solidFill>
              <a:latin typeface="標楷體" panose="03000509000000000000" pitchFamily="65" charset="-120"/>
              <a:ea typeface="標楷體" panose="03000509000000000000" pitchFamily="65" charset="-120"/>
            </a:endParaRPr>
          </a:p>
        </p:txBody>
      </p:sp>
      <p:sp>
        <p:nvSpPr>
          <p:cNvPr id="8" name="AutoShape 6"/>
          <p:cNvSpPr>
            <a:spLocks noChangeArrowheads="1"/>
          </p:cNvSpPr>
          <p:nvPr/>
        </p:nvSpPr>
        <p:spPr bwMode="auto">
          <a:xfrm>
            <a:off x="179512" y="1700808"/>
            <a:ext cx="8750776" cy="2158718"/>
          </a:xfrm>
          <a:prstGeom prst="roundRect">
            <a:avLst>
              <a:gd name="adj" fmla="val 9106"/>
            </a:avLst>
          </a:prstGeom>
          <a:gradFill>
            <a:gsLst>
              <a:gs pos="0">
                <a:schemeClr val="bg1"/>
              </a:gs>
              <a:gs pos="100000">
                <a:schemeClr val="accent1"/>
              </a:gs>
            </a:gsLst>
            <a:lin ang="2700000" scaled="1"/>
          </a:gradFill>
          <a:ln w="9525">
            <a:solidFill>
              <a:srgbClr val="7030A0"/>
            </a:solidFill>
            <a:round/>
            <a:headEnd/>
            <a:tailEnd/>
          </a:ln>
          <a:effectLst/>
        </p:spPr>
        <p:txBody>
          <a:bodyPr wrap="none" anchor="ctr"/>
          <a:lstStyle/>
          <a:p>
            <a:pPr marL="457200" indent="-457200">
              <a:lnSpc>
                <a:spcPts val="34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校長、教師、專業技術人員、專業及技術教</a:t>
            </a:r>
            <a:endParaRPr lang="en-US" altLang="zh-TW" sz="3200" dirty="0">
              <a:solidFill>
                <a:schemeClr val="tx1"/>
              </a:solidFill>
              <a:latin typeface="標楷體" panose="03000509000000000000" pitchFamily="65" charset="-120"/>
            </a:endParaRPr>
          </a:p>
          <a:p>
            <a:pPr marL="177800" indent="88900">
              <a:lnSpc>
                <a:spcPts val="3400"/>
              </a:lnSpc>
              <a:buSzPct val="90000"/>
            </a:pPr>
            <a:r>
              <a:rPr lang="zh-TW" altLang="en-US" sz="3200" dirty="0">
                <a:solidFill>
                  <a:schemeClr val="tx1"/>
                </a:solidFill>
                <a:latin typeface="標楷體" panose="03000509000000000000" pitchFamily="65" charset="-120"/>
              </a:rPr>
              <a:t> 師、專任運動教練：除</a:t>
            </a:r>
            <a:r>
              <a:rPr lang="zh-TW" altLang="en-US" sz="3200" u="sng" dirty="0">
                <a:solidFill>
                  <a:schemeClr val="tx1"/>
                </a:solidFill>
                <a:latin typeface="標楷體" panose="03000509000000000000" pitchFamily="65" charset="-120"/>
              </a:rPr>
              <a:t>特殊原因</a:t>
            </a:r>
            <a:r>
              <a:rPr lang="zh-TW" altLang="en-US" sz="3200" dirty="0">
                <a:solidFill>
                  <a:schemeClr val="tx1"/>
                </a:solidFill>
                <a:latin typeface="標楷體" panose="03000509000000000000" pitchFamily="65" charset="-120"/>
              </a:rPr>
              <a:t>外，以</a:t>
            </a:r>
            <a:r>
              <a:rPr lang="en-US" altLang="zh-TW" sz="3200" u="sng" dirty="0">
                <a:solidFill>
                  <a:schemeClr val="tx1"/>
                </a:solidFill>
                <a:latin typeface="標楷體" panose="03000509000000000000" pitchFamily="65" charset="-120"/>
              </a:rPr>
              <a:t>2</a:t>
            </a:r>
            <a:r>
              <a:rPr lang="zh-TW" altLang="en-US" sz="3200" u="sng" dirty="0">
                <a:solidFill>
                  <a:schemeClr val="tx1"/>
                </a:solidFill>
                <a:latin typeface="標楷體" panose="03000509000000000000" pitchFamily="65" charset="-120"/>
              </a:rPr>
              <a:t>月</a:t>
            </a:r>
            <a:r>
              <a:rPr lang="en-US" altLang="zh-TW" sz="3200" u="sng" dirty="0">
                <a:solidFill>
                  <a:schemeClr val="tx1"/>
                </a:solidFill>
                <a:latin typeface="標楷體" panose="03000509000000000000" pitchFamily="65" charset="-120"/>
              </a:rPr>
              <a:t>1</a:t>
            </a:r>
            <a:r>
              <a:rPr lang="zh-TW" altLang="en-US" sz="3200" u="sng" dirty="0">
                <a:solidFill>
                  <a:schemeClr val="tx1"/>
                </a:solidFill>
                <a:latin typeface="標楷體" panose="03000509000000000000" pitchFamily="65" charset="-120"/>
              </a:rPr>
              <a:t>日</a:t>
            </a:r>
            <a:endParaRPr lang="en-US" altLang="zh-TW" sz="3200" u="sng" dirty="0">
              <a:solidFill>
                <a:schemeClr val="tx1"/>
              </a:solidFill>
              <a:latin typeface="標楷體" panose="03000509000000000000" pitchFamily="65" charset="-120"/>
            </a:endParaRPr>
          </a:p>
          <a:p>
            <a:pPr marL="177800" indent="-177800">
              <a:lnSpc>
                <a:spcPts val="3400"/>
              </a:lnSpc>
              <a:buSzPct val="90000"/>
            </a:pPr>
            <a:r>
              <a:rPr lang="en-US" altLang="zh-TW" sz="3200" dirty="0">
                <a:solidFill>
                  <a:schemeClr val="tx1"/>
                </a:solidFill>
                <a:latin typeface="標楷體" panose="03000509000000000000" pitchFamily="65" charset="-120"/>
              </a:rPr>
              <a:t>  </a:t>
            </a:r>
            <a:r>
              <a:rPr lang="zh-TW" altLang="en-US" sz="3200" dirty="0">
                <a:solidFill>
                  <a:schemeClr val="tx1"/>
                </a:solidFill>
                <a:latin typeface="標楷體" panose="03000509000000000000" pitchFamily="65" charset="-120"/>
              </a:rPr>
              <a:t>或</a:t>
            </a:r>
            <a:r>
              <a:rPr lang="en-US" altLang="zh-TW" sz="3200" u="sng" dirty="0">
                <a:solidFill>
                  <a:schemeClr val="tx1"/>
                </a:solidFill>
                <a:latin typeface="標楷體" panose="03000509000000000000" pitchFamily="65" charset="-120"/>
              </a:rPr>
              <a:t>8</a:t>
            </a:r>
            <a:r>
              <a:rPr lang="zh-TW" altLang="en-US" sz="3200" u="sng" dirty="0">
                <a:solidFill>
                  <a:schemeClr val="tx1"/>
                </a:solidFill>
                <a:latin typeface="標楷體" panose="03000509000000000000" pitchFamily="65" charset="-120"/>
              </a:rPr>
              <a:t>月</a:t>
            </a:r>
            <a:r>
              <a:rPr lang="en-US" altLang="zh-TW" sz="3200" u="sng" dirty="0">
                <a:solidFill>
                  <a:schemeClr val="tx1"/>
                </a:solidFill>
                <a:latin typeface="標楷體" panose="03000509000000000000" pitchFamily="65" charset="-120"/>
              </a:rPr>
              <a:t>1</a:t>
            </a:r>
            <a:r>
              <a:rPr lang="zh-TW" altLang="en-US" sz="3200" u="sng" dirty="0">
                <a:solidFill>
                  <a:schemeClr val="tx1"/>
                </a:solidFill>
                <a:latin typeface="標楷體" panose="03000509000000000000" pitchFamily="65" charset="-120"/>
              </a:rPr>
              <a:t>日</a:t>
            </a:r>
            <a:r>
              <a:rPr lang="zh-TW" altLang="en-US" sz="3200" dirty="0">
                <a:solidFill>
                  <a:schemeClr val="tx1"/>
                </a:solidFill>
                <a:latin typeface="標楷體" panose="03000509000000000000" pitchFamily="65" charset="-120"/>
              </a:rPr>
              <a:t>為準</a:t>
            </a:r>
            <a:r>
              <a:rPr lang="en-US" altLang="zh-TW" sz="3200" dirty="0">
                <a:solidFill>
                  <a:schemeClr val="tx1"/>
                </a:solidFill>
                <a:latin typeface="標楷體" panose="03000509000000000000" pitchFamily="65" charset="-120"/>
              </a:rPr>
              <a:t> </a:t>
            </a:r>
            <a:endParaRPr lang="zh-TW" altLang="en-US" sz="3200" dirty="0">
              <a:solidFill>
                <a:schemeClr val="tx1"/>
              </a:solidFill>
              <a:latin typeface="標楷體" panose="03000509000000000000" pitchFamily="65" charset="-120"/>
            </a:endParaRPr>
          </a:p>
          <a:p>
            <a:pPr marL="457200" indent="-457200">
              <a:lnSpc>
                <a:spcPts val="34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研究人員、新制助教、職員及稀少性科技人</a:t>
            </a:r>
            <a:endParaRPr lang="en-US" altLang="zh-TW" sz="3200" dirty="0">
              <a:solidFill>
                <a:schemeClr val="tx1"/>
              </a:solidFill>
              <a:latin typeface="標楷體" panose="03000509000000000000" pitchFamily="65" charset="-120"/>
            </a:endParaRPr>
          </a:p>
          <a:p>
            <a:pPr marL="177800" indent="-177800">
              <a:lnSpc>
                <a:spcPts val="3400"/>
              </a:lnSpc>
              <a:buSzPct val="90000"/>
            </a:pPr>
            <a:r>
              <a:rPr lang="en-US" altLang="zh-TW" sz="3200" dirty="0">
                <a:solidFill>
                  <a:schemeClr val="tx1"/>
                </a:solidFill>
                <a:latin typeface="標楷體" panose="03000509000000000000" pitchFamily="65" charset="-120"/>
              </a:rPr>
              <a:t>  </a:t>
            </a:r>
            <a:r>
              <a:rPr lang="zh-TW" altLang="en-US" sz="3200" dirty="0">
                <a:solidFill>
                  <a:schemeClr val="tx1"/>
                </a:solidFill>
                <a:latin typeface="標楷體" panose="03000509000000000000" pitchFamily="65" charset="-120"/>
              </a:rPr>
              <a:t>員：自行選擇退休日期</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比照公務人員</a:t>
            </a:r>
            <a:r>
              <a:rPr lang="en-US" altLang="zh-TW" sz="2800" dirty="0">
                <a:solidFill>
                  <a:schemeClr val="tx1"/>
                </a:solidFill>
                <a:latin typeface="標楷體" panose="03000509000000000000" pitchFamily="65" charset="-120"/>
              </a:rPr>
              <a:t>)</a:t>
            </a:r>
            <a:endParaRPr lang="en-US" altLang="zh-TW" sz="3200" dirty="0">
              <a:solidFill>
                <a:schemeClr val="tx1"/>
              </a:solidFill>
              <a:latin typeface="標楷體" panose="03000509000000000000" pitchFamily="65" charset="-120"/>
            </a:endParaRPr>
          </a:p>
        </p:txBody>
      </p:sp>
      <p:pic>
        <p:nvPicPr>
          <p:cNvPr id="6" name="圖片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67289" y="314982"/>
            <a:ext cx="8229600" cy="1143000"/>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遺屬一次</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4800" dirty="0">
                <a:solidFill>
                  <a:schemeClr val="tx1"/>
                </a:solidFill>
                <a:latin typeface="標楷體" panose="03000509000000000000" pitchFamily="65" charset="-120"/>
                <a:ea typeface="標楷體" panose="03000509000000000000" pitchFamily="65" charset="-120"/>
              </a:rPr>
              <a:t>年</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4800" dirty="0">
                <a:solidFill>
                  <a:schemeClr val="tx1"/>
                </a:solidFill>
                <a:latin typeface="標楷體" panose="03000509000000000000" pitchFamily="65" charset="-120"/>
                <a:ea typeface="標楷體" panose="03000509000000000000" pitchFamily="65" charset="-120"/>
              </a:rPr>
              <a:t>金</a:t>
            </a:r>
            <a:r>
              <a:rPr lang="zh-TW" altLang="en-US" sz="2000" dirty="0">
                <a:solidFill>
                  <a:schemeClr val="tx1"/>
                </a:solidFill>
                <a:latin typeface="標楷體" panose="03000509000000000000" pitchFamily="65" charset="-120"/>
                <a:ea typeface="標楷體" panose="03000509000000000000" pitchFamily="65" charset="-120"/>
              </a:rPr>
              <a:t> </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#43-50</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5"/>
          <p:cNvSpPr>
            <a:spLocks noGrp="1" noChangeArrowheads="1"/>
          </p:cNvSpPr>
          <p:nvPr>
            <p:ph sz="quarter" idx="13"/>
          </p:nvPr>
        </p:nvSpPr>
        <p:spPr bwMode="auto">
          <a:xfrm>
            <a:off x="642910" y="1643050"/>
            <a:ext cx="3785074" cy="685791"/>
          </a:xfrm>
          <a:prstGeom prst="roundRect">
            <a:avLst>
              <a:gd name="adj" fmla="val 50000"/>
            </a:avLst>
          </a:prstGeom>
          <a:solidFill>
            <a:schemeClr val="accent6"/>
          </a:solidFill>
          <a:ln w="9525">
            <a:noFill/>
            <a:round/>
            <a:headEnd/>
            <a:tailEnd/>
          </a:ln>
          <a:effectLst>
            <a:outerShdw dist="35921" dir="2700000" algn="ctr" rotWithShape="0">
              <a:schemeClr val="bg2">
                <a:alpha val="50000"/>
              </a:schemeClr>
            </a:outerShdw>
          </a:effectLst>
        </p:spPr>
        <p:txBody>
          <a:bodyPr wrap="none" anchor="ctr">
            <a:normAutofit fontScale="85000" lnSpcReduction="20000"/>
          </a:bodyPr>
          <a:lstStyle/>
          <a:p>
            <a:pPr algn="ctr">
              <a:buNone/>
            </a:pPr>
            <a:r>
              <a:rPr lang="zh-TW" altLang="en-US" sz="3600" dirty="0">
                <a:solidFill>
                  <a:schemeClr val="tx1"/>
                </a:solidFill>
                <a:latin typeface="標楷體" panose="03000509000000000000" pitchFamily="65" charset="-120"/>
                <a:ea typeface="標楷體" panose="03000509000000000000" pitchFamily="65" charset="-120"/>
              </a:rPr>
              <a:t>請領時點、遺族順序</a:t>
            </a:r>
          </a:p>
        </p:txBody>
      </p:sp>
      <p:sp>
        <p:nvSpPr>
          <p:cNvPr id="10" name="AutoShape 6"/>
          <p:cNvSpPr>
            <a:spLocks noChangeArrowheads="1"/>
          </p:cNvSpPr>
          <p:nvPr/>
        </p:nvSpPr>
        <p:spPr bwMode="auto">
          <a:xfrm>
            <a:off x="323528" y="2357430"/>
            <a:ext cx="8568952" cy="4286280"/>
          </a:xfrm>
          <a:prstGeom prst="roundRect">
            <a:avLst>
              <a:gd name="adj" fmla="val 9106"/>
            </a:avLst>
          </a:prstGeom>
          <a:gradFill>
            <a:gsLst>
              <a:gs pos="0">
                <a:schemeClr val="bg1"/>
              </a:gs>
              <a:gs pos="100000">
                <a:schemeClr val="accent1"/>
              </a:gs>
              <a:gs pos="100000">
                <a:schemeClr val="accent1">
                  <a:tint val="15000"/>
                  <a:satMod val="350000"/>
                </a:schemeClr>
              </a:gs>
            </a:gsLst>
            <a:lin ang="2700000" scaled="1"/>
          </a:gradFill>
          <a:ln w="9525">
            <a:noFill/>
            <a:round/>
            <a:headEnd/>
            <a:tailEnd/>
          </a:ln>
          <a:effectLst/>
        </p:spPr>
        <p:txBody>
          <a:bodyPr wrap="none" anchor="ctr"/>
          <a:lstStyle/>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適用對象：支</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兼</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領月退休金教職員之遺族</a:t>
            </a:r>
            <a:endParaRPr lang="en-US" altLang="zh-TW" sz="3200" dirty="0">
              <a:solidFill>
                <a:schemeClr val="tx1"/>
              </a:solidFill>
              <a:latin typeface="標楷體" panose="03000509000000000000" pitchFamily="65" charset="-120"/>
            </a:endParaRPr>
          </a:p>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請領時點：支</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兼</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領月退休金教職員死亡時</a:t>
            </a:r>
            <a:endParaRPr lang="en-US" altLang="zh-TW" sz="3200" dirty="0">
              <a:solidFill>
                <a:schemeClr val="tx1"/>
              </a:solidFill>
              <a:latin typeface="標楷體" panose="03000509000000000000" pitchFamily="65" charset="-120"/>
            </a:endParaRPr>
          </a:p>
          <a:p>
            <a:pPr>
              <a:lnSpc>
                <a:spcPts val="4000"/>
              </a:lnSpc>
              <a:buSzPct val="90000"/>
            </a:pPr>
            <a:r>
              <a:rPr lang="zh-TW" altLang="en-US" sz="3200" dirty="0">
                <a:solidFill>
                  <a:schemeClr val="tx1"/>
                </a:solidFill>
                <a:latin typeface="標楷體" panose="03000509000000000000" pitchFamily="65" charset="-120"/>
              </a:rPr>
              <a:t>           </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請領條件以死亡時之事實為準</a:t>
            </a:r>
            <a:r>
              <a:rPr lang="en-US" altLang="zh-TW" sz="3200" dirty="0">
                <a:solidFill>
                  <a:schemeClr val="tx1"/>
                </a:solidFill>
                <a:latin typeface="標楷體" panose="03000509000000000000" pitchFamily="65" charset="-120"/>
              </a:rPr>
              <a:t>)</a:t>
            </a:r>
          </a:p>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遺族範圍及順序：</a:t>
            </a:r>
            <a:endParaRPr lang="en-US" altLang="zh-TW" sz="3200" dirty="0">
              <a:solidFill>
                <a:schemeClr val="tx1"/>
              </a:solidFill>
              <a:latin typeface="標楷體" panose="03000509000000000000" pitchFamily="65" charset="-120"/>
            </a:endParaRPr>
          </a:p>
          <a:p>
            <a:pPr>
              <a:lnSpc>
                <a:spcPts val="4000"/>
              </a:lnSpc>
              <a:buSzPct val="90000"/>
            </a:pPr>
            <a:r>
              <a:rPr lang="zh-TW" altLang="en-US" sz="3200" dirty="0">
                <a:solidFill>
                  <a:schemeClr val="tx1"/>
                </a:solidFill>
                <a:latin typeface="標楷體" panose="03000509000000000000" pitchFamily="65" charset="-120"/>
              </a:rPr>
              <a:t>  未再婚配偶</a:t>
            </a:r>
            <a:r>
              <a:rPr lang="en-US" altLang="zh-TW" sz="3200" dirty="0">
                <a:solidFill>
                  <a:schemeClr val="tx1"/>
                </a:solidFill>
                <a:latin typeface="標楷體" panose="03000509000000000000" pitchFamily="65" charset="-120"/>
              </a:rPr>
              <a:t>(1/2)+</a:t>
            </a:r>
            <a:r>
              <a:rPr lang="zh-TW" altLang="en-US" sz="3200" dirty="0">
                <a:solidFill>
                  <a:schemeClr val="tx1"/>
                </a:solidFill>
                <a:latin typeface="標楷體" panose="03000509000000000000" pitchFamily="65" charset="-120"/>
              </a:rPr>
              <a:t>法定遺族</a:t>
            </a:r>
            <a:r>
              <a:rPr lang="en-US" altLang="zh-TW" sz="3200" dirty="0">
                <a:solidFill>
                  <a:schemeClr val="tx1"/>
                </a:solidFill>
                <a:latin typeface="標楷體" panose="03000509000000000000" pitchFamily="65" charset="-120"/>
              </a:rPr>
              <a:t>(1/2)</a:t>
            </a:r>
          </a:p>
          <a:p>
            <a:pPr>
              <a:lnSpc>
                <a:spcPts val="4000"/>
              </a:lnSpc>
              <a:buSzPct val="90000"/>
            </a:pPr>
            <a:r>
              <a:rPr lang="zh-TW" altLang="en-US" sz="3200" dirty="0">
                <a:solidFill>
                  <a:schemeClr val="tx1"/>
                </a:solidFill>
                <a:latin typeface="標楷體" panose="03000509000000000000" pitchFamily="65" charset="-120"/>
              </a:rPr>
              <a:t> </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順序子女、父母、兄弟姊妹、祖父母</a:t>
            </a:r>
            <a:r>
              <a:rPr lang="en-US" altLang="zh-TW" sz="3200" dirty="0">
                <a:solidFill>
                  <a:schemeClr val="tx1"/>
                </a:solidFill>
                <a:latin typeface="標楷體" panose="03000509000000000000" pitchFamily="65" charset="-120"/>
              </a:rPr>
              <a:t>)</a:t>
            </a:r>
          </a:p>
          <a:p>
            <a:pPr marL="177800" indent="-177800">
              <a:lnSpc>
                <a:spcPts val="4000"/>
              </a:lnSpc>
              <a:buSzPct val="90000"/>
            </a:pPr>
            <a:r>
              <a:rPr lang="zh-TW" altLang="en-US" sz="3200" dirty="0">
                <a:solidFill>
                  <a:schemeClr val="tx1"/>
                </a:solidFill>
                <a:latin typeface="標楷體" panose="03000509000000000000" pitchFamily="65" charset="-120"/>
              </a:rPr>
              <a:t> </a:t>
            </a:r>
            <a:r>
              <a:rPr lang="en-US" altLang="ko-KR"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無子女及無父母者，由未再婚配偶單獨領受</a:t>
            </a:r>
            <a:r>
              <a:rPr lang="en-US" altLang="zh-TW" sz="3200" dirty="0">
                <a:solidFill>
                  <a:schemeClr val="tx1"/>
                </a:solidFill>
                <a:latin typeface="標楷體" panose="03000509000000000000" pitchFamily="65" charset="-120"/>
              </a:rPr>
              <a:t>)</a:t>
            </a:r>
            <a:endParaRPr lang="ko-KR" altLang="en-US" sz="3600" dirty="0">
              <a:solidFill>
                <a:schemeClr val="tx1"/>
              </a:solidFill>
              <a:latin typeface="標楷體" panose="03000509000000000000" pitchFamily="65" charset="-120"/>
            </a:endParaRPr>
          </a:p>
        </p:txBody>
      </p:sp>
      <p:pic>
        <p:nvPicPr>
          <p:cNvPr id="6" name="圖片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5234940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85332" y="396684"/>
            <a:ext cx="7773338" cy="1224137"/>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遺屬一次</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4800" dirty="0">
                <a:solidFill>
                  <a:schemeClr val="tx1"/>
                </a:solidFill>
                <a:latin typeface="標楷體" panose="03000509000000000000" pitchFamily="65" charset="-120"/>
                <a:ea typeface="標楷體" panose="03000509000000000000" pitchFamily="65" charset="-120"/>
              </a:rPr>
              <a:t>年</a:t>
            </a:r>
            <a:r>
              <a:rPr lang="en-US" altLang="zh-TW" sz="4800" dirty="0">
                <a:solidFill>
                  <a:schemeClr val="tx1"/>
                </a:solidFill>
                <a:latin typeface="標楷體" panose="03000509000000000000" pitchFamily="65" charset="-120"/>
                <a:ea typeface="標楷體" panose="03000509000000000000" pitchFamily="65" charset="-120"/>
              </a:rPr>
              <a:t>)</a:t>
            </a:r>
            <a:r>
              <a:rPr lang="zh-TW" altLang="en-US" sz="4800" dirty="0">
                <a:solidFill>
                  <a:schemeClr val="tx1"/>
                </a:solidFill>
                <a:latin typeface="標楷體" panose="03000509000000000000" pitchFamily="65" charset="-120"/>
                <a:ea typeface="標楷體" panose="03000509000000000000" pitchFamily="65" charset="-120"/>
              </a:rPr>
              <a:t>金</a:t>
            </a:r>
            <a:r>
              <a:rPr lang="zh-TW" altLang="en-US" sz="2000" dirty="0">
                <a:solidFill>
                  <a:schemeClr val="tx1"/>
                </a:solidFill>
                <a:latin typeface="標楷體" panose="03000509000000000000" pitchFamily="65" charset="-120"/>
                <a:ea typeface="標楷體" panose="03000509000000000000" pitchFamily="65" charset="-120"/>
              </a:rPr>
              <a:t> </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#43-50</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5"/>
          <p:cNvSpPr>
            <a:spLocks noGrp="1" noChangeArrowheads="1"/>
          </p:cNvSpPr>
          <p:nvPr>
            <p:ph sz="quarter" idx="13"/>
          </p:nvPr>
        </p:nvSpPr>
        <p:spPr bwMode="auto">
          <a:xfrm>
            <a:off x="550055" y="1807105"/>
            <a:ext cx="2257412" cy="685791"/>
          </a:xfrm>
          <a:prstGeom prst="roundRect">
            <a:avLst>
              <a:gd name="adj" fmla="val 50000"/>
            </a:avLst>
          </a:prstGeom>
          <a:solidFill>
            <a:srgbClr val="00B0F0"/>
          </a:solidFill>
          <a:ln w="9525">
            <a:noFill/>
            <a:round/>
            <a:headEnd/>
            <a:tailEnd/>
          </a:ln>
          <a:effectLst>
            <a:outerShdw dist="35921" dir="2700000" algn="ctr" rotWithShape="0">
              <a:schemeClr val="bg2">
                <a:alpha val="50000"/>
              </a:schemeClr>
            </a:outerShdw>
          </a:effectLst>
        </p:spPr>
        <p:txBody>
          <a:bodyPr wrap="none" anchor="ctr">
            <a:noAutofit/>
          </a:bodyPr>
          <a:lstStyle/>
          <a:p>
            <a:pPr algn="ctr">
              <a:buNone/>
            </a:pPr>
            <a:r>
              <a:rPr lang="zh-TW" altLang="en-US" sz="3200" dirty="0">
                <a:solidFill>
                  <a:schemeClr val="tx1"/>
                </a:solidFill>
                <a:latin typeface="標楷體" panose="03000509000000000000" pitchFamily="65" charset="-120"/>
                <a:ea typeface="標楷體" panose="03000509000000000000" pitchFamily="65" charset="-120"/>
              </a:rPr>
              <a:t>遺屬一次金</a:t>
            </a:r>
          </a:p>
        </p:txBody>
      </p:sp>
      <p:sp>
        <p:nvSpPr>
          <p:cNvPr id="10" name="AutoShape 6"/>
          <p:cNvSpPr>
            <a:spLocks noChangeArrowheads="1"/>
          </p:cNvSpPr>
          <p:nvPr/>
        </p:nvSpPr>
        <p:spPr bwMode="auto">
          <a:xfrm>
            <a:off x="642910" y="2492896"/>
            <a:ext cx="7715304" cy="1500198"/>
          </a:xfrm>
          <a:prstGeom prst="roundRect">
            <a:avLst>
              <a:gd name="adj" fmla="val 9106"/>
            </a:avLst>
          </a:prstGeom>
          <a:gradFill>
            <a:gsLst>
              <a:gs pos="0">
                <a:schemeClr val="bg1"/>
              </a:gs>
              <a:gs pos="100000">
                <a:schemeClr val="accent1"/>
              </a:gs>
              <a:gs pos="100000">
                <a:schemeClr val="accent1">
                  <a:tint val="15000"/>
                  <a:satMod val="350000"/>
                </a:schemeClr>
              </a:gs>
            </a:gsLst>
            <a:lin ang="2700000" scaled="1"/>
          </a:gradFill>
          <a:ln w="9525">
            <a:noFill/>
            <a:round/>
            <a:headEnd/>
            <a:tailEnd/>
          </a:ln>
          <a:effectLst/>
        </p:spPr>
        <p:txBody>
          <a:bodyPr wrap="none" anchor="ctr"/>
          <a:lstStyle/>
          <a:p>
            <a:pPr marL="457200" indent="-457200">
              <a:lnSpc>
                <a:spcPts val="42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所有合法遺族</a:t>
            </a:r>
            <a:endParaRPr lang="en-US" altLang="zh-TW" sz="3200" dirty="0">
              <a:solidFill>
                <a:schemeClr val="tx1"/>
              </a:solidFill>
              <a:latin typeface="標楷體" panose="03000509000000000000" pitchFamily="65" charset="-120"/>
            </a:endParaRPr>
          </a:p>
          <a:p>
            <a:pPr marL="457200" indent="-457200">
              <a:lnSpc>
                <a:spcPts val="42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應領一次退休金</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已領月退休金</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餘額</a:t>
            </a:r>
            <a:endParaRPr lang="en-US" altLang="zh-TW" sz="3200" dirty="0">
              <a:solidFill>
                <a:schemeClr val="tx1"/>
              </a:solidFill>
              <a:latin typeface="標楷體" panose="03000509000000000000" pitchFamily="65" charset="-120"/>
            </a:endParaRPr>
          </a:p>
          <a:p>
            <a:pPr marL="457200" indent="-457200">
              <a:lnSpc>
                <a:spcPts val="42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餘額</a:t>
            </a:r>
            <a:r>
              <a:rPr lang="en-US" altLang="zh-TW" sz="3200" dirty="0">
                <a:solidFill>
                  <a:schemeClr val="tx1"/>
                </a:solidFill>
                <a:latin typeface="標楷體" panose="03000509000000000000" pitchFamily="65" charset="-120"/>
              </a:rPr>
              <a:t>+6</a:t>
            </a:r>
            <a:r>
              <a:rPr lang="zh-TW" altLang="en-US" sz="3200" dirty="0">
                <a:solidFill>
                  <a:schemeClr val="tx1"/>
                </a:solidFill>
                <a:latin typeface="標楷體" panose="03000509000000000000" pitchFamily="65" charset="-120"/>
              </a:rPr>
              <a:t>個基數遺屬一次金</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一次金總額</a:t>
            </a:r>
            <a:endParaRPr lang="en-US" altLang="zh-TW" sz="3200" dirty="0">
              <a:solidFill>
                <a:schemeClr val="tx1"/>
              </a:solidFill>
              <a:latin typeface="標楷體" panose="03000509000000000000" pitchFamily="65" charset="-120"/>
            </a:endParaRPr>
          </a:p>
        </p:txBody>
      </p:sp>
      <p:sp>
        <p:nvSpPr>
          <p:cNvPr id="8" name="AutoShape 5"/>
          <p:cNvSpPr txBox="1">
            <a:spLocks noChangeArrowheads="1"/>
          </p:cNvSpPr>
          <p:nvPr/>
        </p:nvSpPr>
        <p:spPr bwMode="auto">
          <a:xfrm>
            <a:off x="642910" y="4253699"/>
            <a:ext cx="2257412" cy="685791"/>
          </a:xfrm>
          <a:prstGeom prst="roundRect">
            <a:avLst>
              <a:gd name="adj" fmla="val 50000"/>
            </a:avLst>
          </a:prstGeom>
          <a:solidFill>
            <a:srgbClr val="00B050"/>
          </a:solidFill>
          <a:ln w="9525">
            <a:noFill/>
            <a:round/>
            <a:headEnd/>
            <a:tailEnd/>
          </a:ln>
          <a:effectLst>
            <a:outerShdw dist="35921" dir="2700000" algn="ctr" rotWithShape="0">
              <a:schemeClr val="bg2">
                <a:alpha val="50000"/>
              </a:schemeClr>
            </a:outerShdw>
          </a:effectLst>
        </p:spPr>
        <p:txBody>
          <a:bodyPr vert="horz" wrap="none" rtlCol="0" anchor="ctr">
            <a:noAutofit/>
          </a:bodyPr>
          <a:lstStyle/>
          <a:p>
            <a:pPr marL="342900" marR="0" lvl="0" indent="-342900" algn="ctr" defTabSz="914400" rtl="0" eaLnBrk="1" fontAlgn="auto" latinLnBrk="0" hangingPunct="1">
              <a:lnSpc>
                <a:spcPct val="100000"/>
              </a:lnSpc>
              <a:spcBef>
                <a:spcPct val="20000"/>
              </a:spcBef>
              <a:spcAft>
                <a:spcPts val="0"/>
              </a:spcAft>
              <a:buClr>
                <a:schemeClr val="accent1"/>
              </a:buClr>
              <a:buSzPct val="50000"/>
              <a:buFont typeface="Wingdings 2"/>
              <a:buNone/>
              <a:tabLst/>
              <a:defRPr/>
            </a:pPr>
            <a:r>
              <a:rPr kumimoji="0" lang="zh-TW" altLang="en-US" sz="3200" b="0" i="0" u="none" strike="noStrike" kern="1200" cap="none" spc="0" normalizeH="0" baseline="0" noProof="0" dirty="0">
                <a:ln>
                  <a:noFill/>
                </a:ln>
                <a:solidFill>
                  <a:schemeClr val="tx1"/>
                </a:solidFill>
                <a:effectLst/>
                <a:uLnTx/>
                <a:uFillTx/>
                <a:latin typeface="標楷體" panose="03000509000000000000" pitchFamily="65" charset="-120"/>
              </a:rPr>
              <a:t>遺屬年金</a:t>
            </a:r>
          </a:p>
        </p:txBody>
      </p:sp>
      <p:sp>
        <p:nvSpPr>
          <p:cNvPr id="12" name="AutoShape 6"/>
          <p:cNvSpPr>
            <a:spLocks noChangeArrowheads="1"/>
          </p:cNvSpPr>
          <p:nvPr/>
        </p:nvSpPr>
        <p:spPr bwMode="auto">
          <a:xfrm>
            <a:off x="642910" y="4939490"/>
            <a:ext cx="7715304" cy="1500198"/>
          </a:xfrm>
          <a:prstGeom prst="roundRect">
            <a:avLst>
              <a:gd name="adj" fmla="val 9106"/>
            </a:avLst>
          </a:prstGeom>
          <a:gradFill>
            <a:gsLst>
              <a:gs pos="0">
                <a:schemeClr val="bg1"/>
              </a:gs>
              <a:gs pos="100000">
                <a:schemeClr val="accent1"/>
              </a:gs>
              <a:gs pos="100000">
                <a:schemeClr val="accent1">
                  <a:tint val="15000"/>
                  <a:satMod val="350000"/>
                </a:schemeClr>
              </a:gs>
            </a:gsLst>
            <a:lin ang="2700000" scaled="1"/>
          </a:gradFill>
          <a:ln w="9525">
            <a:noFill/>
            <a:round/>
            <a:headEnd/>
            <a:tailEnd/>
          </a:ln>
          <a:effectLst/>
        </p:spPr>
        <p:txBody>
          <a:bodyPr wrap="none" anchor="ctr"/>
          <a:lstStyle/>
          <a:p>
            <a:pPr marL="457200" indent="-457200">
              <a:lnSpc>
                <a:spcPts val="42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配偶、子女、父母</a:t>
            </a:r>
            <a:endParaRPr lang="en-US" altLang="zh-TW" sz="3200" dirty="0">
              <a:solidFill>
                <a:schemeClr val="tx1"/>
              </a:solidFill>
              <a:latin typeface="標楷體" panose="03000509000000000000" pitchFamily="65" charset="-120"/>
            </a:endParaRPr>
          </a:p>
          <a:p>
            <a:pPr marL="457200" indent="-457200">
              <a:lnSpc>
                <a:spcPts val="42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按原支</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兼</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領月退休金之半數發給</a:t>
            </a:r>
            <a:endParaRPr lang="en-US" altLang="zh-TW" sz="3200" dirty="0">
              <a:solidFill>
                <a:schemeClr val="tx1"/>
              </a:solidFill>
              <a:latin typeface="標楷體" panose="03000509000000000000" pitchFamily="65" charset="-120"/>
            </a:endParaRPr>
          </a:p>
        </p:txBody>
      </p:sp>
      <p:pic>
        <p:nvPicPr>
          <p:cNvPr id="7" name="圖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4404430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2524" y="549523"/>
            <a:ext cx="8143932" cy="867524"/>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spcBef>
                <a:spcPct val="50000"/>
              </a:spcBef>
            </a:pPr>
            <a:r>
              <a:rPr lang="zh-TW" altLang="en-US" dirty="0">
                <a:solidFill>
                  <a:schemeClr val="tx1"/>
                </a:solidFill>
                <a:latin typeface="標楷體" panose="03000509000000000000" pitchFamily="65" charset="-120"/>
                <a:ea typeface="標楷體" panose="03000509000000000000" pitchFamily="65" charset="-120"/>
              </a:rPr>
              <a:t>遺屬年金</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#45</a:t>
            </a:r>
            <a:r>
              <a:rPr lang="zh-TW" altLang="en-US" sz="2000" dirty="0">
                <a:solidFill>
                  <a:srgbClr val="FF0000"/>
                </a:solidFill>
                <a:latin typeface="標楷體" panose="03000509000000000000" pitchFamily="65" charset="-120"/>
                <a:ea typeface="標楷體" panose="03000509000000000000" pitchFamily="65" charset="-120"/>
              </a:rPr>
              <a:t>、</a:t>
            </a:r>
            <a:r>
              <a:rPr lang="en-US" altLang="zh-TW" sz="2000" dirty="0">
                <a:solidFill>
                  <a:srgbClr val="FF0000"/>
                </a:solidFill>
                <a:latin typeface="標楷體" panose="03000509000000000000" pitchFamily="65" charset="-120"/>
                <a:ea typeface="標楷體" panose="03000509000000000000" pitchFamily="65" charset="-120"/>
              </a:rPr>
              <a:t>46</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3"/>
          <p:cNvSpPr>
            <a:spLocks noChangeArrowheads="1"/>
          </p:cNvSpPr>
          <p:nvPr/>
        </p:nvSpPr>
        <p:spPr bwMode="auto">
          <a:xfrm>
            <a:off x="539552" y="1928802"/>
            <a:ext cx="8136904" cy="4143404"/>
          </a:xfrm>
          <a:prstGeom prst="roundRect">
            <a:avLst>
              <a:gd name="adj" fmla="val 9106"/>
            </a:avLst>
          </a:prstGeom>
          <a:gradFill rotWithShape="1">
            <a:gsLst>
              <a:gs pos="0">
                <a:srgbClr val="6DB6FF">
                  <a:gamma/>
                  <a:tint val="19216"/>
                  <a:invGamma/>
                </a:srgbClr>
              </a:gs>
              <a:gs pos="100000">
                <a:srgbClr val="6DB6FF"/>
              </a:gs>
            </a:gsLst>
            <a:lin ang="2700000" scaled="1"/>
          </a:gradFill>
          <a:ln w="9525">
            <a:noFill/>
            <a:round/>
            <a:headEnd/>
            <a:tailEnd/>
          </a:ln>
          <a:effectLst/>
        </p:spPr>
        <p:txBody>
          <a:bodyPr wrap="none" anchor="ctr"/>
          <a:lstStyle/>
          <a:p>
            <a:pPr>
              <a:lnSpc>
                <a:spcPts val="3500"/>
              </a:lnSpc>
              <a:buSzPct val="90000"/>
            </a:pPr>
            <a:endParaRPr lang="ko-KR" altLang="en-US" sz="2800" dirty="0">
              <a:latin typeface="華康隸書體W7" pitchFamily="65" charset="-120"/>
            </a:endParaRPr>
          </a:p>
        </p:txBody>
      </p:sp>
      <p:sp>
        <p:nvSpPr>
          <p:cNvPr id="6" name="AutoShape 3"/>
          <p:cNvSpPr>
            <a:spLocks noChangeArrowheads="1"/>
          </p:cNvSpPr>
          <p:nvPr/>
        </p:nvSpPr>
        <p:spPr bwMode="auto">
          <a:xfrm>
            <a:off x="354261" y="1928802"/>
            <a:ext cx="8500458" cy="4299390"/>
          </a:xfrm>
          <a:prstGeom prst="roundRect">
            <a:avLst>
              <a:gd name="adj" fmla="val 9106"/>
            </a:avLst>
          </a:prstGeom>
          <a:gradFill rotWithShape="1">
            <a:gsLst>
              <a:gs pos="0">
                <a:schemeClr val="bg1"/>
              </a:gs>
              <a:gs pos="100000">
                <a:srgbClr val="92D050"/>
              </a:gs>
            </a:gsLst>
            <a:lin ang="2700000" scaled="1"/>
          </a:gradFill>
          <a:ln w="9525">
            <a:noFill/>
            <a:round/>
            <a:headEnd/>
            <a:tailEnd/>
          </a:ln>
          <a:effectLst/>
        </p:spPr>
        <p:txBody>
          <a:bodyPr wrap="none" anchor="ctr"/>
          <a:lstStyle/>
          <a:p>
            <a:pPr marL="177800" indent="-177800">
              <a:lnSpc>
                <a:spcPts val="3600"/>
              </a:lnSpc>
              <a:buSzPct val="90000"/>
              <a:buBlip>
                <a:blip r:embed="rId3"/>
              </a:buBlip>
            </a:pPr>
            <a:endParaRPr lang="en-US" altLang="zh-TW" sz="2800" u="sng" dirty="0">
              <a:solidFill>
                <a:srgbClr val="FF00FF"/>
              </a:solidFill>
              <a:latin typeface="標楷體" panose="03000509000000000000" pitchFamily="65" charset="-120"/>
            </a:endParaRPr>
          </a:p>
          <a:p>
            <a:pPr marL="457200" indent="-457200">
              <a:lnSpc>
                <a:spcPts val="3600"/>
              </a:lnSpc>
              <a:buSzPct val="90000"/>
              <a:buFont typeface="Arial" panose="020B0604020202020204" pitchFamily="34" charset="0"/>
              <a:buChar char="•"/>
            </a:pPr>
            <a:r>
              <a:rPr lang="zh-TW" altLang="en-US" sz="2800" dirty="0">
                <a:solidFill>
                  <a:schemeClr val="tx1"/>
                </a:solidFill>
                <a:latin typeface="標楷體" panose="03000509000000000000" pitchFamily="65" charset="-120"/>
              </a:rPr>
              <a:t>配偶：符合下列條件，給與終身。</a:t>
            </a:r>
            <a:endParaRPr lang="en-US" altLang="zh-TW" sz="2800" dirty="0">
              <a:solidFill>
                <a:schemeClr val="tx1"/>
              </a:solidFill>
              <a:latin typeface="標楷體" panose="03000509000000000000" pitchFamily="65" charset="-120"/>
            </a:endParaRPr>
          </a:p>
          <a:p>
            <a:pPr>
              <a:lnSpc>
                <a:spcPts val="3600"/>
              </a:lnSpc>
              <a:buSzPct val="90000"/>
            </a:pPr>
            <a:r>
              <a:rPr lang="en-US" altLang="zh-TW" sz="2800" dirty="0">
                <a:solidFill>
                  <a:schemeClr val="tx1"/>
                </a:solidFill>
                <a:latin typeface="標楷體" panose="03000509000000000000" pitchFamily="65" charset="-120"/>
              </a:rPr>
              <a:t>1.</a:t>
            </a:r>
            <a:r>
              <a:rPr lang="zh-TW" altLang="en-US" sz="2800" dirty="0">
                <a:solidFill>
                  <a:schemeClr val="tx1"/>
                </a:solidFill>
                <a:latin typeface="標楷體" panose="03000509000000000000" pitchFamily="65" charset="-120"/>
              </a:rPr>
              <a:t>婚姻關係於亡故時已存續</a:t>
            </a:r>
            <a:r>
              <a:rPr lang="en-US" altLang="zh-TW" sz="2800" dirty="0">
                <a:solidFill>
                  <a:schemeClr val="tx1"/>
                </a:solidFill>
                <a:latin typeface="標楷體" panose="03000509000000000000" pitchFamily="65" charset="-120"/>
              </a:rPr>
              <a:t>10</a:t>
            </a:r>
            <a:r>
              <a:rPr lang="zh-TW" altLang="en-US" sz="2800" dirty="0">
                <a:solidFill>
                  <a:schemeClr val="tx1"/>
                </a:solidFill>
                <a:latin typeface="標楷體" panose="03000509000000000000" pitchFamily="65" charset="-120"/>
              </a:rPr>
              <a:t>年以上且未再婚</a:t>
            </a:r>
            <a:endParaRPr lang="en-US" altLang="zh-TW" sz="2800" dirty="0">
              <a:solidFill>
                <a:schemeClr val="tx1"/>
              </a:solidFill>
              <a:latin typeface="標楷體" panose="03000509000000000000" pitchFamily="65" charset="-120"/>
            </a:endParaRPr>
          </a:p>
          <a:p>
            <a:pPr>
              <a:lnSpc>
                <a:spcPts val="3600"/>
              </a:lnSpc>
              <a:buSzPct val="90000"/>
            </a:pPr>
            <a:r>
              <a:rPr lang="en-US" altLang="zh-TW" sz="2800" dirty="0">
                <a:solidFill>
                  <a:schemeClr val="tx1"/>
                </a:solidFill>
                <a:latin typeface="標楷體" panose="03000509000000000000" pitchFamily="65" charset="-120"/>
              </a:rPr>
              <a:t>2.</a:t>
            </a:r>
            <a:r>
              <a:rPr lang="zh-TW" altLang="en-US" sz="2800" dirty="0">
                <a:solidFill>
                  <a:schemeClr val="tx1"/>
                </a:solidFill>
                <a:latin typeface="標楷體" panose="03000509000000000000" pitchFamily="65" charset="-120"/>
              </a:rPr>
              <a:t>年滿</a:t>
            </a:r>
            <a:r>
              <a:rPr lang="en-US" altLang="zh-TW" sz="2800" dirty="0">
                <a:solidFill>
                  <a:schemeClr val="tx1"/>
                </a:solidFill>
                <a:latin typeface="標楷體" panose="03000509000000000000" pitchFamily="65" charset="-120"/>
              </a:rPr>
              <a:t>55</a:t>
            </a:r>
            <a:r>
              <a:rPr lang="zh-TW" altLang="en-US" sz="2800" dirty="0">
                <a:solidFill>
                  <a:schemeClr val="tx1"/>
                </a:solidFill>
                <a:latin typeface="標楷體" panose="03000509000000000000" pitchFamily="65" charset="-120"/>
              </a:rPr>
              <a:t>歲，或身心障礙且無工作能力；未滿</a:t>
            </a:r>
            <a:r>
              <a:rPr lang="en-US" altLang="zh-TW" sz="2800" dirty="0">
                <a:solidFill>
                  <a:schemeClr val="tx1"/>
                </a:solidFill>
                <a:latin typeface="標楷體" panose="03000509000000000000" pitchFamily="65" charset="-120"/>
              </a:rPr>
              <a:t>55</a:t>
            </a:r>
            <a:r>
              <a:rPr lang="zh-TW" altLang="en-US" sz="2800" dirty="0">
                <a:solidFill>
                  <a:schemeClr val="tx1"/>
                </a:solidFill>
                <a:latin typeface="標楷體" panose="03000509000000000000" pitchFamily="65" charset="-120"/>
              </a:rPr>
              <a:t>歲者</a:t>
            </a:r>
            <a:endParaRPr lang="en-US" altLang="zh-TW" sz="2800" dirty="0">
              <a:solidFill>
                <a:schemeClr val="tx1"/>
              </a:solidFill>
              <a:latin typeface="標楷體" panose="03000509000000000000" pitchFamily="65" charset="-120"/>
            </a:endParaRPr>
          </a:p>
          <a:p>
            <a:pPr indent="266700">
              <a:lnSpc>
                <a:spcPts val="3600"/>
              </a:lnSpc>
              <a:buSzPct val="90000"/>
            </a:pPr>
            <a:r>
              <a:rPr lang="zh-TW" altLang="en-US" sz="2800" dirty="0">
                <a:solidFill>
                  <a:schemeClr val="tx1"/>
                </a:solidFill>
                <a:latin typeface="標楷體" panose="03000509000000000000" pitchFamily="65" charset="-120"/>
              </a:rPr>
              <a:t> ，得至滿</a:t>
            </a:r>
            <a:r>
              <a:rPr lang="en-US" altLang="zh-TW" sz="2800" dirty="0">
                <a:solidFill>
                  <a:schemeClr val="tx1"/>
                </a:solidFill>
                <a:latin typeface="標楷體" panose="03000509000000000000" pitchFamily="65" charset="-120"/>
              </a:rPr>
              <a:t>55</a:t>
            </a:r>
            <a:r>
              <a:rPr lang="zh-TW" altLang="en-US" sz="2800" dirty="0">
                <a:solidFill>
                  <a:schemeClr val="tx1"/>
                </a:solidFill>
                <a:latin typeface="標楷體" panose="03000509000000000000" pitchFamily="65" charset="-120"/>
              </a:rPr>
              <a:t>歲支日起支領。</a:t>
            </a:r>
          </a:p>
          <a:p>
            <a:pPr marL="457200" indent="-457200">
              <a:lnSpc>
                <a:spcPts val="3600"/>
              </a:lnSpc>
              <a:buSzPct val="90000"/>
              <a:buFont typeface="Arial" panose="020B0604020202020204" pitchFamily="34" charset="0"/>
              <a:buChar char="•"/>
            </a:pPr>
            <a:r>
              <a:rPr lang="zh-TW" altLang="en-US" sz="2800" dirty="0">
                <a:solidFill>
                  <a:schemeClr val="tx1"/>
                </a:solidFill>
                <a:latin typeface="標楷體" panose="03000509000000000000" pitchFamily="65" charset="-120"/>
              </a:rPr>
              <a:t>子女：</a:t>
            </a:r>
            <a:endParaRPr lang="en-US" altLang="zh-TW" sz="2800" dirty="0">
              <a:solidFill>
                <a:schemeClr val="tx1"/>
              </a:solidFill>
              <a:latin typeface="標楷體" panose="03000509000000000000" pitchFamily="65" charset="-120"/>
            </a:endParaRPr>
          </a:p>
          <a:p>
            <a:pPr>
              <a:lnSpc>
                <a:spcPts val="3600"/>
              </a:lnSpc>
              <a:buSzPct val="90000"/>
            </a:pPr>
            <a:r>
              <a:rPr lang="en-US" altLang="zh-TW" sz="2800" dirty="0">
                <a:solidFill>
                  <a:schemeClr val="tx1"/>
                </a:solidFill>
                <a:latin typeface="標楷體" panose="03000509000000000000" pitchFamily="65" charset="-120"/>
              </a:rPr>
              <a:t>1.</a:t>
            </a:r>
            <a:r>
              <a:rPr lang="zh-TW" altLang="en-US" sz="2800" dirty="0">
                <a:solidFill>
                  <a:schemeClr val="tx1"/>
                </a:solidFill>
                <a:latin typeface="標楷體" panose="03000509000000000000" pitchFamily="65" charset="-120"/>
              </a:rPr>
              <a:t>未成年：給與至成年。</a:t>
            </a:r>
            <a:endParaRPr lang="en-US" altLang="zh-TW" sz="2800" dirty="0">
              <a:solidFill>
                <a:schemeClr val="tx1"/>
              </a:solidFill>
              <a:latin typeface="標楷體" panose="03000509000000000000" pitchFamily="65" charset="-120"/>
            </a:endParaRPr>
          </a:p>
          <a:p>
            <a:pPr>
              <a:lnSpc>
                <a:spcPts val="3600"/>
              </a:lnSpc>
              <a:buSzPct val="90000"/>
            </a:pPr>
            <a:r>
              <a:rPr lang="en-US" altLang="zh-TW" sz="2800" dirty="0">
                <a:solidFill>
                  <a:schemeClr val="tx1"/>
                </a:solidFill>
                <a:latin typeface="標楷體" panose="03000509000000000000" pitchFamily="65" charset="-120"/>
              </a:rPr>
              <a:t>2.</a:t>
            </a:r>
            <a:r>
              <a:rPr lang="zh-TW" altLang="en-US" sz="2800" dirty="0">
                <a:solidFill>
                  <a:schemeClr val="tx1"/>
                </a:solidFill>
                <a:latin typeface="標楷體" panose="03000509000000000000" pitchFamily="65" charset="-120"/>
              </a:rPr>
              <a:t>成年但身心障礙且無工作能力：給與終身。</a:t>
            </a:r>
            <a:endParaRPr lang="en-US" altLang="zh-TW" sz="2800" dirty="0">
              <a:solidFill>
                <a:schemeClr val="tx1"/>
              </a:solidFill>
              <a:latin typeface="標楷體" panose="03000509000000000000" pitchFamily="65" charset="-120"/>
            </a:endParaRPr>
          </a:p>
          <a:p>
            <a:pPr marL="457200" indent="-457200">
              <a:lnSpc>
                <a:spcPts val="3600"/>
              </a:lnSpc>
              <a:buSzPct val="90000"/>
              <a:buFont typeface="Arial" panose="020B0604020202020204" pitchFamily="34" charset="0"/>
              <a:buChar char="•"/>
            </a:pPr>
            <a:r>
              <a:rPr lang="zh-TW" altLang="en-US" sz="2800" dirty="0">
                <a:solidFill>
                  <a:schemeClr val="tx1"/>
                </a:solidFill>
                <a:latin typeface="標楷體" panose="03000509000000000000" pitchFamily="65" charset="-120"/>
              </a:rPr>
              <a:t>父母：給與終身。</a:t>
            </a:r>
          </a:p>
          <a:p>
            <a:pPr>
              <a:lnSpc>
                <a:spcPts val="3600"/>
              </a:lnSpc>
              <a:buSzPct val="90000"/>
            </a:pPr>
            <a:endParaRPr lang="en-US" altLang="zh-TW" sz="2800" dirty="0">
              <a:latin typeface="標楷體" panose="03000509000000000000" pitchFamily="65" charset="-120"/>
            </a:endParaRPr>
          </a:p>
        </p:txBody>
      </p:sp>
      <p:pic>
        <p:nvPicPr>
          <p:cNvPr id="5" name="圖片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20876309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2524" y="549523"/>
            <a:ext cx="8143932" cy="867524"/>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spcBef>
                <a:spcPct val="50000"/>
              </a:spcBef>
            </a:pPr>
            <a:r>
              <a:rPr lang="zh-TW" altLang="en-US" dirty="0">
                <a:solidFill>
                  <a:schemeClr val="tx1"/>
                </a:solidFill>
                <a:latin typeface="標楷體" panose="03000509000000000000" pitchFamily="65" charset="-120"/>
                <a:ea typeface="標楷體" panose="03000509000000000000" pitchFamily="65" charset="-120"/>
              </a:rPr>
              <a:t>遺屬年金</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#45</a:t>
            </a:r>
            <a:r>
              <a:rPr lang="zh-TW" altLang="en-US" sz="2000" dirty="0">
                <a:solidFill>
                  <a:srgbClr val="FF0000"/>
                </a:solidFill>
                <a:latin typeface="標楷體" panose="03000509000000000000" pitchFamily="65" charset="-120"/>
                <a:ea typeface="標楷體" panose="03000509000000000000" pitchFamily="65" charset="-120"/>
              </a:rPr>
              <a:t>、</a:t>
            </a:r>
            <a:r>
              <a:rPr lang="en-US" altLang="zh-TW" sz="2000" dirty="0">
                <a:solidFill>
                  <a:srgbClr val="FF0000"/>
                </a:solidFill>
                <a:latin typeface="標楷體" panose="03000509000000000000" pitchFamily="65" charset="-120"/>
                <a:ea typeface="標楷體" panose="03000509000000000000" pitchFamily="65" charset="-120"/>
              </a:rPr>
              <a:t>46</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6" name="AutoShape 3"/>
          <p:cNvSpPr>
            <a:spLocks noChangeArrowheads="1"/>
          </p:cNvSpPr>
          <p:nvPr/>
        </p:nvSpPr>
        <p:spPr bwMode="auto">
          <a:xfrm>
            <a:off x="251520" y="1988840"/>
            <a:ext cx="8705940" cy="4464496"/>
          </a:xfrm>
          <a:prstGeom prst="roundRect">
            <a:avLst>
              <a:gd name="adj" fmla="val 9106"/>
            </a:avLst>
          </a:prstGeom>
          <a:gradFill rotWithShape="1">
            <a:gsLst>
              <a:gs pos="0">
                <a:schemeClr val="bg1"/>
              </a:gs>
              <a:gs pos="100000">
                <a:schemeClr val="accent1"/>
              </a:gs>
            </a:gsLst>
            <a:lin ang="2700000" scaled="1"/>
          </a:gradFill>
          <a:ln w="9525">
            <a:noFill/>
            <a:round/>
            <a:headEnd/>
            <a:tailEnd/>
          </a:ln>
          <a:effectLst/>
        </p:spPr>
        <p:txBody>
          <a:bodyPr wrap="none" anchor="ctr"/>
          <a:lstStyle/>
          <a:p>
            <a:pPr marL="457200" indent="-457200">
              <a:lnSpc>
                <a:spcPts val="3600"/>
              </a:lnSpc>
              <a:buSzPct val="90000"/>
              <a:buFont typeface="Arial" panose="020B0604020202020204" pitchFamily="34" charset="0"/>
              <a:buChar char="•"/>
            </a:pPr>
            <a:r>
              <a:rPr lang="zh-TW" altLang="en-US" sz="2800" dirty="0">
                <a:solidFill>
                  <a:schemeClr val="tx1"/>
                </a:solidFill>
                <a:latin typeface="標楷體" panose="03000509000000000000" pitchFamily="65" charset="-120"/>
              </a:rPr>
              <a:t>排除對象：</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遺族已依法領有退休金、撫卹金、優惠存款利息，或</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其他由政府預算、公營事業機構支給相當於退離給與</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之定期性給與者，不得擇領遺屬年金，但仍可支領遺</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屬一次金。另選擇放棄應領之 定期給與並經權責機關</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同意者，不在此限 。</a:t>
            </a:r>
            <a:endParaRPr lang="en-US" altLang="zh-TW" sz="2800" dirty="0">
              <a:solidFill>
                <a:schemeClr val="tx1"/>
              </a:solidFill>
              <a:latin typeface="標楷體" panose="03000509000000000000" pitchFamily="65" charset="-120"/>
            </a:endParaRPr>
          </a:p>
          <a:p>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過渡期</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新法施行至</a:t>
            </a:r>
            <a:r>
              <a:rPr lang="en-US" altLang="zh-TW" sz="2800" dirty="0">
                <a:solidFill>
                  <a:schemeClr val="tx1"/>
                </a:solidFill>
                <a:latin typeface="標楷體" panose="03000509000000000000" pitchFamily="65" charset="-120"/>
              </a:rPr>
              <a:t>108.6.30</a:t>
            </a:r>
            <a:r>
              <a:rPr lang="zh-TW" altLang="en-US" sz="2800" dirty="0">
                <a:solidFill>
                  <a:schemeClr val="tx1"/>
                </a:solidFill>
                <a:latin typeface="標楷體" panose="03000509000000000000" pitchFamily="65" charset="-120"/>
              </a:rPr>
              <a:t>前亡故者不適用</a:t>
            </a:r>
            <a:r>
              <a:rPr lang="en-US" altLang="zh-TW" sz="2800" dirty="0">
                <a:solidFill>
                  <a:schemeClr val="tx1"/>
                </a:solidFill>
                <a:latin typeface="標楷體" panose="03000509000000000000" pitchFamily="65" charset="-120"/>
              </a:rPr>
              <a:t>) </a:t>
            </a:r>
          </a:p>
          <a:p>
            <a:pPr marL="342900" indent="-342900">
              <a:buFont typeface="Arial" panose="020B0604020202020204" pitchFamily="34" charset="0"/>
              <a:buChar char="•"/>
            </a:pPr>
            <a:r>
              <a:rPr lang="zh-TW" altLang="en-US" sz="2200" dirty="0">
                <a:solidFill>
                  <a:schemeClr val="tx1"/>
                </a:solidFill>
                <a:latin typeface="標楷體" panose="03000509000000000000" pitchFamily="65" charset="-120"/>
              </a:rPr>
              <a:t>所稱政府預算、公營事業機構支給之定期且持續給付之退離給與</a:t>
            </a:r>
            <a:endParaRPr lang="en-US" altLang="zh-TW" sz="2200" dirty="0">
              <a:solidFill>
                <a:schemeClr val="tx1"/>
              </a:solidFill>
              <a:latin typeface="標楷體" panose="03000509000000000000" pitchFamily="65" charset="-120"/>
            </a:endParaRPr>
          </a:p>
          <a:p>
            <a:r>
              <a:rPr lang="zh-TW" altLang="en-US" sz="2200" dirty="0">
                <a:solidFill>
                  <a:schemeClr val="tx1"/>
                </a:solidFill>
                <a:latin typeface="標楷體" panose="03000509000000000000" pitchFamily="65" charset="-120"/>
              </a:rPr>
              <a:t>   及優惠存款利息，不包含各類社會保險養老年金或老年年金。</a:t>
            </a:r>
            <a:endParaRPr lang="en-US" altLang="zh-TW" sz="2200" dirty="0">
              <a:solidFill>
                <a:schemeClr val="tx1"/>
              </a:solidFill>
              <a:latin typeface="標楷體" panose="03000509000000000000" pitchFamily="65" charset="-120"/>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10601079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946026" y="409228"/>
            <a:ext cx="7649569" cy="1143000"/>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撫卹金</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#51-61</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5"/>
          <p:cNvSpPr>
            <a:spLocks noGrp="1" noChangeArrowheads="1"/>
          </p:cNvSpPr>
          <p:nvPr>
            <p:ph sz="quarter" idx="13"/>
          </p:nvPr>
        </p:nvSpPr>
        <p:spPr bwMode="auto">
          <a:xfrm>
            <a:off x="642910" y="1643050"/>
            <a:ext cx="3857082" cy="685791"/>
          </a:xfrm>
          <a:prstGeom prst="roundRect">
            <a:avLst>
              <a:gd name="adj" fmla="val 50000"/>
            </a:avLst>
          </a:prstGeom>
          <a:solidFill>
            <a:schemeClr val="accent6"/>
          </a:solidFill>
          <a:ln w="9525">
            <a:noFill/>
            <a:round/>
            <a:headEnd/>
            <a:tailEnd/>
          </a:ln>
          <a:effectLst>
            <a:outerShdw dist="35921" dir="2700000" algn="ctr" rotWithShape="0">
              <a:schemeClr val="bg2">
                <a:alpha val="50000"/>
              </a:schemeClr>
            </a:outerShdw>
          </a:effectLst>
        </p:spPr>
        <p:txBody>
          <a:bodyPr wrap="none" anchor="ctr">
            <a:normAutofit fontScale="85000" lnSpcReduction="20000"/>
          </a:bodyPr>
          <a:lstStyle/>
          <a:p>
            <a:pPr algn="ctr">
              <a:buNone/>
            </a:pPr>
            <a:r>
              <a:rPr lang="zh-TW" altLang="en-US" sz="3600" dirty="0">
                <a:solidFill>
                  <a:schemeClr val="tx1"/>
                </a:solidFill>
                <a:latin typeface="標楷體" panose="03000509000000000000" pitchFamily="65" charset="-120"/>
                <a:ea typeface="標楷體" panose="03000509000000000000" pitchFamily="65" charset="-120"/>
              </a:rPr>
              <a:t>請領時點、遺族順序</a:t>
            </a:r>
          </a:p>
        </p:txBody>
      </p:sp>
      <p:sp>
        <p:nvSpPr>
          <p:cNvPr id="10" name="AutoShape 6"/>
          <p:cNvSpPr>
            <a:spLocks noChangeArrowheads="1"/>
          </p:cNvSpPr>
          <p:nvPr/>
        </p:nvSpPr>
        <p:spPr bwMode="auto">
          <a:xfrm>
            <a:off x="323528" y="2357430"/>
            <a:ext cx="8568952" cy="4286280"/>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請領：在職亡故教職員之遺族</a:t>
            </a:r>
            <a:endParaRPr lang="en-US" altLang="zh-TW" sz="3200" dirty="0">
              <a:solidFill>
                <a:schemeClr val="tx1"/>
              </a:solidFill>
              <a:latin typeface="標楷體" panose="03000509000000000000" pitchFamily="65" charset="-120"/>
            </a:endParaRPr>
          </a:p>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撫卹原因：</a:t>
            </a:r>
            <a:endParaRPr lang="en-US" altLang="zh-TW" sz="3200" dirty="0">
              <a:solidFill>
                <a:schemeClr val="tx1"/>
              </a:solidFill>
              <a:latin typeface="標楷體" panose="03000509000000000000" pitchFamily="65" charset="-120"/>
            </a:endParaRPr>
          </a:p>
          <a:p>
            <a:pPr>
              <a:lnSpc>
                <a:spcPts val="4000"/>
              </a:lnSpc>
              <a:buSzPct val="90000"/>
            </a:pPr>
            <a:r>
              <a:rPr lang="zh-TW" altLang="en-US" sz="3200" dirty="0">
                <a:solidFill>
                  <a:schemeClr val="tx1"/>
                </a:solidFill>
                <a:latin typeface="標楷體" panose="03000509000000000000" pitchFamily="65" charset="-120"/>
              </a:rPr>
              <a:t>  </a:t>
            </a:r>
            <a:r>
              <a:rPr lang="en-US" altLang="zh-TW" sz="3200" dirty="0">
                <a:solidFill>
                  <a:schemeClr val="tx1"/>
                </a:solidFill>
                <a:latin typeface="標楷體" panose="03000509000000000000" pitchFamily="65" charset="-120"/>
              </a:rPr>
              <a:t>1.</a:t>
            </a:r>
            <a:r>
              <a:rPr lang="zh-TW" altLang="en-US" sz="3200" dirty="0">
                <a:solidFill>
                  <a:schemeClr val="tx1"/>
                </a:solidFill>
                <a:latin typeface="標楷體" panose="03000509000000000000" pitchFamily="65" charset="-120"/>
              </a:rPr>
              <a:t>病故或意外死亡。</a:t>
            </a:r>
            <a:endParaRPr lang="en-US" altLang="zh-TW" sz="3200" dirty="0">
              <a:solidFill>
                <a:schemeClr val="tx1"/>
              </a:solidFill>
              <a:latin typeface="標楷體" panose="03000509000000000000" pitchFamily="65" charset="-120"/>
            </a:endParaRPr>
          </a:p>
          <a:p>
            <a:pPr>
              <a:lnSpc>
                <a:spcPts val="4000"/>
              </a:lnSpc>
              <a:buSzPct val="90000"/>
            </a:pPr>
            <a:r>
              <a:rPr lang="zh-TW" altLang="en-US" sz="3200" dirty="0">
                <a:solidFill>
                  <a:schemeClr val="tx1"/>
                </a:solidFill>
                <a:latin typeface="標楷體" panose="03000509000000000000" pitchFamily="65" charset="-120"/>
              </a:rPr>
              <a:t>  </a:t>
            </a:r>
            <a:r>
              <a:rPr lang="en-US" altLang="zh-TW" sz="3200" dirty="0">
                <a:solidFill>
                  <a:schemeClr val="tx1"/>
                </a:solidFill>
                <a:latin typeface="標楷體" panose="03000509000000000000" pitchFamily="65" charset="-120"/>
              </a:rPr>
              <a:t>2.</a:t>
            </a:r>
            <a:r>
              <a:rPr lang="zh-TW" altLang="en-US" sz="3200" dirty="0">
                <a:solidFill>
                  <a:schemeClr val="tx1"/>
                </a:solidFill>
                <a:latin typeface="標楷體" panose="03000509000000000000" pitchFamily="65" charset="-120"/>
              </a:rPr>
              <a:t>因公死亡。</a:t>
            </a:r>
            <a:endParaRPr lang="en-US" altLang="zh-TW" sz="3200" dirty="0">
              <a:solidFill>
                <a:schemeClr val="tx1"/>
              </a:solidFill>
              <a:latin typeface="標楷體" panose="03000509000000000000" pitchFamily="65" charset="-120"/>
            </a:endParaRPr>
          </a:p>
          <a:p>
            <a:pPr marL="457200" indent="-457200">
              <a:lnSpc>
                <a:spcPts val="4000"/>
              </a:lnSpc>
              <a:buSzPct val="90000"/>
              <a:buFont typeface="Arial" panose="020B0604020202020204" pitchFamily="34" charset="0"/>
              <a:buChar char="•"/>
            </a:pPr>
            <a:r>
              <a:rPr lang="zh-TW" altLang="en-US" sz="3200" dirty="0">
                <a:solidFill>
                  <a:schemeClr val="tx1"/>
                </a:solidFill>
                <a:latin typeface="標楷體" panose="03000509000000000000" pitchFamily="65" charset="-120"/>
              </a:rPr>
              <a:t>遺族範圍及順序：</a:t>
            </a:r>
            <a:endParaRPr lang="en-US" altLang="zh-TW" sz="3200" dirty="0">
              <a:solidFill>
                <a:schemeClr val="tx1"/>
              </a:solidFill>
              <a:latin typeface="標楷體" panose="03000509000000000000" pitchFamily="65" charset="-120"/>
            </a:endParaRPr>
          </a:p>
          <a:p>
            <a:pPr>
              <a:lnSpc>
                <a:spcPts val="4000"/>
              </a:lnSpc>
              <a:buSzPct val="90000"/>
            </a:pPr>
            <a:r>
              <a:rPr lang="zh-TW" altLang="en-US" sz="3200" dirty="0">
                <a:solidFill>
                  <a:schemeClr val="tx1"/>
                </a:solidFill>
                <a:latin typeface="標楷體" panose="03000509000000000000" pitchFamily="65" charset="-120"/>
              </a:rPr>
              <a:t> 未再婚配偶</a:t>
            </a:r>
            <a:r>
              <a:rPr lang="en-US" altLang="zh-TW" sz="3200" dirty="0">
                <a:solidFill>
                  <a:schemeClr val="tx1"/>
                </a:solidFill>
                <a:latin typeface="標楷體" panose="03000509000000000000" pitchFamily="65" charset="-120"/>
              </a:rPr>
              <a:t>(1/2)+</a:t>
            </a:r>
            <a:r>
              <a:rPr lang="zh-TW" altLang="en-US" sz="3200" dirty="0">
                <a:solidFill>
                  <a:schemeClr val="tx1"/>
                </a:solidFill>
                <a:latin typeface="標楷體" panose="03000509000000000000" pitchFamily="65" charset="-120"/>
              </a:rPr>
              <a:t>法定遺族</a:t>
            </a:r>
            <a:r>
              <a:rPr lang="en-US" altLang="zh-TW" sz="3200" dirty="0">
                <a:solidFill>
                  <a:schemeClr val="tx1"/>
                </a:solidFill>
                <a:latin typeface="標楷體" panose="03000509000000000000" pitchFamily="65" charset="-120"/>
              </a:rPr>
              <a:t>(1/2)</a:t>
            </a:r>
          </a:p>
          <a:p>
            <a:pPr>
              <a:lnSpc>
                <a:spcPts val="4000"/>
              </a:lnSpc>
              <a:buSzPct val="90000"/>
            </a:pPr>
            <a:r>
              <a:rPr lang="zh-TW" altLang="en-US" sz="3200" dirty="0">
                <a:solidFill>
                  <a:schemeClr val="tx1"/>
                </a:solidFill>
                <a:latin typeface="標楷體" panose="03000509000000000000" pitchFamily="65" charset="-120"/>
              </a:rPr>
              <a:t> </a:t>
            </a:r>
            <a:r>
              <a:rPr lang="en-US" altLang="zh-TW" sz="3200" dirty="0">
                <a:solidFill>
                  <a:schemeClr val="tx1"/>
                </a:solidFill>
                <a:latin typeface="標楷體" panose="03000509000000000000" pitchFamily="65" charset="-120"/>
              </a:rPr>
              <a:t>(</a:t>
            </a:r>
            <a:r>
              <a:rPr lang="zh-TW" altLang="en-US" sz="3200" dirty="0">
                <a:solidFill>
                  <a:schemeClr val="tx1"/>
                </a:solidFill>
                <a:latin typeface="標楷體" panose="03000509000000000000" pitchFamily="65" charset="-120"/>
              </a:rPr>
              <a:t>順序子女、父母、祖父母、兄弟姊妹</a:t>
            </a:r>
            <a:r>
              <a:rPr lang="en-US" altLang="zh-TW" sz="3200" dirty="0">
                <a:solidFill>
                  <a:schemeClr val="tx1"/>
                </a:solidFill>
                <a:latin typeface="標楷體" panose="03000509000000000000" pitchFamily="65" charset="-120"/>
              </a:rPr>
              <a:t>)</a:t>
            </a:r>
          </a:p>
          <a:p>
            <a:pPr marL="177800" indent="-177800">
              <a:lnSpc>
                <a:spcPts val="4000"/>
              </a:lnSpc>
              <a:buSzPct val="90000"/>
            </a:pPr>
            <a:r>
              <a:rPr lang="zh-TW" altLang="en-US" sz="3200" dirty="0">
                <a:solidFill>
                  <a:schemeClr val="tx1"/>
                </a:solidFill>
                <a:latin typeface="標楷體" panose="03000509000000000000" pitchFamily="65" charset="-120"/>
              </a:rPr>
              <a:t> </a:t>
            </a:r>
            <a:r>
              <a:rPr lang="en-US" altLang="ko-KR" sz="2400" dirty="0">
                <a:solidFill>
                  <a:schemeClr val="tx1"/>
                </a:solidFill>
                <a:latin typeface="標楷體" panose="03000509000000000000" pitchFamily="65" charset="-120"/>
              </a:rPr>
              <a:t>(</a:t>
            </a:r>
            <a:r>
              <a:rPr lang="zh-TW" altLang="en-US" sz="2400" dirty="0">
                <a:solidFill>
                  <a:schemeClr val="tx1"/>
                </a:solidFill>
                <a:latin typeface="標楷體" panose="03000509000000000000" pitchFamily="65" charset="-120"/>
              </a:rPr>
              <a:t>無子女、父母、祖父母者，由未再婚配偶單獨領受</a:t>
            </a:r>
            <a:r>
              <a:rPr lang="en-US" altLang="zh-TW" sz="2400" dirty="0">
                <a:solidFill>
                  <a:schemeClr val="tx1"/>
                </a:solidFill>
                <a:latin typeface="標楷體" panose="03000509000000000000" pitchFamily="65" charset="-120"/>
              </a:rPr>
              <a:t>)</a:t>
            </a:r>
            <a:endParaRPr lang="ko-KR" altLang="en-US" sz="2400" dirty="0">
              <a:solidFill>
                <a:schemeClr val="tx1"/>
              </a:solidFill>
              <a:latin typeface="標楷體" panose="03000509000000000000" pitchFamily="65" charset="-120"/>
            </a:endParaRPr>
          </a:p>
        </p:txBody>
      </p:sp>
      <p:pic>
        <p:nvPicPr>
          <p:cNvPr id="6" name="圖片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12862684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85332" y="332656"/>
            <a:ext cx="7773338" cy="1224137"/>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撫卹金</a:t>
            </a:r>
            <a:r>
              <a:rPr lang="zh-TW" altLang="en-US" sz="2000" dirty="0">
                <a:solidFill>
                  <a:srgbClr val="7030A0"/>
                </a:solidFill>
                <a:latin typeface="標楷體" panose="03000509000000000000" pitchFamily="65" charset="-120"/>
                <a:ea typeface="標楷體" panose="03000509000000000000" pitchFamily="65" charset="-120"/>
              </a:rPr>
              <a:t> </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#51-61</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5"/>
          <p:cNvSpPr>
            <a:spLocks noGrp="1" noChangeArrowheads="1"/>
          </p:cNvSpPr>
          <p:nvPr>
            <p:ph sz="quarter" idx="13"/>
          </p:nvPr>
        </p:nvSpPr>
        <p:spPr bwMode="auto">
          <a:xfrm>
            <a:off x="550055" y="1743077"/>
            <a:ext cx="2257412" cy="685791"/>
          </a:xfrm>
          <a:prstGeom prst="roundRect">
            <a:avLst>
              <a:gd name="adj" fmla="val 50000"/>
            </a:avLst>
          </a:prstGeom>
          <a:solidFill>
            <a:srgbClr val="00B0F0"/>
          </a:solidFill>
          <a:ln w="9525">
            <a:noFill/>
            <a:round/>
            <a:headEnd/>
            <a:tailEnd/>
          </a:ln>
          <a:effectLst>
            <a:outerShdw dist="35921" dir="2700000" algn="ctr" rotWithShape="0">
              <a:schemeClr val="bg2">
                <a:alpha val="50000"/>
              </a:schemeClr>
            </a:outerShdw>
          </a:effectLst>
        </p:spPr>
        <p:txBody>
          <a:bodyPr wrap="none" anchor="ctr">
            <a:noAutofit/>
          </a:bodyPr>
          <a:lstStyle/>
          <a:p>
            <a:pPr algn="ctr">
              <a:buNone/>
            </a:pPr>
            <a:r>
              <a:rPr lang="zh-TW" altLang="en-US" sz="3200" dirty="0">
                <a:solidFill>
                  <a:schemeClr val="tx1"/>
                </a:solidFill>
                <a:latin typeface="標楷體" panose="03000509000000000000" pitchFamily="65" charset="-120"/>
                <a:ea typeface="標楷體" panose="03000509000000000000" pitchFamily="65" charset="-120"/>
              </a:rPr>
              <a:t>種類</a:t>
            </a:r>
          </a:p>
        </p:txBody>
      </p:sp>
      <mc:AlternateContent xmlns:mc="http://schemas.openxmlformats.org/markup-compatibility/2006">
        <mc:Choice xmlns:a14="http://schemas.microsoft.com/office/drawing/2010/main" xmlns="" Requires="a14">
          <p:sp>
            <p:nvSpPr>
              <p:cNvPr id="10" name="AutoShape 6"/>
              <p:cNvSpPr>
                <a:spLocks noChangeArrowheads="1"/>
              </p:cNvSpPr>
              <p:nvPr/>
            </p:nvSpPr>
            <p:spPr bwMode="auto">
              <a:xfrm>
                <a:off x="642910" y="2428868"/>
                <a:ext cx="7715304" cy="3952460"/>
              </a:xfrm>
              <a:prstGeom prst="roundRect">
                <a:avLst>
                  <a:gd name="adj" fmla="val 9106"/>
                </a:avLst>
              </a:prstGeom>
              <a:gradFill>
                <a:gsLst>
                  <a:gs pos="0">
                    <a:schemeClr val="bg1"/>
                  </a:gs>
                  <a:gs pos="100000">
                    <a:srgbClr val="92D050"/>
                  </a:gs>
                </a:gsLst>
                <a:lin ang="2700000" scaled="1"/>
              </a:gradFill>
              <a:ln w="9525">
                <a:noFill/>
                <a:round/>
                <a:headEnd/>
                <a:tailEnd/>
              </a:ln>
              <a:effectLst/>
            </p:spPr>
            <p:txBody>
              <a:bodyPr wrap="none" anchor="ctr"/>
              <a:lstStyle/>
              <a:p>
                <a:pPr marL="457200" indent="-457200">
                  <a:lnSpc>
                    <a:spcPts val="4200"/>
                  </a:lnSpc>
                  <a:buSzPct val="90000"/>
                  <a:buFont typeface="Wingdings" panose="05000000000000000000" pitchFamily="2" charset="2"/>
                  <a:buChar char="l"/>
                </a:pPr>
                <a:r>
                  <a:rPr lang="zh-TW" altLang="en-US" sz="3200" dirty="0">
                    <a:solidFill>
                      <a:schemeClr val="tx1"/>
                    </a:solidFill>
                    <a:latin typeface="標楷體" panose="03000509000000000000" pitchFamily="65" charset="-120"/>
                  </a:rPr>
                  <a:t>一次撫卹金：任職未滿</a:t>
                </a:r>
                <a:r>
                  <a:rPr lang="en-US" altLang="zh-TW" sz="3200" dirty="0">
                    <a:solidFill>
                      <a:schemeClr val="tx1"/>
                    </a:solidFill>
                    <a:latin typeface="標楷體" panose="03000509000000000000" pitchFamily="65" charset="-120"/>
                  </a:rPr>
                  <a:t>15</a:t>
                </a:r>
                <a:r>
                  <a:rPr lang="zh-TW" altLang="en-US" sz="3200" dirty="0">
                    <a:solidFill>
                      <a:schemeClr val="tx1"/>
                    </a:solidFill>
                    <a:latin typeface="標楷體" panose="03000509000000000000" pitchFamily="65" charset="-120"/>
                  </a:rPr>
                  <a:t>年者</a:t>
                </a:r>
                <a:endParaRPr lang="en-US" altLang="zh-TW" sz="3200" dirty="0">
                  <a:solidFill>
                    <a:schemeClr val="tx1"/>
                  </a:solidFill>
                  <a:latin typeface="標楷體" panose="03000509000000000000" pitchFamily="65" charset="-120"/>
                </a:endParaRPr>
              </a:p>
              <a:p>
                <a:pPr marL="800100" lvl="1" indent="-342900">
                  <a:lnSpc>
                    <a:spcPts val="4200"/>
                  </a:lnSpc>
                  <a:buSzPct val="90000"/>
                  <a:buFont typeface="Arial" panose="020B0604020202020204" pitchFamily="34" charset="0"/>
                  <a:buChar char="•"/>
                </a:pPr>
                <a:r>
                  <a:rPr lang="en-US" altLang="zh-TW" sz="2400" dirty="0">
                    <a:solidFill>
                      <a:schemeClr val="tx1"/>
                    </a:solidFill>
                    <a:latin typeface="標楷體" panose="03000509000000000000" pitchFamily="65" charset="-120"/>
                  </a:rPr>
                  <a:t>10</a:t>
                </a:r>
                <a:r>
                  <a:rPr lang="zh-TW" altLang="en-US" sz="2400" dirty="0">
                    <a:solidFill>
                      <a:schemeClr val="tx1"/>
                    </a:solidFill>
                    <a:latin typeface="標楷體" panose="03000509000000000000" pitchFamily="65" charset="-120"/>
                  </a:rPr>
                  <a:t>年</a:t>
                </a:r>
                <a:r>
                  <a:rPr lang="en-US" altLang="zh-TW" sz="2400" dirty="0">
                    <a:solidFill>
                      <a:schemeClr val="tx1"/>
                    </a:solidFill>
                    <a:latin typeface="標楷體" panose="03000509000000000000" pitchFamily="65" charset="-120"/>
                  </a:rPr>
                  <a:t>~</a:t>
                </a:r>
                <a:r>
                  <a:rPr lang="zh-TW" altLang="en-US" sz="2400" dirty="0">
                    <a:solidFill>
                      <a:schemeClr val="tx1"/>
                    </a:solidFill>
                    <a:latin typeface="標楷體" panose="03000509000000000000" pitchFamily="65" charset="-120"/>
                  </a:rPr>
                  <a:t>未滿</a:t>
                </a:r>
                <a:r>
                  <a:rPr lang="en-US" altLang="zh-TW" sz="2400" dirty="0">
                    <a:solidFill>
                      <a:schemeClr val="tx1"/>
                    </a:solidFill>
                    <a:latin typeface="標楷體" panose="03000509000000000000" pitchFamily="65" charset="-120"/>
                  </a:rPr>
                  <a:t>15</a:t>
                </a:r>
                <a:r>
                  <a:rPr lang="zh-TW" altLang="en-US" sz="2400" dirty="0">
                    <a:solidFill>
                      <a:schemeClr val="tx1"/>
                    </a:solidFill>
                    <a:latin typeface="標楷體" panose="03000509000000000000" pitchFamily="65" charset="-120"/>
                  </a:rPr>
                  <a:t>年者</a:t>
                </a:r>
                <a:endParaRPr lang="en-US" altLang="zh-TW" sz="2400" dirty="0">
                  <a:solidFill>
                    <a:schemeClr val="tx1"/>
                  </a:solidFill>
                  <a:latin typeface="標楷體" panose="03000509000000000000" pitchFamily="65" charset="-120"/>
                </a:endParaRPr>
              </a:p>
              <a:p>
                <a:pPr lvl="1">
                  <a:lnSpc>
                    <a:spcPts val="4200"/>
                  </a:lnSpc>
                  <a:buSzPct val="90000"/>
                </a:pPr>
                <a:r>
                  <a:rPr lang="zh-TW" altLang="en-US" sz="1600" dirty="0">
                    <a:solidFill>
                      <a:schemeClr val="tx1"/>
                    </a:solidFill>
                    <a:latin typeface="標楷體" panose="03000509000000000000" pitchFamily="65" charset="-120"/>
                  </a:rPr>
                  <a:t>  </a:t>
                </a:r>
                <a:r>
                  <a:rPr lang="zh-TW" altLang="en-US" sz="2000" dirty="0">
                    <a:solidFill>
                      <a:schemeClr val="tx1"/>
                    </a:solidFill>
                    <a:latin typeface="標楷體" panose="03000509000000000000" pitchFamily="65" charset="-120"/>
                  </a:rPr>
                  <a:t>年*</a:t>
                </a:r>
                <a14:m>
                  <m:oMath xmlns:m="http://schemas.openxmlformats.org/officeDocument/2006/math">
                    <m:r>
                      <a:rPr lang="en-US" altLang="zh-TW" sz="2000" i="1" dirty="0">
                        <a:solidFill>
                          <a:schemeClr val="tx1"/>
                        </a:solidFill>
                        <a:latin typeface="Cambria Math" panose="02040503050406030204" pitchFamily="18" charset="0"/>
                        <a:ea typeface="Cambria Math" panose="02040503050406030204" pitchFamily="18" charset="0"/>
                      </a:rPr>
                      <m:t>1</m:t>
                    </m:r>
                    <m:f>
                      <m:fPr>
                        <m:ctrlPr>
                          <a:rPr lang="en-US" altLang="zh-TW" sz="2000" i="1" smtClean="0">
                            <a:solidFill>
                              <a:schemeClr val="tx1"/>
                            </a:solidFill>
                            <a:latin typeface="Cambria Math" panose="02040503050406030204" pitchFamily="18" charset="0"/>
                            <a:ea typeface="Cambria Math" panose="02040503050406030204" pitchFamily="18" charset="0"/>
                          </a:rPr>
                        </m:ctrlPr>
                      </m:fPr>
                      <m:num>
                        <m:r>
                          <a:rPr lang="en-US" altLang="zh-TW" sz="2000" i="1">
                            <a:solidFill>
                              <a:schemeClr val="tx1"/>
                            </a:solidFill>
                            <a:latin typeface="Cambria Math" panose="02040503050406030204" pitchFamily="18" charset="0"/>
                            <a:ea typeface="Cambria Math" panose="02040503050406030204" pitchFamily="18" charset="0"/>
                          </a:rPr>
                          <m:t>1</m:t>
                        </m:r>
                      </m:num>
                      <m:den>
                        <m:r>
                          <a:rPr lang="en-US" altLang="zh-TW" sz="2000" i="1">
                            <a:solidFill>
                              <a:schemeClr val="tx1"/>
                            </a:solidFill>
                            <a:latin typeface="Cambria Math" panose="02040503050406030204" pitchFamily="18" charset="0"/>
                            <a:ea typeface="Cambria Math" panose="02040503050406030204" pitchFamily="18" charset="0"/>
                          </a:rPr>
                          <m:t>2</m:t>
                        </m:r>
                      </m:den>
                    </m:f>
                  </m:oMath>
                </a14:m>
                <a:r>
                  <a:rPr lang="zh-TW" altLang="en-US" sz="2000" dirty="0">
                    <a:solidFill>
                      <a:schemeClr val="tx1"/>
                    </a:solidFill>
                    <a:latin typeface="標楷體" panose="03000509000000000000" pitchFamily="65" charset="-120"/>
                  </a:rPr>
                  <a:t>基數；未滿</a:t>
                </a:r>
                <a:r>
                  <a:rPr lang="en-US" altLang="zh-TW" sz="2000" dirty="0">
                    <a:solidFill>
                      <a:schemeClr val="tx1"/>
                    </a:solidFill>
                    <a:latin typeface="標楷體" panose="03000509000000000000" pitchFamily="65" charset="-120"/>
                  </a:rPr>
                  <a:t>1</a:t>
                </a:r>
                <a:r>
                  <a:rPr lang="zh-TW" altLang="en-US" sz="2000" dirty="0">
                    <a:solidFill>
                      <a:schemeClr val="tx1"/>
                    </a:solidFill>
                    <a:latin typeface="標楷體" panose="03000509000000000000" pitchFamily="65" charset="-120"/>
                  </a:rPr>
                  <a:t>年者，月*</a:t>
                </a:r>
                <a14:m>
                  <m:oMath xmlns:m="http://schemas.openxmlformats.org/officeDocument/2006/math">
                    <m:f>
                      <m:fPr>
                        <m:ctrlPr>
                          <a:rPr lang="en-US" altLang="zh-TW" sz="2000" i="1" smtClean="0">
                            <a:solidFill>
                              <a:schemeClr val="tx1"/>
                            </a:solidFill>
                            <a:latin typeface="Cambria Math" panose="02040503050406030204" pitchFamily="18" charset="0"/>
                            <a:ea typeface="Cambria Math" panose="02040503050406030204" pitchFamily="18" charset="0"/>
                          </a:rPr>
                        </m:ctrlPr>
                      </m:fPr>
                      <m:num>
                        <m:r>
                          <a:rPr lang="en-US" altLang="zh-TW" sz="2000" i="1">
                            <a:solidFill>
                              <a:schemeClr val="tx1"/>
                            </a:solidFill>
                            <a:latin typeface="Cambria Math" panose="02040503050406030204" pitchFamily="18" charset="0"/>
                            <a:ea typeface="Cambria Math" panose="02040503050406030204" pitchFamily="18" charset="0"/>
                          </a:rPr>
                          <m:t>1</m:t>
                        </m:r>
                      </m:num>
                      <m:den>
                        <m:r>
                          <a:rPr lang="en-US" altLang="zh-TW" sz="2000" i="1">
                            <a:solidFill>
                              <a:schemeClr val="tx1"/>
                            </a:solidFill>
                            <a:latin typeface="Cambria Math" panose="02040503050406030204" pitchFamily="18" charset="0"/>
                            <a:ea typeface="Cambria Math" panose="02040503050406030204" pitchFamily="18" charset="0"/>
                          </a:rPr>
                          <m:t>8</m:t>
                        </m:r>
                      </m:den>
                    </m:f>
                  </m:oMath>
                </a14:m>
                <a:r>
                  <a:rPr lang="zh-TW" altLang="en-US" sz="2000" dirty="0">
                    <a:solidFill>
                      <a:schemeClr val="tx1"/>
                    </a:solidFill>
                    <a:latin typeface="標楷體" panose="03000509000000000000" pitchFamily="65" charset="-120"/>
                  </a:rPr>
                  <a:t>基數；未滿</a:t>
                </a:r>
                <a:r>
                  <a:rPr lang="en-US" altLang="zh-TW" sz="2000" dirty="0">
                    <a:solidFill>
                      <a:schemeClr val="tx1"/>
                    </a:solidFill>
                    <a:latin typeface="標楷體" panose="03000509000000000000" pitchFamily="65" charset="-120"/>
                  </a:rPr>
                  <a:t>1</a:t>
                </a:r>
                <a:r>
                  <a:rPr lang="zh-TW" altLang="en-US" sz="2000" dirty="0">
                    <a:solidFill>
                      <a:schemeClr val="tx1"/>
                    </a:solidFill>
                    <a:latin typeface="標楷體" panose="03000509000000000000" pitchFamily="65" charset="-120"/>
                  </a:rPr>
                  <a:t>個月，以</a:t>
                </a:r>
                <a:r>
                  <a:rPr lang="en-US" altLang="zh-TW" sz="2000" dirty="0">
                    <a:solidFill>
                      <a:schemeClr val="tx1"/>
                    </a:solidFill>
                    <a:latin typeface="標楷體" panose="03000509000000000000" pitchFamily="65" charset="-120"/>
                  </a:rPr>
                  <a:t>1</a:t>
                </a:r>
                <a:r>
                  <a:rPr lang="zh-TW" altLang="en-US" sz="2000" dirty="0">
                    <a:solidFill>
                      <a:schemeClr val="tx1"/>
                    </a:solidFill>
                    <a:latin typeface="標楷體" panose="03000509000000000000" pitchFamily="65" charset="-120"/>
                  </a:rPr>
                  <a:t>個月計。</a:t>
                </a:r>
                <a:endParaRPr lang="en-US" altLang="zh-TW" sz="2000" dirty="0">
                  <a:solidFill>
                    <a:schemeClr val="tx1"/>
                  </a:solidFill>
                  <a:latin typeface="標楷體" panose="03000509000000000000" pitchFamily="65" charset="-120"/>
                </a:endParaRPr>
              </a:p>
              <a:p>
                <a:pPr marL="800100" lvl="1" indent="-342900">
                  <a:lnSpc>
                    <a:spcPts val="4200"/>
                  </a:lnSpc>
                  <a:buSzPct val="90000"/>
                  <a:buFont typeface="Arial" panose="020B0604020202020204" pitchFamily="34" charset="0"/>
                  <a:buChar char="•"/>
                </a:pPr>
                <a:r>
                  <a:rPr lang="zh-TW" altLang="en-US" sz="2400" dirty="0">
                    <a:solidFill>
                      <a:schemeClr val="tx1"/>
                    </a:solidFill>
                    <a:latin typeface="標楷體" panose="03000509000000000000" pitchFamily="65" charset="-120"/>
                  </a:rPr>
                  <a:t>未滿</a:t>
                </a:r>
                <a:r>
                  <a:rPr lang="en-US" altLang="zh-TW" sz="2400" dirty="0">
                    <a:solidFill>
                      <a:schemeClr val="tx1"/>
                    </a:solidFill>
                    <a:latin typeface="標楷體" panose="03000509000000000000" pitchFamily="65" charset="-120"/>
                  </a:rPr>
                  <a:t>10</a:t>
                </a:r>
                <a:r>
                  <a:rPr lang="zh-TW" altLang="en-US" sz="2400" dirty="0">
                    <a:solidFill>
                      <a:schemeClr val="tx1"/>
                    </a:solidFill>
                    <a:latin typeface="標楷體" panose="03000509000000000000" pitchFamily="65" charset="-120"/>
                  </a:rPr>
                  <a:t>年</a:t>
                </a:r>
                <a:endParaRPr lang="en-US" altLang="zh-TW" sz="2400" dirty="0">
                  <a:solidFill>
                    <a:schemeClr val="tx1"/>
                  </a:solidFill>
                  <a:latin typeface="標楷體" panose="03000509000000000000" pitchFamily="65" charset="-120"/>
                </a:endParaRPr>
              </a:p>
              <a:p>
                <a:pPr lvl="1">
                  <a:lnSpc>
                    <a:spcPts val="4200"/>
                  </a:lnSpc>
                  <a:buSzPct val="90000"/>
                </a:pPr>
                <a:r>
                  <a:rPr lang="zh-TW" altLang="en-US" sz="1600" dirty="0">
                    <a:solidFill>
                      <a:schemeClr val="tx1"/>
                    </a:solidFill>
                    <a:latin typeface="標楷體" panose="03000509000000000000" pitchFamily="65" charset="-120"/>
                  </a:rPr>
                  <a:t>  </a:t>
                </a:r>
                <a:r>
                  <a:rPr lang="zh-TW" altLang="en-US" sz="2000" dirty="0">
                    <a:solidFill>
                      <a:schemeClr val="tx1"/>
                    </a:solidFill>
                    <a:latin typeface="標楷體" panose="03000509000000000000" pitchFamily="65" charset="-120"/>
                  </a:rPr>
                  <a:t>依前給卹外，每少</a:t>
                </a:r>
                <a:r>
                  <a:rPr lang="en-US" altLang="zh-TW" sz="2000" dirty="0">
                    <a:solidFill>
                      <a:schemeClr val="tx1"/>
                    </a:solidFill>
                    <a:latin typeface="標楷體" panose="03000509000000000000" pitchFamily="65" charset="-120"/>
                  </a:rPr>
                  <a:t>1</a:t>
                </a:r>
                <a:r>
                  <a:rPr lang="zh-TW" altLang="en-US" sz="2000" dirty="0">
                    <a:solidFill>
                      <a:schemeClr val="tx1"/>
                    </a:solidFill>
                    <a:latin typeface="標楷體" panose="03000509000000000000" pitchFamily="65" charset="-120"/>
                  </a:rPr>
                  <a:t>個月，加給</a:t>
                </a:r>
                <a14:m>
                  <m:oMath xmlns:m="http://schemas.openxmlformats.org/officeDocument/2006/math">
                    <m:f>
                      <m:fPr>
                        <m:ctrlPr>
                          <a:rPr lang="en-US" altLang="zh-TW" sz="2000" i="1" smtClean="0">
                            <a:solidFill>
                              <a:schemeClr val="tx1"/>
                            </a:solidFill>
                            <a:latin typeface="Cambria Math" panose="02040503050406030204" pitchFamily="18" charset="0"/>
                            <a:ea typeface="Cambria Math" panose="02040503050406030204" pitchFamily="18" charset="0"/>
                          </a:rPr>
                        </m:ctrlPr>
                      </m:fPr>
                      <m:num>
                        <m:r>
                          <a:rPr lang="en-US" altLang="zh-TW" sz="2000" i="1">
                            <a:solidFill>
                              <a:schemeClr val="tx1"/>
                            </a:solidFill>
                            <a:latin typeface="Cambria Math" panose="02040503050406030204" pitchFamily="18" charset="0"/>
                            <a:ea typeface="Cambria Math" panose="02040503050406030204" pitchFamily="18" charset="0"/>
                          </a:rPr>
                          <m:t>1</m:t>
                        </m:r>
                      </m:num>
                      <m:den>
                        <m:r>
                          <a:rPr lang="en-US" altLang="zh-TW" sz="2000" i="1">
                            <a:solidFill>
                              <a:schemeClr val="tx1"/>
                            </a:solidFill>
                            <a:latin typeface="Cambria Math" panose="02040503050406030204" pitchFamily="18" charset="0"/>
                            <a:ea typeface="Cambria Math" panose="02040503050406030204" pitchFamily="18" charset="0"/>
                          </a:rPr>
                          <m:t>1</m:t>
                        </m:r>
                        <m:r>
                          <a:rPr lang="en-US" altLang="zh-TW" sz="2000" i="1" smtClean="0">
                            <a:solidFill>
                              <a:schemeClr val="tx1"/>
                            </a:solidFill>
                            <a:latin typeface="Cambria Math" panose="02040503050406030204" pitchFamily="18" charset="0"/>
                            <a:ea typeface="Cambria Math" panose="02040503050406030204" pitchFamily="18" charset="0"/>
                          </a:rPr>
                          <m:t>2</m:t>
                        </m:r>
                      </m:den>
                    </m:f>
                  </m:oMath>
                </a14:m>
                <a:r>
                  <a:rPr lang="zh-TW" altLang="en-US" sz="2000" dirty="0">
                    <a:solidFill>
                      <a:schemeClr val="tx1"/>
                    </a:solidFill>
                    <a:latin typeface="標楷體" panose="03000509000000000000" pitchFamily="65" charset="-120"/>
                  </a:rPr>
                  <a:t>基數，加至滿</a:t>
                </a:r>
                <a14:m>
                  <m:oMath xmlns:m="http://schemas.openxmlformats.org/officeDocument/2006/math">
                    <m:r>
                      <a:rPr lang="en-US" altLang="zh-TW" sz="2000" i="1" dirty="0">
                        <a:solidFill>
                          <a:schemeClr val="tx1"/>
                        </a:solidFill>
                        <a:latin typeface="Cambria Math" panose="02040503050406030204" pitchFamily="18" charset="0"/>
                        <a:ea typeface="Cambria Math" panose="02040503050406030204" pitchFamily="18" charset="0"/>
                      </a:rPr>
                      <m:t>9</m:t>
                    </m:r>
                    <m:f>
                      <m:fPr>
                        <m:ctrlPr>
                          <a:rPr lang="en-US" altLang="zh-TW" sz="2000" i="1" smtClean="0">
                            <a:solidFill>
                              <a:schemeClr val="tx1"/>
                            </a:solidFill>
                            <a:latin typeface="Cambria Math" panose="02040503050406030204" pitchFamily="18" charset="0"/>
                            <a:ea typeface="Cambria Math" panose="02040503050406030204" pitchFamily="18" charset="0"/>
                          </a:rPr>
                        </m:ctrlPr>
                      </m:fPr>
                      <m:num>
                        <m:r>
                          <a:rPr lang="en-US" altLang="zh-TW" sz="2000" i="1">
                            <a:solidFill>
                              <a:schemeClr val="tx1"/>
                            </a:solidFill>
                            <a:latin typeface="Cambria Math" panose="02040503050406030204" pitchFamily="18" charset="0"/>
                            <a:ea typeface="Cambria Math" panose="02040503050406030204" pitchFamily="18" charset="0"/>
                          </a:rPr>
                          <m:t>1</m:t>
                        </m:r>
                      </m:num>
                      <m:den>
                        <m:r>
                          <a:rPr lang="en-US" altLang="zh-TW" sz="2000" i="1">
                            <a:solidFill>
                              <a:schemeClr val="tx1"/>
                            </a:solidFill>
                            <a:latin typeface="Cambria Math" panose="02040503050406030204" pitchFamily="18" charset="0"/>
                            <a:ea typeface="Cambria Math" panose="02040503050406030204" pitchFamily="18" charset="0"/>
                          </a:rPr>
                          <m:t>1</m:t>
                        </m:r>
                        <m:r>
                          <a:rPr lang="en-US" altLang="zh-TW" sz="2000" i="1" smtClean="0">
                            <a:solidFill>
                              <a:schemeClr val="tx1"/>
                            </a:solidFill>
                            <a:latin typeface="Cambria Math" panose="02040503050406030204" pitchFamily="18" charset="0"/>
                            <a:ea typeface="Cambria Math" panose="02040503050406030204" pitchFamily="18" charset="0"/>
                          </a:rPr>
                          <m:t>2</m:t>
                        </m:r>
                      </m:den>
                    </m:f>
                  </m:oMath>
                </a14:m>
                <a:r>
                  <a:rPr lang="zh-TW" altLang="en-US" sz="2000" dirty="0">
                    <a:solidFill>
                      <a:schemeClr val="tx1"/>
                    </a:solidFill>
                    <a:latin typeface="標楷體" panose="03000509000000000000" pitchFamily="65" charset="-120"/>
                  </a:rPr>
                  <a:t>基數後，</a:t>
                </a:r>
                <a:endParaRPr lang="en-US" altLang="zh-TW" sz="2000" dirty="0">
                  <a:solidFill>
                    <a:schemeClr val="tx1"/>
                  </a:solidFill>
                  <a:latin typeface="標楷體" panose="03000509000000000000" pitchFamily="65" charset="-120"/>
                </a:endParaRPr>
              </a:p>
              <a:p>
                <a:pPr lvl="1">
                  <a:lnSpc>
                    <a:spcPts val="4200"/>
                  </a:lnSpc>
                  <a:buSzPct val="90000"/>
                </a:pPr>
                <a:r>
                  <a:rPr lang="zh-TW" altLang="en-US" sz="2000" dirty="0">
                    <a:solidFill>
                      <a:schemeClr val="tx1"/>
                    </a:solidFill>
                    <a:latin typeface="標楷體" panose="03000509000000000000" pitchFamily="65" charset="-120"/>
                  </a:rPr>
                  <a:t>  不再加給。</a:t>
                </a:r>
                <a:endParaRPr lang="en-US" altLang="zh-TW" sz="2000" dirty="0">
                  <a:solidFill>
                    <a:schemeClr val="tx1"/>
                  </a:solidFill>
                  <a:latin typeface="標楷體" panose="03000509000000000000" pitchFamily="65" charset="-120"/>
                </a:endParaRPr>
              </a:p>
            </p:txBody>
          </p:sp>
        </mc:Choice>
        <mc:Fallback>
          <p:sp>
            <p:nvSpPr>
              <p:cNvPr id="10" name="AutoShape 6"/>
              <p:cNvSpPr>
                <a:spLocks noRot="1" noChangeAspect="1" noMove="1" noResize="1" noEditPoints="1" noAdjustHandles="1" noChangeArrowheads="1" noChangeShapeType="1" noTextEdit="1"/>
              </p:cNvSpPr>
              <p:nvPr/>
            </p:nvSpPr>
            <p:spPr bwMode="auto">
              <a:xfrm>
                <a:off x="642910" y="2428868"/>
                <a:ext cx="7715304" cy="3952460"/>
              </a:xfrm>
              <a:prstGeom prst="roundRect">
                <a:avLst>
                  <a:gd name="adj" fmla="val 9106"/>
                </a:avLst>
              </a:prstGeom>
              <a:blipFill>
                <a:blip r:embed="rId3" cstate="print"/>
                <a:stretch>
                  <a:fillRect l="-79" r="-2212"/>
                </a:stretch>
              </a:blipFill>
              <a:ln w="9525">
                <a:noFill/>
                <a:round/>
                <a:headEnd/>
                <a:tailEnd/>
              </a:ln>
              <a:effectLst/>
            </p:spPr>
            <p:txBody>
              <a:bodyPr/>
              <a:lstStyle/>
              <a:p>
                <a:r>
                  <a:rPr lang="zh-TW" altLang="en-US">
                    <a:noFill/>
                  </a:rPr>
                  <a:t> </a:t>
                </a:r>
              </a:p>
            </p:txBody>
          </p:sp>
        </mc:Fallback>
      </mc:AlternateContent>
      <p:pic>
        <p:nvPicPr>
          <p:cNvPr id="8" name="圖片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12840811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85332" y="332656"/>
            <a:ext cx="7773338" cy="1224137"/>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撫卹金</a:t>
            </a:r>
            <a:r>
              <a:rPr lang="zh-TW" altLang="en-US" sz="2000" dirty="0">
                <a:solidFill>
                  <a:schemeClr val="tx1"/>
                </a:solidFill>
                <a:latin typeface="標楷體" panose="03000509000000000000" pitchFamily="65" charset="-120"/>
                <a:ea typeface="標楷體" panose="03000509000000000000" pitchFamily="65" charset="-120"/>
              </a:rPr>
              <a:t> </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#51-61</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9" name="AutoShape 5"/>
          <p:cNvSpPr>
            <a:spLocks noGrp="1" noChangeArrowheads="1"/>
          </p:cNvSpPr>
          <p:nvPr>
            <p:ph sz="quarter" idx="13"/>
          </p:nvPr>
        </p:nvSpPr>
        <p:spPr bwMode="auto">
          <a:xfrm>
            <a:off x="550055" y="1743077"/>
            <a:ext cx="2257412" cy="685791"/>
          </a:xfrm>
          <a:prstGeom prst="roundRect">
            <a:avLst>
              <a:gd name="adj" fmla="val 50000"/>
            </a:avLst>
          </a:prstGeom>
          <a:solidFill>
            <a:srgbClr val="00B0F0"/>
          </a:solidFill>
          <a:ln w="9525">
            <a:noFill/>
            <a:round/>
            <a:headEnd/>
            <a:tailEnd/>
          </a:ln>
          <a:effectLst>
            <a:outerShdw dist="35921" dir="2700000" algn="ctr" rotWithShape="0">
              <a:schemeClr val="bg2">
                <a:alpha val="50000"/>
              </a:schemeClr>
            </a:outerShdw>
          </a:effectLst>
        </p:spPr>
        <p:txBody>
          <a:bodyPr wrap="none" anchor="ctr">
            <a:noAutofit/>
          </a:bodyPr>
          <a:lstStyle/>
          <a:p>
            <a:pPr algn="ctr">
              <a:buNone/>
            </a:pPr>
            <a:r>
              <a:rPr lang="zh-TW" altLang="en-US" sz="3200" dirty="0">
                <a:solidFill>
                  <a:schemeClr val="tx1"/>
                </a:solidFill>
                <a:latin typeface="標楷體" panose="03000509000000000000" pitchFamily="65" charset="-120"/>
                <a:ea typeface="標楷體" panose="03000509000000000000" pitchFamily="65" charset="-120"/>
              </a:rPr>
              <a:t>種類</a:t>
            </a:r>
          </a:p>
        </p:txBody>
      </p:sp>
      <mc:AlternateContent xmlns:mc="http://schemas.openxmlformats.org/markup-compatibility/2006">
        <mc:Choice xmlns:a14="http://schemas.microsoft.com/office/drawing/2010/main" xmlns="" Requires="a14">
          <p:sp>
            <p:nvSpPr>
              <p:cNvPr id="10" name="AutoShape 6"/>
              <p:cNvSpPr>
                <a:spLocks noChangeArrowheads="1"/>
              </p:cNvSpPr>
              <p:nvPr/>
            </p:nvSpPr>
            <p:spPr bwMode="auto">
              <a:xfrm>
                <a:off x="642910" y="2428868"/>
                <a:ext cx="7715304" cy="3952460"/>
              </a:xfrm>
              <a:prstGeom prst="roundRect">
                <a:avLst>
                  <a:gd name="adj" fmla="val 9106"/>
                </a:avLst>
              </a:prstGeom>
              <a:gradFill>
                <a:gsLst>
                  <a:gs pos="0">
                    <a:schemeClr val="bg1"/>
                  </a:gs>
                  <a:gs pos="100000">
                    <a:srgbClr val="92D050"/>
                  </a:gs>
                </a:gsLst>
                <a:lin ang="2700000" scaled="1"/>
              </a:gradFill>
              <a:ln w="9525">
                <a:noFill/>
                <a:round/>
                <a:headEnd/>
                <a:tailEnd/>
              </a:ln>
              <a:effectLst/>
            </p:spPr>
            <p:txBody>
              <a:bodyPr wrap="none" anchor="ctr"/>
              <a:lstStyle/>
              <a:p>
                <a:pPr>
                  <a:lnSpc>
                    <a:spcPts val="4200"/>
                  </a:lnSpc>
                  <a:buSzPct val="90000"/>
                </a:pPr>
                <a:r>
                  <a:rPr lang="zh-TW" altLang="en-US" sz="3200" dirty="0">
                    <a:solidFill>
                      <a:schemeClr val="tx1"/>
                    </a:solidFill>
                    <a:latin typeface="標楷體" panose="03000509000000000000" pitchFamily="65" charset="-120"/>
                  </a:rPr>
                  <a:t>一次撫卹金及月撫卹金：任職滿</a:t>
                </a:r>
                <a:r>
                  <a:rPr lang="en-US" altLang="zh-TW" sz="3200" dirty="0">
                    <a:solidFill>
                      <a:schemeClr val="tx1"/>
                    </a:solidFill>
                    <a:latin typeface="標楷體" panose="03000509000000000000" pitchFamily="65" charset="-120"/>
                  </a:rPr>
                  <a:t>15</a:t>
                </a:r>
                <a:r>
                  <a:rPr lang="zh-TW" altLang="en-US" sz="3200" dirty="0">
                    <a:solidFill>
                      <a:schemeClr val="tx1"/>
                    </a:solidFill>
                    <a:latin typeface="標楷體" panose="03000509000000000000" pitchFamily="65" charset="-120"/>
                  </a:rPr>
                  <a:t>年者</a:t>
                </a:r>
                <a:endParaRPr lang="en-US" altLang="zh-TW" sz="3200" dirty="0">
                  <a:solidFill>
                    <a:schemeClr val="tx1"/>
                  </a:solidFill>
                  <a:latin typeface="標楷體" panose="03000509000000000000" pitchFamily="65" charset="-120"/>
                </a:endParaRPr>
              </a:p>
              <a:p>
                <a:pPr marL="800100" lvl="1" indent="-342900">
                  <a:lnSpc>
                    <a:spcPts val="4200"/>
                  </a:lnSpc>
                  <a:buSzPct val="90000"/>
                  <a:buFont typeface="Arial" panose="020B0604020202020204" pitchFamily="34" charset="0"/>
                  <a:buChar char="•"/>
                </a:pPr>
                <a:r>
                  <a:rPr lang="zh-TW" altLang="en-US" sz="2400" dirty="0">
                    <a:solidFill>
                      <a:schemeClr val="tx1"/>
                    </a:solidFill>
                    <a:latin typeface="標楷體" panose="03000509000000000000" pitchFamily="65" charset="-120"/>
                  </a:rPr>
                  <a:t>月撫卹金</a:t>
                </a:r>
                <a:endParaRPr lang="en-US" altLang="zh-TW" sz="2400" dirty="0">
                  <a:solidFill>
                    <a:schemeClr val="tx1"/>
                  </a:solidFill>
                  <a:latin typeface="標楷體" panose="03000509000000000000" pitchFamily="65" charset="-120"/>
                </a:endParaRPr>
              </a:p>
              <a:p>
                <a:pPr lvl="1">
                  <a:lnSpc>
                    <a:spcPts val="4200"/>
                  </a:lnSpc>
                  <a:buSzPct val="90000"/>
                </a:pPr>
                <a:r>
                  <a:rPr lang="zh-TW" altLang="en-US" sz="2000" dirty="0">
                    <a:solidFill>
                      <a:schemeClr val="tx1"/>
                    </a:solidFill>
                    <a:latin typeface="標楷體" panose="03000509000000000000" pitchFamily="65" charset="-120"/>
                  </a:rPr>
                  <a:t>  每月給與</a:t>
                </a:r>
                <a14:m>
                  <m:oMath xmlns:m="http://schemas.openxmlformats.org/officeDocument/2006/math">
                    <m:f>
                      <m:fPr>
                        <m:ctrlPr>
                          <a:rPr lang="en-US" altLang="zh-TW" sz="2000" i="1" smtClean="0">
                            <a:solidFill>
                              <a:schemeClr val="tx1"/>
                            </a:solidFill>
                            <a:latin typeface="Cambria Math" panose="02040503050406030204" pitchFamily="18" charset="0"/>
                            <a:ea typeface="Cambria Math" panose="02040503050406030204" pitchFamily="18" charset="0"/>
                          </a:rPr>
                        </m:ctrlPr>
                      </m:fPr>
                      <m:num>
                        <m:r>
                          <a:rPr lang="en-US" altLang="zh-TW" sz="2000" i="1">
                            <a:solidFill>
                              <a:schemeClr val="tx1"/>
                            </a:solidFill>
                            <a:latin typeface="Cambria Math" panose="02040503050406030204" pitchFamily="18" charset="0"/>
                            <a:ea typeface="Cambria Math" panose="02040503050406030204" pitchFamily="18" charset="0"/>
                          </a:rPr>
                          <m:t>1</m:t>
                        </m:r>
                      </m:num>
                      <m:den>
                        <m:r>
                          <a:rPr lang="en-US" altLang="zh-TW" sz="2000" i="1">
                            <a:solidFill>
                              <a:schemeClr val="tx1"/>
                            </a:solidFill>
                            <a:latin typeface="Cambria Math" panose="02040503050406030204" pitchFamily="18" charset="0"/>
                            <a:ea typeface="Cambria Math" panose="02040503050406030204" pitchFamily="18" charset="0"/>
                          </a:rPr>
                          <m:t>2</m:t>
                        </m:r>
                      </m:den>
                    </m:f>
                  </m:oMath>
                </a14:m>
                <a:r>
                  <a:rPr lang="zh-TW" altLang="en-US" sz="2000" dirty="0">
                    <a:solidFill>
                      <a:schemeClr val="tx1"/>
                    </a:solidFill>
                    <a:latin typeface="標楷體" panose="03000509000000000000" pitchFamily="65" charset="-120"/>
                  </a:rPr>
                  <a:t>個基數之月撫卹金。 </a:t>
                </a:r>
                <a:endParaRPr lang="en-US" altLang="zh-TW" sz="2000" dirty="0">
                  <a:solidFill>
                    <a:schemeClr val="tx1"/>
                  </a:solidFill>
                  <a:latin typeface="標楷體" panose="03000509000000000000" pitchFamily="65" charset="-120"/>
                </a:endParaRPr>
              </a:p>
              <a:p>
                <a:pPr marL="800100" lvl="1" indent="-342900">
                  <a:lnSpc>
                    <a:spcPts val="4200"/>
                  </a:lnSpc>
                  <a:buSzPct val="90000"/>
                  <a:buFont typeface="Arial" panose="020B0604020202020204" pitchFamily="34" charset="0"/>
                  <a:buChar char="•"/>
                </a:pPr>
                <a:r>
                  <a:rPr lang="zh-TW" altLang="en-US" sz="2400" dirty="0">
                    <a:solidFill>
                      <a:schemeClr val="tx1"/>
                    </a:solidFill>
                    <a:latin typeface="標楷體" panose="03000509000000000000" pitchFamily="65" charset="-120"/>
                  </a:rPr>
                  <a:t>一次撫卹金</a:t>
                </a:r>
                <a:endParaRPr lang="en-US" altLang="zh-TW" sz="2400" dirty="0">
                  <a:solidFill>
                    <a:schemeClr val="tx1"/>
                  </a:solidFill>
                  <a:latin typeface="標楷體" panose="03000509000000000000" pitchFamily="65" charset="-120"/>
                </a:endParaRPr>
              </a:p>
              <a:p>
                <a:pPr lvl="1">
                  <a:lnSpc>
                    <a:spcPts val="4200"/>
                  </a:lnSpc>
                  <a:buSzPct val="90000"/>
                </a:pPr>
                <a:r>
                  <a:rPr lang="zh-TW" altLang="en-US" sz="2000" dirty="0">
                    <a:solidFill>
                      <a:schemeClr val="tx1"/>
                    </a:solidFill>
                    <a:latin typeface="標楷體" panose="03000509000000000000" pitchFamily="65" charset="-120"/>
                  </a:rPr>
                  <a:t>  前</a:t>
                </a:r>
                <a:r>
                  <a:rPr lang="en-US" altLang="zh-TW" sz="2000" dirty="0">
                    <a:solidFill>
                      <a:schemeClr val="tx1"/>
                    </a:solidFill>
                    <a:latin typeface="標楷體" panose="03000509000000000000" pitchFamily="65" charset="-120"/>
                  </a:rPr>
                  <a:t>15</a:t>
                </a:r>
                <a:r>
                  <a:rPr lang="zh-TW" altLang="en-US" sz="2000" dirty="0">
                    <a:solidFill>
                      <a:schemeClr val="tx1"/>
                    </a:solidFill>
                    <a:latin typeface="標楷體" panose="03000509000000000000" pitchFamily="65" charset="-120"/>
                  </a:rPr>
                  <a:t>年給與</a:t>
                </a:r>
                <a:r>
                  <a:rPr lang="en-US" altLang="zh-TW" sz="2000" dirty="0">
                    <a:solidFill>
                      <a:schemeClr val="tx1"/>
                    </a:solidFill>
                    <a:latin typeface="標楷體" panose="03000509000000000000" pitchFamily="65" charset="-120"/>
                  </a:rPr>
                  <a:t>15</a:t>
                </a:r>
                <a:r>
                  <a:rPr lang="zh-TW" altLang="en-US" sz="2000" dirty="0">
                    <a:solidFill>
                      <a:schemeClr val="tx1"/>
                    </a:solidFill>
                    <a:latin typeface="標楷體" panose="03000509000000000000" pitchFamily="65" charset="-120"/>
                  </a:rPr>
                  <a:t>個基數一次撫卹金。</a:t>
                </a:r>
                <a:endParaRPr lang="en-US" altLang="zh-TW" sz="2000" dirty="0">
                  <a:solidFill>
                    <a:schemeClr val="tx1"/>
                  </a:solidFill>
                  <a:latin typeface="標楷體" panose="03000509000000000000" pitchFamily="65" charset="-120"/>
                </a:endParaRPr>
              </a:p>
              <a:p>
                <a:pPr lvl="1">
                  <a:lnSpc>
                    <a:spcPts val="4200"/>
                  </a:lnSpc>
                  <a:buSzPct val="90000"/>
                </a:pPr>
                <a:r>
                  <a:rPr lang="zh-TW" altLang="en-US" sz="2000" dirty="0">
                    <a:solidFill>
                      <a:schemeClr val="tx1"/>
                    </a:solidFill>
                    <a:latin typeface="標楷體" panose="03000509000000000000" pitchFamily="65" charset="-120"/>
                  </a:rPr>
                  <a:t>  超過</a:t>
                </a:r>
                <a:r>
                  <a:rPr lang="en-US" altLang="zh-TW" sz="2000" dirty="0">
                    <a:solidFill>
                      <a:schemeClr val="tx1"/>
                    </a:solidFill>
                    <a:latin typeface="標楷體" panose="03000509000000000000" pitchFamily="65" charset="-120"/>
                  </a:rPr>
                  <a:t>15</a:t>
                </a:r>
                <a:r>
                  <a:rPr lang="zh-TW" altLang="en-US" sz="2000" dirty="0">
                    <a:solidFill>
                      <a:schemeClr val="tx1"/>
                    </a:solidFill>
                    <a:latin typeface="標楷體" panose="03000509000000000000" pitchFamily="65" charset="-120"/>
                  </a:rPr>
                  <a:t>年部分，每增</a:t>
                </a:r>
                <a:r>
                  <a:rPr lang="en-US" altLang="zh-TW" sz="2000" dirty="0">
                    <a:solidFill>
                      <a:schemeClr val="tx1"/>
                    </a:solidFill>
                    <a:latin typeface="標楷體" panose="03000509000000000000" pitchFamily="65" charset="-120"/>
                  </a:rPr>
                  <a:t>1</a:t>
                </a:r>
                <a:r>
                  <a:rPr lang="zh-TW" altLang="en-US" sz="2000" dirty="0">
                    <a:solidFill>
                      <a:schemeClr val="tx1"/>
                    </a:solidFill>
                    <a:latin typeface="標楷體" panose="03000509000000000000" pitchFamily="65" charset="-120"/>
                  </a:rPr>
                  <a:t>年*</a:t>
                </a:r>
                <a14:m>
                  <m:oMath xmlns:m="http://schemas.openxmlformats.org/officeDocument/2006/math">
                    <m:f>
                      <m:fPr>
                        <m:ctrlPr>
                          <a:rPr lang="en-US" altLang="zh-TW" sz="2000" i="1">
                            <a:solidFill>
                              <a:schemeClr val="tx1"/>
                            </a:solidFill>
                            <a:latin typeface="Cambria Math" panose="02040503050406030204" pitchFamily="18" charset="0"/>
                            <a:ea typeface="Cambria Math" panose="02040503050406030204" pitchFamily="18" charset="0"/>
                          </a:rPr>
                        </m:ctrlPr>
                      </m:fPr>
                      <m:num>
                        <m:r>
                          <a:rPr lang="en-US" altLang="zh-TW" sz="2000" i="1">
                            <a:solidFill>
                              <a:schemeClr val="tx1"/>
                            </a:solidFill>
                            <a:latin typeface="Cambria Math" panose="02040503050406030204" pitchFamily="18" charset="0"/>
                            <a:ea typeface="Cambria Math" panose="02040503050406030204" pitchFamily="18" charset="0"/>
                          </a:rPr>
                          <m:t>1</m:t>
                        </m:r>
                      </m:num>
                      <m:den>
                        <m:r>
                          <a:rPr lang="en-US" altLang="zh-TW" sz="2000" i="1">
                            <a:solidFill>
                              <a:schemeClr val="tx1"/>
                            </a:solidFill>
                            <a:latin typeface="Cambria Math" panose="02040503050406030204" pitchFamily="18" charset="0"/>
                            <a:ea typeface="Cambria Math" panose="02040503050406030204" pitchFamily="18" charset="0"/>
                          </a:rPr>
                          <m:t>2</m:t>
                        </m:r>
                      </m:den>
                    </m:f>
                  </m:oMath>
                </a14:m>
                <a:r>
                  <a:rPr lang="zh-TW" altLang="en-US" sz="2000" dirty="0">
                    <a:solidFill>
                      <a:schemeClr val="tx1"/>
                    </a:solidFill>
                    <a:latin typeface="標楷體" panose="03000509000000000000" pitchFamily="65" charset="-120"/>
                  </a:rPr>
                  <a:t>個基數，最高</a:t>
                </a:r>
                <a14:m>
                  <m:oMath xmlns:m="http://schemas.openxmlformats.org/officeDocument/2006/math">
                    <m:r>
                      <a:rPr lang="en-US" altLang="zh-TW" sz="2000" i="1" dirty="0">
                        <a:solidFill>
                          <a:schemeClr val="tx1"/>
                        </a:solidFill>
                        <a:latin typeface="Cambria Math" panose="02040503050406030204" pitchFamily="18" charset="0"/>
                        <a:ea typeface="Cambria Math" panose="02040503050406030204" pitchFamily="18" charset="0"/>
                      </a:rPr>
                      <m:t>2</m:t>
                    </m:r>
                    <m:r>
                      <a:rPr lang="en-US" altLang="zh-TW" sz="2000" i="1" dirty="0" smtClean="0">
                        <a:solidFill>
                          <a:schemeClr val="tx1"/>
                        </a:solidFill>
                        <a:latin typeface="Cambria Math" panose="02040503050406030204" pitchFamily="18" charset="0"/>
                        <a:ea typeface="Cambria Math" panose="02040503050406030204" pitchFamily="18" charset="0"/>
                      </a:rPr>
                      <m:t>7</m:t>
                    </m:r>
                    <m:f>
                      <m:fPr>
                        <m:ctrlPr>
                          <a:rPr lang="en-US" altLang="zh-TW" sz="2000" i="1">
                            <a:solidFill>
                              <a:schemeClr val="tx1"/>
                            </a:solidFill>
                            <a:latin typeface="Cambria Math" panose="02040503050406030204" pitchFamily="18" charset="0"/>
                            <a:ea typeface="Cambria Math" panose="02040503050406030204" pitchFamily="18" charset="0"/>
                          </a:rPr>
                        </m:ctrlPr>
                      </m:fPr>
                      <m:num>
                        <m:r>
                          <a:rPr lang="en-US" altLang="zh-TW" sz="2000" i="1">
                            <a:solidFill>
                              <a:schemeClr val="tx1"/>
                            </a:solidFill>
                            <a:latin typeface="Cambria Math" panose="02040503050406030204" pitchFamily="18" charset="0"/>
                            <a:ea typeface="Cambria Math" panose="02040503050406030204" pitchFamily="18" charset="0"/>
                          </a:rPr>
                          <m:t>1</m:t>
                        </m:r>
                      </m:num>
                      <m:den>
                        <m:r>
                          <a:rPr lang="en-US" altLang="zh-TW" sz="2000" i="1">
                            <a:solidFill>
                              <a:schemeClr val="tx1"/>
                            </a:solidFill>
                            <a:latin typeface="Cambria Math" panose="02040503050406030204" pitchFamily="18" charset="0"/>
                            <a:ea typeface="Cambria Math" panose="02040503050406030204" pitchFamily="18" charset="0"/>
                          </a:rPr>
                          <m:t>2</m:t>
                        </m:r>
                      </m:den>
                    </m:f>
                  </m:oMath>
                </a14:m>
                <a:r>
                  <a:rPr lang="zh-TW" altLang="en-US" sz="2000" dirty="0">
                    <a:solidFill>
                      <a:schemeClr val="tx1"/>
                    </a:solidFill>
                    <a:latin typeface="標楷體" panose="03000509000000000000" pitchFamily="65" charset="-120"/>
                  </a:rPr>
                  <a:t>個基數；</a:t>
                </a:r>
                <a:endParaRPr lang="en-US" altLang="zh-TW" sz="2000" dirty="0">
                  <a:solidFill>
                    <a:schemeClr val="tx1"/>
                  </a:solidFill>
                  <a:latin typeface="標楷體" panose="03000509000000000000" pitchFamily="65" charset="-120"/>
                </a:endParaRPr>
              </a:p>
              <a:p>
                <a:pPr lvl="1">
                  <a:lnSpc>
                    <a:spcPts val="4200"/>
                  </a:lnSpc>
                  <a:buSzPct val="90000"/>
                </a:pPr>
                <a:r>
                  <a:rPr lang="zh-TW" altLang="en-US" sz="2000" dirty="0">
                    <a:solidFill>
                      <a:schemeClr val="tx1"/>
                    </a:solidFill>
                    <a:latin typeface="標楷體" panose="03000509000000000000" pitchFamily="65" charset="-120"/>
                  </a:rPr>
                  <a:t>  未滿</a:t>
                </a:r>
                <a:r>
                  <a:rPr lang="en-US" altLang="zh-TW" sz="2000" dirty="0">
                    <a:solidFill>
                      <a:schemeClr val="tx1"/>
                    </a:solidFill>
                    <a:latin typeface="標楷體" panose="03000509000000000000" pitchFamily="65" charset="-120"/>
                  </a:rPr>
                  <a:t>1</a:t>
                </a:r>
                <a:r>
                  <a:rPr lang="zh-TW" altLang="en-US" sz="2000" dirty="0">
                    <a:solidFill>
                      <a:schemeClr val="tx1"/>
                    </a:solidFill>
                    <a:latin typeface="標楷體" panose="03000509000000000000" pitchFamily="65" charset="-120"/>
                  </a:rPr>
                  <a:t>年之月數，月*</a:t>
                </a:r>
                <a14:m>
                  <m:oMath xmlns:m="http://schemas.openxmlformats.org/officeDocument/2006/math">
                    <m:f>
                      <m:fPr>
                        <m:ctrlPr>
                          <a:rPr lang="en-US" altLang="zh-TW" sz="2000" i="1" smtClean="0">
                            <a:solidFill>
                              <a:schemeClr val="tx1"/>
                            </a:solidFill>
                            <a:latin typeface="Cambria Math" panose="02040503050406030204" pitchFamily="18" charset="0"/>
                            <a:ea typeface="Cambria Math" panose="02040503050406030204" pitchFamily="18" charset="0"/>
                          </a:rPr>
                        </m:ctrlPr>
                      </m:fPr>
                      <m:num>
                        <m:r>
                          <a:rPr lang="en-US" altLang="zh-TW" sz="2000" i="1">
                            <a:solidFill>
                              <a:schemeClr val="tx1"/>
                            </a:solidFill>
                            <a:latin typeface="Cambria Math" panose="02040503050406030204" pitchFamily="18" charset="0"/>
                            <a:ea typeface="Cambria Math" panose="02040503050406030204" pitchFamily="18" charset="0"/>
                          </a:rPr>
                          <m:t>1</m:t>
                        </m:r>
                      </m:num>
                      <m:den>
                        <m:r>
                          <a:rPr lang="en-US" altLang="zh-TW" sz="2000" i="1">
                            <a:solidFill>
                              <a:schemeClr val="tx1"/>
                            </a:solidFill>
                            <a:latin typeface="Cambria Math" panose="02040503050406030204" pitchFamily="18" charset="0"/>
                            <a:ea typeface="Cambria Math" panose="02040503050406030204" pitchFamily="18" charset="0"/>
                          </a:rPr>
                          <m:t>2</m:t>
                        </m:r>
                        <m:r>
                          <a:rPr lang="en-US" altLang="zh-TW" sz="2000" i="1" smtClean="0">
                            <a:solidFill>
                              <a:schemeClr val="tx1"/>
                            </a:solidFill>
                            <a:latin typeface="Cambria Math" panose="02040503050406030204" pitchFamily="18" charset="0"/>
                            <a:ea typeface="Cambria Math" panose="02040503050406030204" pitchFamily="18" charset="0"/>
                          </a:rPr>
                          <m:t>4</m:t>
                        </m:r>
                      </m:den>
                    </m:f>
                  </m:oMath>
                </a14:m>
                <a:r>
                  <a:rPr lang="zh-TW" altLang="en-US" sz="2000" dirty="0">
                    <a:solidFill>
                      <a:schemeClr val="tx1"/>
                    </a:solidFill>
                    <a:latin typeface="標楷體" panose="03000509000000000000" pitchFamily="65" charset="-120"/>
                  </a:rPr>
                  <a:t>基數；未滿</a:t>
                </a:r>
                <a:r>
                  <a:rPr lang="en-US" altLang="zh-TW" sz="2000" dirty="0">
                    <a:solidFill>
                      <a:schemeClr val="tx1"/>
                    </a:solidFill>
                    <a:latin typeface="標楷體" panose="03000509000000000000" pitchFamily="65" charset="-120"/>
                  </a:rPr>
                  <a:t>1</a:t>
                </a:r>
                <a:r>
                  <a:rPr lang="zh-TW" altLang="en-US" sz="2000" dirty="0">
                    <a:solidFill>
                      <a:schemeClr val="tx1"/>
                    </a:solidFill>
                    <a:latin typeface="標楷體" panose="03000509000000000000" pitchFamily="65" charset="-120"/>
                  </a:rPr>
                  <a:t>個月者，以</a:t>
                </a:r>
                <a:r>
                  <a:rPr lang="en-US" altLang="zh-TW" sz="2000" dirty="0">
                    <a:solidFill>
                      <a:schemeClr val="tx1"/>
                    </a:solidFill>
                    <a:latin typeface="標楷體" panose="03000509000000000000" pitchFamily="65" charset="-120"/>
                  </a:rPr>
                  <a:t>1</a:t>
                </a:r>
                <a:r>
                  <a:rPr lang="zh-TW" altLang="en-US" sz="2000" dirty="0">
                    <a:solidFill>
                      <a:schemeClr val="tx1"/>
                    </a:solidFill>
                    <a:latin typeface="標楷體" panose="03000509000000000000" pitchFamily="65" charset="-120"/>
                  </a:rPr>
                  <a:t>個月計。</a:t>
                </a:r>
                <a:endParaRPr lang="en-US" altLang="zh-TW" sz="2000" dirty="0">
                  <a:solidFill>
                    <a:schemeClr val="tx1"/>
                  </a:solidFill>
                  <a:latin typeface="標楷體" panose="03000509000000000000" pitchFamily="65" charset="-120"/>
                </a:endParaRPr>
              </a:p>
            </p:txBody>
          </p:sp>
        </mc:Choice>
        <mc:Fallback>
          <p:sp>
            <p:nvSpPr>
              <p:cNvPr id="10" name="AutoShape 6"/>
              <p:cNvSpPr>
                <a:spLocks noRot="1" noChangeAspect="1" noMove="1" noResize="1" noEditPoints="1" noAdjustHandles="1" noChangeArrowheads="1" noChangeShapeType="1" noTextEdit="1"/>
              </p:cNvSpPr>
              <p:nvPr/>
            </p:nvSpPr>
            <p:spPr bwMode="auto">
              <a:xfrm>
                <a:off x="642910" y="2428868"/>
                <a:ext cx="7715304" cy="3952460"/>
              </a:xfrm>
              <a:prstGeom prst="roundRect">
                <a:avLst>
                  <a:gd name="adj" fmla="val 9106"/>
                </a:avLst>
              </a:prstGeom>
              <a:blipFill>
                <a:blip r:embed="rId3" cstate="print"/>
                <a:stretch>
                  <a:fillRect l="-632"/>
                </a:stretch>
              </a:blipFill>
              <a:ln w="9525">
                <a:noFill/>
                <a:round/>
                <a:headEnd/>
                <a:tailEnd/>
              </a:ln>
              <a:effectLst/>
            </p:spPr>
            <p:txBody>
              <a:bodyPr/>
              <a:lstStyle/>
              <a:p>
                <a:r>
                  <a:rPr lang="zh-TW" altLang="en-US">
                    <a:noFill/>
                  </a:rPr>
                  <a:t> </a:t>
                </a:r>
              </a:p>
            </p:txBody>
          </p:sp>
        </mc:Fallback>
      </mc:AlternateContent>
      <p:pic>
        <p:nvPicPr>
          <p:cNvPr id="6" name="圖片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24452785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2524" y="549523"/>
            <a:ext cx="8143932" cy="867524"/>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spcBef>
                <a:spcPct val="50000"/>
              </a:spcBef>
            </a:pPr>
            <a:r>
              <a:rPr lang="zh-TW" altLang="en-US" dirty="0">
                <a:solidFill>
                  <a:schemeClr val="tx1"/>
                </a:solidFill>
                <a:latin typeface="標楷體" panose="03000509000000000000" pitchFamily="65" charset="-120"/>
                <a:ea typeface="標楷體" panose="03000509000000000000" pitchFamily="65" charset="-120"/>
              </a:rPr>
              <a:t>撫卹金</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#51-61</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5" name="AutoShape 5"/>
          <p:cNvSpPr>
            <a:spLocks noGrp="1" noChangeArrowheads="1"/>
          </p:cNvSpPr>
          <p:nvPr>
            <p:ph sz="quarter" idx="13"/>
          </p:nvPr>
        </p:nvSpPr>
        <p:spPr bwMode="auto">
          <a:xfrm>
            <a:off x="531752" y="1429921"/>
            <a:ext cx="2456071" cy="558920"/>
          </a:xfrm>
          <a:prstGeom prst="roundRect">
            <a:avLst>
              <a:gd name="adj" fmla="val 50000"/>
            </a:avLst>
          </a:prstGeom>
          <a:solidFill>
            <a:srgbClr val="00B0F0"/>
          </a:solidFill>
          <a:ln w="9525">
            <a:noFill/>
            <a:round/>
            <a:headEnd/>
            <a:tailEnd/>
          </a:ln>
          <a:effectLst>
            <a:outerShdw dist="35921" dir="2700000" algn="ctr" rotWithShape="0">
              <a:schemeClr val="bg2">
                <a:alpha val="50000"/>
              </a:schemeClr>
            </a:outerShdw>
          </a:effectLst>
        </p:spPr>
        <p:txBody>
          <a:bodyPr wrap="none" anchor="ctr">
            <a:noAutofit/>
          </a:bodyPr>
          <a:lstStyle/>
          <a:p>
            <a:pPr algn="ctr">
              <a:buNone/>
            </a:pPr>
            <a:r>
              <a:rPr lang="zh-TW" altLang="en-US" sz="3200" dirty="0">
                <a:solidFill>
                  <a:schemeClr val="tx1"/>
                </a:solidFill>
                <a:latin typeface="標楷體" panose="03000509000000000000" pitchFamily="65" charset="-120"/>
                <a:ea typeface="標楷體" panose="03000509000000000000" pitchFamily="65" charset="-120"/>
              </a:rPr>
              <a:t>月撫卹期限</a:t>
            </a:r>
          </a:p>
        </p:txBody>
      </p:sp>
      <p:sp>
        <p:nvSpPr>
          <p:cNvPr id="6" name="AutoShape 3"/>
          <p:cNvSpPr>
            <a:spLocks noChangeArrowheads="1"/>
          </p:cNvSpPr>
          <p:nvPr/>
        </p:nvSpPr>
        <p:spPr bwMode="auto">
          <a:xfrm>
            <a:off x="395536" y="2132856"/>
            <a:ext cx="8496944" cy="4536504"/>
          </a:xfrm>
          <a:prstGeom prst="roundRect">
            <a:avLst>
              <a:gd name="adj" fmla="val 9106"/>
            </a:avLst>
          </a:prstGeom>
          <a:gradFill rotWithShape="1">
            <a:gsLst>
              <a:gs pos="0">
                <a:schemeClr val="bg1"/>
              </a:gs>
              <a:gs pos="100000">
                <a:schemeClr val="accent1"/>
              </a:gs>
            </a:gsLst>
            <a:lin ang="2700000" scaled="1"/>
          </a:gradFill>
          <a:ln w="9525">
            <a:noFill/>
            <a:round/>
            <a:headEnd/>
            <a:tailEnd/>
          </a:ln>
          <a:effectLst/>
        </p:spPr>
        <p:txBody>
          <a:bodyPr wrap="none" anchor="ctr"/>
          <a:lstStyle/>
          <a:p>
            <a:pPr marL="177800" indent="-177800">
              <a:lnSpc>
                <a:spcPts val="3600"/>
              </a:lnSpc>
              <a:buSzPct val="90000"/>
              <a:buBlip>
                <a:blip r:embed="rId3"/>
              </a:buBlip>
            </a:pPr>
            <a:r>
              <a:rPr lang="zh-TW" altLang="en-US" sz="2800" dirty="0">
                <a:solidFill>
                  <a:srgbClr val="FF0000"/>
                </a:solidFill>
                <a:latin typeface="標楷體" panose="03000509000000000000" pitchFamily="65" charset="-120"/>
              </a:rPr>
              <a:t>依原因</a:t>
            </a:r>
            <a:endParaRPr lang="en-US" altLang="zh-TW" sz="2800" dirty="0">
              <a:solidFill>
                <a:srgbClr val="FF0000"/>
              </a:solidFill>
              <a:latin typeface="標楷體" panose="03000509000000000000" pitchFamily="65" charset="-120"/>
            </a:endParaRPr>
          </a:p>
          <a:p>
            <a:pPr marL="635000" lvl="1" indent="-177800">
              <a:lnSpc>
                <a:spcPts val="3600"/>
              </a:lnSpc>
              <a:buSzPct val="90000"/>
              <a:buBlip>
                <a:blip r:embed="rId3"/>
              </a:buBlip>
            </a:pPr>
            <a:r>
              <a:rPr lang="zh-TW" altLang="en-US" sz="2400" u="sng" dirty="0">
                <a:solidFill>
                  <a:schemeClr val="tx1"/>
                </a:solidFill>
                <a:latin typeface="標楷體" panose="03000509000000000000" pitchFamily="65" charset="-120"/>
              </a:rPr>
              <a:t>病故、意外</a:t>
            </a:r>
            <a:r>
              <a:rPr lang="zh-TW" altLang="en-US" sz="2400" dirty="0">
                <a:solidFill>
                  <a:schemeClr val="tx1"/>
                </a:solidFill>
                <a:latin typeface="標楷體" panose="03000509000000000000" pitchFamily="65" charset="-120"/>
              </a:rPr>
              <a:t>：</a:t>
            </a:r>
            <a:r>
              <a:rPr lang="en-US" altLang="zh-TW" sz="2400" dirty="0">
                <a:solidFill>
                  <a:schemeClr val="tx1"/>
                </a:solidFill>
                <a:latin typeface="標楷體" panose="03000509000000000000" pitchFamily="65" charset="-120"/>
              </a:rPr>
              <a:t>120</a:t>
            </a:r>
            <a:r>
              <a:rPr lang="zh-TW" altLang="en-US" sz="2400" dirty="0">
                <a:solidFill>
                  <a:schemeClr val="tx1"/>
                </a:solidFill>
                <a:latin typeface="標楷體" panose="03000509000000000000" pitchFamily="65" charset="-120"/>
              </a:rPr>
              <a:t>個月。</a:t>
            </a:r>
            <a:endParaRPr lang="en-US" altLang="zh-TW" sz="2400" dirty="0">
              <a:solidFill>
                <a:schemeClr val="tx1"/>
              </a:solidFill>
              <a:latin typeface="標楷體" panose="03000509000000000000" pitchFamily="65" charset="-120"/>
            </a:endParaRPr>
          </a:p>
          <a:p>
            <a:pPr marL="635000" lvl="1" indent="-177800">
              <a:lnSpc>
                <a:spcPts val="3600"/>
              </a:lnSpc>
              <a:buSzPct val="90000"/>
              <a:buBlip>
                <a:blip r:embed="rId3"/>
              </a:buBlip>
            </a:pPr>
            <a:r>
              <a:rPr lang="zh-TW" altLang="en-US" sz="2400" u="sng" dirty="0">
                <a:solidFill>
                  <a:schemeClr val="tx1"/>
                </a:solidFill>
                <a:latin typeface="標楷體" panose="03000509000000000000" pitchFamily="65" charset="-120"/>
              </a:rPr>
              <a:t>因公</a:t>
            </a:r>
            <a:r>
              <a:rPr lang="zh-TW" altLang="en-US" sz="2400" dirty="0">
                <a:solidFill>
                  <a:schemeClr val="tx1"/>
                </a:solidFill>
                <a:latin typeface="標楷體" panose="03000509000000000000" pitchFamily="65" charset="-120"/>
              </a:rPr>
              <a:t>：</a:t>
            </a:r>
            <a:r>
              <a:rPr lang="en-US" altLang="zh-TW" sz="2400" dirty="0">
                <a:solidFill>
                  <a:schemeClr val="tx1"/>
                </a:solidFill>
                <a:latin typeface="標楷體" panose="03000509000000000000" pitchFamily="65" charset="-120"/>
              </a:rPr>
              <a:t>120</a:t>
            </a:r>
            <a:r>
              <a:rPr lang="zh-TW" altLang="en-US" sz="2400" dirty="0">
                <a:solidFill>
                  <a:schemeClr val="tx1"/>
                </a:solidFill>
                <a:latin typeface="標楷體" panose="03000509000000000000" pitchFamily="65" charset="-120"/>
              </a:rPr>
              <a:t>個月</a:t>
            </a:r>
            <a:r>
              <a:rPr lang="en-US" altLang="zh-TW" sz="2400" dirty="0">
                <a:solidFill>
                  <a:schemeClr val="tx1"/>
                </a:solidFill>
                <a:latin typeface="標楷體" panose="03000509000000000000" pitchFamily="65" charset="-120"/>
              </a:rPr>
              <a:t>~240</a:t>
            </a:r>
            <a:r>
              <a:rPr lang="zh-TW" altLang="en-US" sz="2400" dirty="0">
                <a:solidFill>
                  <a:schemeClr val="tx1"/>
                </a:solidFill>
                <a:latin typeface="標楷體" panose="03000509000000000000" pitchFamily="65" charset="-120"/>
              </a:rPr>
              <a:t>個月</a:t>
            </a:r>
            <a:r>
              <a:rPr lang="en-US" altLang="zh-TW" sz="2000" dirty="0">
                <a:solidFill>
                  <a:schemeClr val="tx1"/>
                </a:solidFill>
                <a:latin typeface="標楷體" panose="03000509000000000000" pitchFamily="65" charset="-120"/>
              </a:rPr>
              <a:t>(&amp;</a:t>
            </a:r>
            <a:r>
              <a:rPr lang="zh-TW" altLang="en-US" sz="2000" dirty="0">
                <a:solidFill>
                  <a:schemeClr val="tx1"/>
                </a:solidFill>
                <a:latin typeface="標楷體" panose="03000509000000000000" pitchFamily="65" charset="-120"/>
              </a:rPr>
              <a:t>加發一次撫卹金</a:t>
            </a:r>
            <a:r>
              <a:rPr lang="en-US" altLang="zh-TW" sz="2000" dirty="0">
                <a:solidFill>
                  <a:schemeClr val="tx1"/>
                </a:solidFill>
                <a:latin typeface="標楷體" panose="03000509000000000000" pitchFamily="65" charset="-120"/>
              </a:rPr>
              <a:t>10%~50%)(</a:t>
            </a:r>
            <a:r>
              <a:rPr lang="zh-TW" altLang="en-US" sz="2000" dirty="0">
                <a:solidFill>
                  <a:schemeClr val="tx1"/>
                </a:solidFill>
                <a:latin typeface="標楷體" panose="03000509000000000000" pitchFamily="65" charset="-120"/>
              </a:rPr>
              <a:t>各款不等</a:t>
            </a:r>
            <a:r>
              <a:rPr lang="en-US" altLang="zh-TW" sz="2000" dirty="0">
                <a:solidFill>
                  <a:schemeClr val="tx1"/>
                </a:solidFill>
                <a:latin typeface="標楷體" panose="03000509000000000000" pitchFamily="65" charset="-120"/>
              </a:rPr>
              <a:t>)</a:t>
            </a:r>
          </a:p>
          <a:p>
            <a:pPr marL="177800" indent="-177800">
              <a:lnSpc>
                <a:spcPts val="3600"/>
              </a:lnSpc>
              <a:buSzPct val="90000"/>
              <a:buBlip>
                <a:blip r:embed="rId3"/>
              </a:buBlip>
            </a:pPr>
            <a:r>
              <a:rPr lang="zh-TW" altLang="en-US" sz="2800" dirty="0">
                <a:solidFill>
                  <a:srgbClr val="FF0000"/>
                </a:solidFill>
                <a:latin typeface="標楷體" panose="03000509000000000000" pitchFamily="65" charset="-120"/>
              </a:rPr>
              <a:t>領受人</a:t>
            </a:r>
            <a:endParaRPr lang="en-US" altLang="zh-TW" sz="2800" dirty="0">
              <a:solidFill>
                <a:srgbClr val="FF0000"/>
              </a:solidFill>
              <a:latin typeface="標楷體" panose="03000509000000000000" pitchFamily="65" charset="-120"/>
            </a:endParaRPr>
          </a:p>
          <a:p>
            <a:pPr>
              <a:lnSpc>
                <a:spcPts val="3600"/>
              </a:lnSpc>
              <a:buSzPct val="90000"/>
            </a:pPr>
            <a:r>
              <a:rPr lang="zh-TW" altLang="en-US" sz="2400" dirty="0">
                <a:solidFill>
                  <a:schemeClr val="tx1"/>
                </a:solidFill>
                <a:latin typeface="標楷體" panose="03000509000000000000" pitchFamily="65" charset="-120"/>
              </a:rPr>
              <a:t> </a:t>
            </a:r>
            <a:r>
              <a:rPr lang="en-US" altLang="zh-TW" sz="2400" dirty="0">
                <a:solidFill>
                  <a:schemeClr val="tx1"/>
                </a:solidFill>
                <a:latin typeface="標楷體" panose="03000509000000000000" pitchFamily="65" charset="-120"/>
              </a:rPr>
              <a:t>1.</a:t>
            </a:r>
            <a:r>
              <a:rPr lang="zh-TW" altLang="en-US" sz="2400" dirty="0">
                <a:solidFill>
                  <a:schemeClr val="tx1"/>
                </a:solidFill>
                <a:latin typeface="標楷體" panose="03000509000000000000" pitchFamily="65" charset="-120"/>
              </a:rPr>
              <a:t>未成年子女：給卹期限屆滿前尚未成年，給卹至成年為止</a:t>
            </a:r>
            <a:endParaRPr lang="en-US" altLang="zh-TW" sz="2400" dirty="0">
              <a:solidFill>
                <a:schemeClr val="tx1"/>
              </a:solidFill>
              <a:latin typeface="標楷體" panose="03000509000000000000" pitchFamily="65" charset="-120"/>
            </a:endParaRPr>
          </a:p>
          <a:p>
            <a:pPr>
              <a:lnSpc>
                <a:spcPts val="3600"/>
              </a:lnSpc>
              <a:buSzPct val="90000"/>
            </a:pPr>
            <a:r>
              <a:rPr lang="zh-TW" altLang="en-US" sz="2400" dirty="0">
                <a:solidFill>
                  <a:schemeClr val="tx1"/>
                </a:solidFill>
                <a:latin typeface="標楷體" panose="03000509000000000000" pitchFamily="65" charset="-120"/>
              </a:rPr>
              <a:t>   ；子女雖已成年，仍在學者得繼續給卹至取得學士學位。</a:t>
            </a:r>
            <a:endParaRPr lang="en-US" altLang="zh-TW" sz="2400" dirty="0">
              <a:solidFill>
                <a:schemeClr val="tx1"/>
              </a:solidFill>
              <a:latin typeface="標楷體" panose="03000509000000000000" pitchFamily="65" charset="-120"/>
            </a:endParaRPr>
          </a:p>
          <a:p>
            <a:pPr>
              <a:lnSpc>
                <a:spcPts val="3600"/>
              </a:lnSpc>
              <a:buSzPct val="90000"/>
            </a:pPr>
            <a:r>
              <a:rPr lang="zh-TW" altLang="en-US" sz="2400" dirty="0">
                <a:solidFill>
                  <a:schemeClr val="tx1"/>
                </a:solidFill>
                <a:latin typeface="標楷體" panose="03000509000000000000" pitchFamily="65" charset="-120"/>
              </a:rPr>
              <a:t> </a:t>
            </a:r>
            <a:r>
              <a:rPr lang="en-US" altLang="zh-TW" sz="2400" dirty="0">
                <a:solidFill>
                  <a:schemeClr val="tx1"/>
                </a:solidFill>
                <a:latin typeface="標楷體" panose="03000509000000000000" pitchFamily="65" charset="-120"/>
              </a:rPr>
              <a:t>2.</a:t>
            </a:r>
            <a:r>
              <a:rPr lang="zh-TW" altLang="en-US" sz="2400" dirty="0">
                <a:solidFill>
                  <a:schemeClr val="tx1"/>
                </a:solidFill>
                <a:latin typeface="標楷體" panose="03000509000000000000" pitchFamily="65" charset="-120"/>
              </a:rPr>
              <a:t>身心障礙無工作能力子女：終身給卹。</a:t>
            </a:r>
            <a:endParaRPr lang="en-US" altLang="zh-TW" sz="2400" dirty="0">
              <a:solidFill>
                <a:schemeClr val="tx1"/>
              </a:solidFill>
              <a:latin typeface="標楷體" panose="03000509000000000000" pitchFamily="65" charset="-120"/>
            </a:endParaRPr>
          </a:p>
          <a:p>
            <a:pPr marL="177800" indent="-177800">
              <a:lnSpc>
                <a:spcPts val="3600"/>
              </a:lnSpc>
              <a:buSzPct val="90000"/>
              <a:buBlip>
                <a:blip r:embed="rId3"/>
              </a:buBlip>
            </a:pPr>
            <a:r>
              <a:rPr lang="zh-TW" altLang="en-US" sz="2400" dirty="0">
                <a:solidFill>
                  <a:srgbClr val="FF0000"/>
                </a:solidFill>
                <a:latin typeface="標楷體" panose="03000509000000000000" pitchFamily="65" charset="-120"/>
              </a:rPr>
              <a:t>每一未成年子女</a:t>
            </a:r>
            <a:r>
              <a:rPr lang="zh-TW" altLang="en-US" sz="2400" dirty="0">
                <a:solidFill>
                  <a:schemeClr val="tx1"/>
                </a:solidFill>
                <a:latin typeface="標楷體" panose="03000509000000000000" pitchFamily="65" charset="-120"/>
              </a:rPr>
              <a:t>按月比照國民年金法之老年基本保證年金</a:t>
            </a:r>
            <a:endParaRPr lang="en-US" altLang="zh-TW" sz="2400" dirty="0">
              <a:solidFill>
                <a:schemeClr val="tx1"/>
              </a:solidFill>
              <a:latin typeface="標楷體" panose="03000509000000000000" pitchFamily="65" charset="-120"/>
            </a:endParaRPr>
          </a:p>
          <a:p>
            <a:pPr>
              <a:lnSpc>
                <a:spcPts val="3600"/>
              </a:lnSpc>
              <a:buSzPct val="90000"/>
            </a:pPr>
            <a:r>
              <a:rPr lang="zh-TW" altLang="en-US" sz="2400" dirty="0">
                <a:solidFill>
                  <a:schemeClr val="tx1"/>
                </a:solidFill>
                <a:latin typeface="標楷體" panose="03000509000000000000" pitchFamily="65" charset="-120"/>
              </a:rPr>
              <a:t>  給與標準，加發撫卹金。</a:t>
            </a:r>
            <a:endParaRPr lang="en-US" altLang="zh-TW" sz="2400" dirty="0">
              <a:solidFill>
                <a:schemeClr val="tx1"/>
              </a:solidFill>
              <a:latin typeface="標楷體" panose="03000509000000000000" pitchFamily="65" charset="-120"/>
            </a:endParaRPr>
          </a:p>
          <a:p>
            <a:pPr>
              <a:lnSpc>
                <a:spcPts val="3600"/>
              </a:lnSpc>
              <a:buSzPct val="90000"/>
            </a:pPr>
            <a:endParaRPr lang="en-US" altLang="zh-TW" sz="2400" dirty="0">
              <a:latin typeface="標楷體" panose="03000509000000000000" pitchFamily="65" charset="-120"/>
            </a:endParaRPr>
          </a:p>
        </p:txBody>
      </p:sp>
      <p:pic>
        <p:nvPicPr>
          <p:cNvPr id="7" name="圖片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24205351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2524" y="549523"/>
            <a:ext cx="8143932" cy="867524"/>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a:spcBef>
                <a:spcPct val="50000"/>
              </a:spcBef>
            </a:pPr>
            <a:r>
              <a:rPr lang="zh-TW" altLang="en-US" dirty="0">
                <a:solidFill>
                  <a:schemeClr val="tx1"/>
                </a:solidFill>
                <a:latin typeface="標楷體" panose="03000509000000000000" pitchFamily="65" charset="-120"/>
                <a:ea typeface="標楷體" panose="03000509000000000000" pitchFamily="65" charset="-120"/>
              </a:rPr>
              <a:t>撫卹金</a:t>
            </a:r>
            <a:r>
              <a:rPr lang="zh-TW" altLang="en-US" sz="2000" dirty="0">
                <a:solidFill>
                  <a:srgbClr val="FF0000"/>
                </a:solidFill>
                <a:latin typeface="標楷體" panose="03000509000000000000" pitchFamily="65" charset="-120"/>
                <a:ea typeface="標楷體" panose="03000509000000000000" pitchFamily="65" charset="-120"/>
              </a:rPr>
              <a:t>教</a:t>
            </a:r>
            <a:r>
              <a:rPr lang="en-US" altLang="zh-TW" sz="2000" dirty="0">
                <a:solidFill>
                  <a:srgbClr val="FF0000"/>
                </a:solidFill>
                <a:latin typeface="標楷體" panose="03000509000000000000" pitchFamily="65" charset="-120"/>
                <a:ea typeface="標楷體" panose="03000509000000000000" pitchFamily="65" charset="-120"/>
              </a:rPr>
              <a:t>#51-61</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6" name="AutoShape 3"/>
          <p:cNvSpPr>
            <a:spLocks noChangeArrowheads="1"/>
          </p:cNvSpPr>
          <p:nvPr/>
        </p:nvSpPr>
        <p:spPr bwMode="auto">
          <a:xfrm>
            <a:off x="251520" y="1988840"/>
            <a:ext cx="8705940" cy="4464496"/>
          </a:xfrm>
          <a:prstGeom prst="roundRect">
            <a:avLst>
              <a:gd name="adj" fmla="val 9106"/>
            </a:avLst>
          </a:prstGeom>
          <a:gradFill rotWithShape="1">
            <a:gsLst>
              <a:gs pos="0">
                <a:schemeClr val="bg1"/>
              </a:gs>
              <a:gs pos="100000">
                <a:schemeClr val="accent1"/>
              </a:gs>
            </a:gsLst>
            <a:lin ang="2700000" scaled="1"/>
          </a:gradFill>
          <a:ln w="9525">
            <a:noFill/>
            <a:round/>
            <a:headEnd/>
            <a:tailEnd/>
          </a:ln>
          <a:effectLst/>
        </p:spPr>
        <p:txBody>
          <a:bodyPr wrap="none" anchor="ctr"/>
          <a:lstStyle/>
          <a:p>
            <a:pPr>
              <a:lnSpc>
                <a:spcPts val="3600"/>
              </a:lnSpc>
              <a:buSzPct val="90000"/>
            </a:pPr>
            <a:r>
              <a:rPr lang="zh-TW" altLang="en-US" sz="2800" dirty="0">
                <a:solidFill>
                  <a:schemeClr val="tx1"/>
                </a:solidFill>
                <a:latin typeface="標楷體" panose="03000509000000000000" pitchFamily="65" charset="-120"/>
              </a:rPr>
              <a:t>改按一次退休金標準發給一次撫卹金</a:t>
            </a:r>
            <a:endParaRPr lang="en-US" altLang="zh-TW" sz="2800" dirty="0">
              <a:solidFill>
                <a:schemeClr val="tx1"/>
              </a:solidFill>
              <a:latin typeface="標楷體" panose="03000509000000000000" pitchFamily="65" charset="-120"/>
            </a:endParaRPr>
          </a:p>
          <a:p>
            <a:pPr marL="800100" lvl="1" indent="-342900">
              <a:lnSpc>
                <a:spcPts val="3600"/>
              </a:lnSpc>
              <a:buSzPct val="90000"/>
              <a:buFont typeface="Arial" panose="020B0604020202020204" pitchFamily="34" charset="0"/>
              <a:buChar char="•"/>
            </a:pPr>
            <a:r>
              <a:rPr lang="zh-TW" altLang="en-US" sz="2400" dirty="0">
                <a:solidFill>
                  <a:schemeClr val="tx1"/>
                </a:solidFill>
                <a:latin typeface="標楷體" panose="03000509000000000000" pitchFamily="65" charset="-120"/>
              </a:rPr>
              <a:t>任職滿十五年死亡者，生前預立遺囑，得改按一次退休金</a:t>
            </a:r>
            <a:endParaRPr lang="en-US" altLang="zh-TW" sz="2400" dirty="0">
              <a:solidFill>
                <a:schemeClr val="tx1"/>
              </a:solidFill>
              <a:latin typeface="標楷體" panose="03000509000000000000" pitchFamily="65" charset="-120"/>
            </a:endParaRPr>
          </a:p>
          <a:p>
            <a:pPr lvl="1">
              <a:lnSpc>
                <a:spcPts val="3600"/>
              </a:lnSpc>
              <a:buSzPct val="90000"/>
            </a:pPr>
            <a:r>
              <a:rPr lang="zh-TW" altLang="en-US" sz="2400" dirty="0">
                <a:solidFill>
                  <a:schemeClr val="tx1"/>
                </a:solidFill>
                <a:latin typeface="標楷體" panose="03000509000000000000" pitchFamily="65" charset="-120"/>
              </a:rPr>
              <a:t> 之標準，發給一次撫卹金。無遺囑而遺族不依月撫卹辦理</a:t>
            </a:r>
            <a:endParaRPr lang="en-US" altLang="zh-TW" sz="2400" dirty="0">
              <a:solidFill>
                <a:schemeClr val="tx1"/>
              </a:solidFill>
              <a:latin typeface="標楷體" panose="03000509000000000000" pitchFamily="65" charset="-120"/>
            </a:endParaRPr>
          </a:p>
          <a:p>
            <a:pPr lvl="1">
              <a:lnSpc>
                <a:spcPts val="3600"/>
              </a:lnSpc>
              <a:buSzPct val="90000"/>
            </a:pPr>
            <a:r>
              <a:rPr lang="zh-TW" altLang="en-US" sz="2400" dirty="0">
                <a:solidFill>
                  <a:schemeClr val="tx1"/>
                </a:solidFill>
                <a:latin typeface="標楷體" panose="03000509000000000000" pitchFamily="65" charset="-120"/>
              </a:rPr>
              <a:t> 者，亦同。</a:t>
            </a:r>
            <a:endParaRPr lang="en-US" altLang="zh-TW" sz="2400" dirty="0">
              <a:solidFill>
                <a:schemeClr val="tx1"/>
              </a:solidFill>
              <a:latin typeface="標楷體" panose="03000509000000000000" pitchFamily="65" charset="-120"/>
            </a:endParaRPr>
          </a:p>
          <a:p>
            <a:pPr marL="800100" lvl="1" indent="-342900">
              <a:lnSpc>
                <a:spcPts val="3600"/>
              </a:lnSpc>
              <a:buSzPct val="90000"/>
              <a:buFont typeface="Arial" panose="020B0604020202020204" pitchFamily="34" charset="0"/>
              <a:buChar char="•"/>
            </a:pPr>
            <a:r>
              <a:rPr lang="zh-TW" altLang="en-US" sz="2400" dirty="0">
                <a:solidFill>
                  <a:schemeClr val="tx1"/>
                </a:solidFill>
                <a:latin typeface="標楷體" panose="03000509000000000000" pitchFamily="65" charset="-120"/>
              </a:rPr>
              <a:t>因公死亡，或任職滿十五年病故或意外死亡，且遺族僅存</a:t>
            </a:r>
            <a:endParaRPr lang="en-US" altLang="zh-TW" sz="2400" dirty="0">
              <a:solidFill>
                <a:schemeClr val="tx1"/>
              </a:solidFill>
              <a:latin typeface="標楷體" panose="03000509000000000000" pitchFamily="65" charset="-120"/>
            </a:endParaRPr>
          </a:p>
          <a:p>
            <a:pPr lvl="1">
              <a:lnSpc>
                <a:spcPts val="3600"/>
              </a:lnSpc>
              <a:buSzPct val="90000"/>
            </a:pPr>
            <a:r>
              <a:rPr lang="zh-TW" altLang="en-US" sz="2400" dirty="0">
                <a:solidFill>
                  <a:schemeClr val="tx1"/>
                </a:solidFill>
                <a:latin typeface="標楷體" panose="03000509000000000000" pitchFamily="65" charset="-120"/>
              </a:rPr>
              <a:t> 祖父母或兄弟姊妹，應改按一次退休金之標準，發給一次</a:t>
            </a:r>
            <a:endParaRPr lang="en-US" altLang="zh-TW" sz="2400" dirty="0">
              <a:solidFill>
                <a:schemeClr val="tx1"/>
              </a:solidFill>
              <a:latin typeface="標楷體" panose="03000509000000000000" pitchFamily="65" charset="-120"/>
            </a:endParaRPr>
          </a:p>
          <a:p>
            <a:pPr lvl="1">
              <a:lnSpc>
                <a:spcPts val="3600"/>
              </a:lnSpc>
              <a:buSzPct val="90000"/>
            </a:pPr>
            <a:r>
              <a:rPr lang="zh-TW" altLang="en-US" sz="2400" dirty="0">
                <a:solidFill>
                  <a:schemeClr val="tx1"/>
                </a:solidFill>
                <a:latin typeface="標楷體" panose="03000509000000000000" pitchFamily="65" charset="-120"/>
              </a:rPr>
              <a:t> 撫卹金。</a:t>
            </a:r>
            <a:endParaRPr lang="en-US" altLang="zh-TW" sz="24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殮葬補助費：</a:t>
            </a:r>
            <a:r>
              <a:rPr lang="en-US" altLang="zh-TW" sz="2800" dirty="0">
                <a:solidFill>
                  <a:schemeClr val="tx1"/>
                </a:solidFill>
                <a:latin typeface="標楷體" panose="03000509000000000000" pitchFamily="65" charset="-120"/>
              </a:rPr>
              <a:t>7</a:t>
            </a:r>
            <a:r>
              <a:rPr lang="zh-TW" altLang="en-US" sz="2800" dirty="0">
                <a:solidFill>
                  <a:schemeClr val="tx1"/>
                </a:solidFill>
                <a:latin typeface="標楷體" panose="03000509000000000000" pitchFamily="65" charset="-120"/>
              </a:rPr>
              <a:t>個月本</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年功</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薪。</a:t>
            </a:r>
            <a:endParaRPr lang="en-US" altLang="zh-TW" sz="2800" dirty="0">
              <a:solidFill>
                <a:schemeClr val="tx1"/>
              </a:solidFill>
              <a:latin typeface="標楷體" panose="03000509000000000000" pitchFamily="65" charset="-120"/>
            </a:endParaRPr>
          </a:p>
          <a:p>
            <a:pPr marL="177800" indent="-177800">
              <a:lnSpc>
                <a:spcPts val="3600"/>
              </a:lnSpc>
              <a:buSzPct val="90000"/>
              <a:buBlip>
                <a:blip r:embed="rId3"/>
              </a:buBlip>
            </a:pPr>
            <a:endParaRPr lang="en-US" altLang="zh-TW" sz="2800" dirty="0">
              <a:latin typeface="標楷體" panose="03000509000000000000" pitchFamily="65" charset="-120"/>
            </a:endParaRPr>
          </a:p>
          <a:p>
            <a:pPr marL="177800" indent="-177800">
              <a:lnSpc>
                <a:spcPts val="3600"/>
              </a:lnSpc>
              <a:buSzPct val="90000"/>
              <a:buBlip>
                <a:blip r:embed="rId3"/>
              </a:buBlip>
            </a:pPr>
            <a:endParaRPr lang="en-US" altLang="zh-TW" sz="2800" dirty="0">
              <a:latin typeface="標楷體" panose="03000509000000000000" pitchFamily="65" charset="-120"/>
            </a:endParaRPr>
          </a:p>
        </p:txBody>
      </p:sp>
      <p:pic>
        <p:nvPicPr>
          <p:cNvPr id="4" name="圖片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40989429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685332" y="2506226"/>
            <a:ext cx="7773338" cy="1153142"/>
          </a:xfrm>
        </p:spPr>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常用問答集</a:t>
            </a:r>
          </a:p>
        </p:txBody>
      </p:sp>
      <p:sp>
        <p:nvSpPr>
          <p:cNvPr id="8" name="矩形 7"/>
          <p:cNvSpPr/>
          <p:nvPr/>
        </p:nvSpPr>
        <p:spPr>
          <a:xfrm>
            <a:off x="2286001" y="3645024"/>
            <a:ext cx="4572000" cy="923330"/>
          </a:xfrm>
          <a:prstGeom prst="rect">
            <a:avLst/>
          </a:prstGeom>
        </p:spPr>
        <p:txBody>
          <a:bodyPr wrap="square">
            <a:spAutoFit/>
          </a:bodyPr>
          <a:lstStyle/>
          <a:p>
            <a:pPr algn="ctr"/>
            <a:r>
              <a:rPr lang="en-US" altLang="zh-TW" sz="5400" dirty="0">
                <a:solidFill>
                  <a:schemeClr val="tx1"/>
                </a:solidFill>
                <a:latin typeface="標楷體" panose="03000509000000000000" pitchFamily="65" charset="-120"/>
              </a:rPr>
              <a:t>Q&amp;A</a:t>
            </a:r>
            <a:endParaRPr lang="zh-TW" altLang="en-US" sz="5400" dirty="0">
              <a:solidFill>
                <a:schemeClr val="tx1"/>
              </a:solidFill>
              <a:latin typeface="標楷體" panose="03000509000000000000" pitchFamily="65" charset="-120"/>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245870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702716" y="260649"/>
            <a:ext cx="7773338" cy="1080120"/>
          </a:xfrm>
          <a:noFill/>
          <a:ln>
            <a:solidFill>
              <a:schemeClr val="accent1">
                <a:shade val="95000"/>
                <a:satMod val="105000"/>
                <a:alpha val="53000"/>
              </a:schemeClr>
            </a:solidFill>
          </a:ln>
        </p:spPr>
        <p:style>
          <a:lnRef idx="1">
            <a:schemeClr val="accent3"/>
          </a:lnRef>
          <a:fillRef idx="1002">
            <a:schemeClr val="lt2"/>
          </a:fillRef>
          <a:effectRef idx="1">
            <a:schemeClr val="accent3"/>
          </a:effectRef>
          <a:fontRef idx="minor">
            <a:schemeClr val="dk1"/>
          </a:fontRef>
        </p:style>
        <p:txBody>
          <a:bodyPr>
            <a:normAutofit/>
          </a:bodyPr>
          <a:lstStyle/>
          <a:p>
            <a:r>
              <a:rPr lang="zh-TW" altLang="en-US" sz="4800" dirty="0">
                <a:solidFill>
                  <a:schemeClr val="tx1"/>
                </a:solidFill>
                <a:latin typeface="標楷體" panose="03000509000000000000" pitchFamily="65" charset="-120"/>
                <a:ea typeface="標楷體" panose="03000509000000000000" pitchFamily="65" charset="-120"/>
              </a:rPr>
              <a:t>申辦退休案規定</a:t>
            </a:r>
            <a:r>
              <a:rPr lang="zh-TW" altLang="en-US" sz="2000" dirty="0">
                <a:solidFill>
                  <a:srgbClr val="FF0000"/>
                </a:solidFill>
                <a:latin typeface="標楷體" panose="03000509000000000000" pitchFamily="65" charset="-120"/>
                <a:ea typeface="標楷體" panose="03000509000000000000" pitchFamily="65" charset="-120"/>
              </a:rPr>
              <a:t>教細</a:t>
            </a:r>
            <a:r>
              <a:rPr lang="en-US" altLang="zh-TW" sz="2000" dirty="0">
                <a:solidFill>
                  <a:srgbClr val="FF0000"/>
                </a:solidFill>
                <a:latin typeface="標楷體" panose="03000509000000000000" pitchFamily="65" charset="-120"/>
                <a:ea typeface="標楷體" panose="03000509000000000000" pitchFamily="65" charset="-120"/>
              </a:rPr>
              <a:t>#44</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6" name="內容版面配置區 5"/>
          <p:cNvSpPr>
            <a:spLocks noGrp="1"/>
          </p:cNvSpPr>
          <p:nvPr>
            <p:ph sz="quarter" idx="13"/>
          </p:nvPr>
        </p:nvSpPr>
        <p:spPr>
          <a:xfrm>
            <a:off x="208408" y="1484784"/>
            <a:ext cx="8756079" cy="4896544"/>
          </a:xfrm>
          <a:gradFill>
            <a:gsLst>
              <a:gs pos="0">
                <a:schemeClr val="bg1"/>
              </a:gs>
              <a:gs pos="100000">
                <a:schemeClr val="accent1"/>
              </a:gs>
            </a:gsLst>
            <a:lin ang="2700000" scaled="1"/>
          </a:gradFill>
          <a:ln>
            <a:noFill/>
          </a:ln>
        </p:spPr>
        <p:style>
          <a:lnRef idx="1">
            <a:schemeClr val="accent3"/>
          </a:lnRef>
          <a:fillRef idx="3">
            <a:schemeClr val="accent3"/>
          </a:fillRef>
          <a:effectRef idx="2">
            <a:schemeClr val="accent3"/>
          </a:effectRef>
          <a:fontRef idx="minor">
            <a:schemeClr val="lt1"/>
          </a:fontRef>
        </p:style>
        <p:txBody>
          <a:bodyPr>
            <a:noAutofit/>
          </a:bodyPr>
          <a:lstStyle/>
          <a:p>
            <a:pPr marL="0" lvl="0" indent="0">
              <a:lnSpc>
                <a:spcPts val="3000"/>
              </a:lnSpc>
              <a:buNone/>
            </a:pPr>
            <a:endParaRPr lang="en-US" altLang="zh-TW" sz="2800" dirty="0">
              <a:solidFill>
                <a:schemeClr val="tx1"/>
              </a:solidFill>
              <a:latin typeface="標楷體" panose="03000509000000000000" pitchFamily="65" charset="-120"/>
              <a:ea typeface="標楷體" panose="03000509000000000000" pitchFamily="65" charset="-120"/>
            </a:endParaRPr>
          </a:p>
          <a:p>
            <a:pPr marL="0" lvl="0" indent="0">
              <a:lnSpc>
                <a:spcPts val="3000"/>
              </a:lnSpc>
              <a:buNone/>
            </a:pPr>
            <a:r>
              <a:rPr lang="en-US" altLang="zh-TW" sz="2800" dirty="0">
                <a:solidFill>
                  <a:schemeClr val="tx1"/>
                </a:solidFill>
                <a:latin typeface="標楷體" panose="03000509000000000000" pitchFamily="65" charset="-120"/>
                <a:ea typeface="標楷體" panose="03000509000000000000" pitchFamily="65" charset="-120"/>
              </a:rPr>
              <a:t>1.</a:t>
            </a:r>
            <a:r>
              <a:rPr lang="zh-TW" altLang="en-US" sz="3200" dirty="0">
                <a:solidFill>
                  <a:schemeClr val="tx1"/>
                </a:solidFill>
                <a:latin typeface="標楷體" panose="03000509000000000000" pitchFamily="65" charset="-120"/>
                <a:ea typeface="標楷體" panose="03000509000000000000" pitchFamily="65" charset="-120"/>
              </a:rPr>
              <a:t>申辦程序</a:t>
            </a:r>
            <a:endParaRPr lang="en-US" altLang="zh-TW" sz="3200" dirty="0">
              <a:solidFill>
                <a:schemeClr val="tx1"/>
              </a:solidFill>
              <a:latin typeface="標楷體" panose="03000509000000000000" pitchFamily="65" charset="-120"/>
              <a:ea typeface="標楷體" panose="03000509000000000000" pitchFamily="65" charset="-120"/>
            </a:endParaRPr>
          </a:p>
          <a:p>
            <a:pPr marL="0" lvl="0" indent="0">
              <a:lnSpc>
                <a:spcPts val="3000"/>
              </a:lnSpc>
              <a:buNone/>
            </a:pPr>
            <a:r>
              <a:rPr lang="zh-TW" altLang="en-US" sz="3200" cap="none" dirty="0">
                <a:solidFill>
                  <a:schemeClr val="tx1"/>
                </a:solidFill>
                <a:latin typeface="標楷體" panose="03000509000000000000" pitchFamily="65" charset="-120"/>
                <a:ea typeface="標楷體" panose="03000509000000000000" pitchFamily="65" charset="-120"/>
              </a:rPr>
              <a:t>　</a:t>
            </a:r>
            <a:r>
              <a:rPr lang="zh-TW" altLang="zh-TW" sz="3200" cap="none" dirty="0">
                <a:solidFill>
                  <a:schemeClr val="tx1"/>
                </a:solidFill>
                <a:latin typeface="標楷體" panose="03000509000000000000" pitchFamily="65" charset="-120"/>
                <a:ea typeface="標楷體" panose="03000509000000000000" pitchFamily="65" charset="-120"/>
              </a:rPr>
              <a:t>填具退休事實表檢同本人二吋正面半身相片一</a:t>
            </a:r>
            <a:endParaRPr lang="en-US" altLang="zh-TW" sz="3200" cap="none" dirty="0">
              <a:solidFill>
                <a:schemeClr val="tx1"/>
              </a:solidFill>
              <a:latin typeface="標楷體" panose="03000509000000000000" pitchFamily="65" charset="-120"/>
              <a:ea typeface="標楷體" panose="03000509000000000000" pitchFamily="65" charset="-120"/>
            </a:endParaRPr>
          </a:p>
          <a:p>
            <a:pPr marL="0" lvl="0" indent="0">
              <a:lnSpc>
                <a:spcPts val="3000"/>
              </a:lnSpc>
              <a:buNone/>
            </a:pPr>
            <a:r>
              <a:rPr lang="zh-TW" altLang="en-US" sz="3200" cap="none" dirty="0">
                <a:solidFill>
                  <a:schemeClr val="tx1"/>
                </a:solidFill>
                <a:latin typeface="標楷體" panose="03000509000000000000" pitchFamily="65" charset="-120"/>
                <a:ea typeface="標楷體" panose="03000509000000000000" pitchFamily="65" charset="-120"/>
              </a:rPr>
              <a:t>　</a:t>
            </a:r>
            <a:r>
              <a:rPr lang="zh-TW" altLang="zh-TW" sz="3200" cap="none" dirty="0">
                <a:solidFill>
                  <a:schemeClr val="tx1"/>
                </a:solidFill>
                <a:latin typeface="標楷體" panose="03000509000000000000" pitchFamily="65" charset="-120"/>
                <a:ea typeface="標楷體" panose="03000509000000000000" pitchFamily="65" charset="-120"/>
              </a:rPr>
              <a:t>張、退撫新制實施前之任職證件及其他相關證</a:t>
            </a:r>
            <a:endParaRPr lang="en-US" altLang="zh-TW" sz="3200" cap="none" dirty="0">
              <a:solidFill>
                <a:schemeClr val="tx1"/>
              </a:solidFill>
              <a:latin typeface="標楷體" panose="03000509000000000000" pitchFamily="65" charset="-120"/>
              <a:ea typeface="標楷體" panose="03000509000000000000" pitchFamily="65" charset="-120"/>
            </a:endParaRPr>
          </a:p>
          <a:p>
            <a:pPr marL="0" lvl="0" indent="0">
              <a:lnSpc>
                <a:spcPts val="3000"/>
              </a:lnSpc>
              <a:buNone/>
            </a:pPr>
            <a:r>
              <a:rPr lang="zh-TW" altLang="en-US" sz="3200" cap="none" dirty="0">
                <a:solidFill>
                  <a:schemeClr val="tx1"/>
                </a:solidFill>
                <a:latin typeface="標楷體" panose="03000509000000000000" pitchFamily="65" charset="-120"/>
                <a:ea typeface="標楷體" panose="03000509000000000000" pitchFamily="65" charset="-120"/>
              </a:rPr>
              <a:t>　</a:t>
            </a:r>
            <a:r>
              <a:rPr lang="zh-TW" altLang="zh-TW" sz="3200" cap="none" dirty="0">
                <a:solidFill>
                  <a:schemeClr val="tx1"/>
                </a:solidFill>
                <a:latin typeface="標楷體" panose="03000509000000000000" pitchFamily="65" charset="-120"/>
                <a:ea typeface="標楷體" panose="03000509000000000000" pitchFamily="65" charset="-120"/>
              </a:rPr>
              <a:t>明文件，由服務學校彙送主管機關審定 </a:t>
            </a:r>
          </a:p>
          <a:p>
            <a:pPr marL="0" lvl="0" indent="0">
              <a:lnSpc>
                <a:spcPts val="3000"/>
              </a:lnSpc>
              <a:buNone/>
            </a:pPr>
            <a:r>
              <a:rPr lang="en-US" altLang="zh-TW" sz="3200" dirty="0">
                <a:solidFill>
                  <a:schemeClr val="tx1"/>
                </a:solidFill>
                <a:latin typeface="標楷體" panose="03000509000000000000" pitchFamily="65" charset="-120"/>
                <a:ea typeface="標楷體" panose="03000509000000000000" pitchFamily="65" charset="-120"/>
              </a:rPr>
              <a:t>2.</a:t>
            </a:r>
            <a:r>
              <a:rPr lang="zh-TW" altLang="en-US" sz="3200" dirty="0">
                <a:solidFill>
                  <a:schemeClr val="tx1"/>
                </a:solidFill>
                <a:latin typeface="標楷體" panose="03000509000000000000" pitchFamily="65" charset="-120"/>
                <a:ea typeface="標楷體" panose="03000509000000000000" pitchFamily="65" charset="-120"/>
              </a:rPr>
              <a:t>申辦時程</a:t>
            </a:r>
            <a:endParaRPr lang="en-US" altLang="zh-TW" sz="3200" dirty="0">
              <a:solidFill>
                <a:schemeClr val="tx1"/>
              </a:solidFill>
              <a:latin typeface="標楷體" panose="03000509000000000000" pitchFamily="65" charset="-120"/>
              <a:ea typeface="標楷體" panose="03000509000000000000" pitchFamily="65" charset="-120"/>
            </a:endParaRPr>
          </a:p>
          <a:p>
            <a:pPr marL="0" lvl="0" indent="0">
              <a:lnSpc>
                <a:spcPts val="3000"/>
              </a:lnSpc>
              <a:buNone/>
            </a:pPr>
            <a:r>
              <a:rPr lang="zh-TW" altLang="en-US" sz="3200" cap="none" dirty="0">
                <a:solidFill>
                  <a:schemeClr val="tx1"/>
                </a:solidFill>
                <a:latin typeface="標楷體" panose="03000509000000000000" pitchFamily="65" charset="-120"/>
                <a:ea typeface="標楷體" panose="03000509000000000000" pitchFamily="65" charset="-120"/>
              </a:rPr>
              <a:t>　</a:t>
            </a:r>
            <a:r>
              <a:rPr lang="zh-TW" altLang="zh-TW" sz="3200" cap="none" dirty="0">
                <a:solidFill>
                  <a:srgbClr val="000000"/>
                </a:solidFill>
                <a:latin typeface="標楷體" panose="03000509000000000000" pitchFamily="65" charset="-120"/>
                <a:ea typeface="標楷體" panose="03000509000000000000" pitchFamily="65" charset="-120"/>
              </a:rPr>
              <a:t>應於其</a:t>
            </a:r>
            <a:r>
              <a:rPr lang="zh-TW" altLang="zh-TW" sz="3200" cap="none" dirty="0">
                <a:solidFill>
                  <a:srgbClr val="FF0000"/>
                </a:solidFill>
                <a:latin typeface="標楷體" panose="03000509000000000000" pitchFamily="65" charset="-120"/>
                <a:ea typeface="標楷體" panose="03000509000000000000" pitchFamily="65" charset="-120"/>
              </a:rPr>
              <a:t>退休生效日前一日至前三個月間，送達</a:t>
            </a:r>
            <a:endParaRPr lang="en-US" altLang="zh-TW" sz="3200" cap="none" dirty="0">
              <a:solidFill>
                <a:srgbClr val="FF0000"/>
              </a:solidFill>
              <a:latin typeface="標楷體" panose="03000509000000000000" pitchFamily="65" charset="-120"/>
              <a:ea typeface="標楷體" panose="03000509000000000000" pitchFamily="65" charset="-120"/>
            </a:endParaRPr>
          </a:p>
          <a:p>
            <a:pPr marL="0" lvl="0" indent="0">
              <a:lnSpc>
                <a:spcPts val="3000"/>
              </a:lnSpc>
              <a:buNone/>
            </a:pPr>
            <a:r>
              <a:rPr lang="zh-TW" altLang="en-US" sz="3200" cap="none" dirty="0">
                <a:solidFill>
                  <a:srgbClr val="FF0000"/>
                </a:solidFill>
                <a:latin typeface="標楷體" panose="03000509000000000000" pitchFamily="65" charset="-120"/>
                <a:ea typeface="標楷體" panose="03000509000000000000" pitchFamily="65" charset="-120"/>
              </a:rPr>
              <a:t>　</a:t>
            </a:r>
            <a:r>
              <a:rPr lang="zh-TW" altLang="zh-TW" sz="3200" cap="none" dirty="0">
                <a:solidFill>
                  <a:srgbClr val="FF0000"/>
                </a:solidFill>
                <a:latin typeface="標楷體" panose="03000509000000000000" pitchFamily="65" charset="-120"/>
                <a:ea typeface="標楷體" panose="03000509000000000000" pitchFamily="65" charset="-120"/>
              </a:rPr>
              <a:t>主管機關審定</a:t>
            </a:r>
            <a:r>
              <a:rPr lang="zh-TW" altLang="en-US" sz="3200" cap="none" dirty="0">
                <a:solidFill>
                  <a:srgbClr val="000000"/>
                </a:solidFill>
                <a:latin typeface="標楷體" panose="03000509000000000000" pitchFamily="65" charset="-120"/>
                <a:ea typeface="標楷體" panose="03000509000000000000" pitchFamily="65" charset="-120"/>
              </a:rPr>
              <a:t>（配合各機關學校行政流程通常</a:t>
            </a:r>
            <a:endParaRPr lang="en-US" altLang="zh-TW" sz="3200" cap="none" dirty="0">
              <a:solidFill>
                <a:srgbClr val="000000"/>
              </a:solidFill>
              <a:latin typeface="標楷體" panose="03000509000000000000" pitchFamily="65" charset="-120"/>
              <a:ea typeface="標楷體" panose="03000509000000000000" pitchFamily="65" charset="-120"/>
            </a:endParaRPr>
          </a:p>
          <a:p>
            <a:pPr marL="0" lvl="0" indent="0">
              <a:lnSpc>
                <a:spcPts val="3000"/>
              </a:lnSpc>
              <a:buNone/>
            </a:pPr>
            <a:r>
              <a:rPr lang="zh-TW" altLang="en-US" sz="3200" cap="none" dirty="0">
                <a:solidFill>
                  <a:srgbClr val="000000"/>
                </a:solidFill>
                <a:latin typeface="標楷體" panose="03000509000000000000" pitchFamily="65" charset="-120"/>
                <a:ea typeface="標楷體" panose="03000509000000000000" pitchFamily="65" charset="-120"/>
              </a:rPr>
              <a:t>　需較規定時程提早１至２月時間送件）</a:t>
            </a:r>
            <a:endParaRPr lang="en-US" altLang="zh-TW" sz="3200" cap="none" dirty="0">
              <a:solidFill>
                <a:srgbClr val="000000"/>
              </a:solidFill>
              <a:latin typeface="標楷體" panose="03000509000000000000" pitchFamily="65" charset="-120"/>
              <a:ea typeface="標楷體" panose="03000509000000000000" pitchFamily="65" charset="-120"/>
            </a:endParaRPr>
          </a:p>
          <a:p>
            <a:pPr marL="0" lvl="0" indent="0">
              <a:lnSpc>
                <a:spcPts val="3000"/>
              </a:lnSpc>
              <a:buNone/>
            </a:pPr>
            <a:endParaRPr lang="en-US" altLang="zh-TW" sz="3200" cap="none" dirty="0">
              <a:solidFill>
                <a:schemeClr val="tx1"/>
              </a:solidFill>
              <a:latin typeface="標楷體" panose="03000509000000000000" pitchFamily="65" charset="-120"/>
              <a:ea typeface="標楷體" panose="03000509000000000000" pitchFamily="65" charset="-120"/>
            </a:endParaRPr>
          </a:p>
          <a:p>
            <a:pPr marL="0" lvl="0" indent="0">
              <a:lnSpc>
                <a:spcPts val="3000"/>
              </a:lnSpc>
              <a:buNone/>
            </a:pPr>
            <a:r>
              <a:rPr lang="zh-TW" altLang="zh-TW" sz="3200" cap="none" dirty="0">
                <a:solidFill>
                  <a:schemeClr val="tx1"/>
                </a:solidFill>
                <a:latin typeface="標楷體" panose="03000509000000000000" pitchFamily="65" charset="-120"/>
                <a:ea typeface="標楷體" panose="03000509000000000000" pitchFamily="65" charset="-120"/>
              </a:rPr>
              <a:t> </a:t>
            </a:r>
          </a:p>
          <a:p>
            <a:pPr marL="0" indent="0">
              <a:lnSpc>
                <a:spcPts val="3000"/>
              </a:lnSpc>
              <a:buNone/>
            </a:pPr>
            <a:r>
              <a:rPr lang="zh-TW" altLang="en-US" sz="2400" dirty="0">
                <a:solidFill>
                  <a:srgbClr val="FF00FF"/>
                </a:solidFill>
                <a:latin typeface="標楷體" panose="03000509000000000000" pitchFamily="65" charset="-120"/>
                <a:ea typeface="標楷體" panose="03000509000000000000" pitchFamily="65" charset="-120"/>
              </a:rPr>
              <a:t>　</a:t>
            </a: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pic>
        <p:nvPicPr>
          <p:cNvPr id="8" name="圖片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6030596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899592" y="467838"/>
            <a:ext cx="7773338" cy="1080120"/>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pPr algn="l"/>
            <a:r>
              <a:rPr lang="en-US" altLang="zh-TW" sz="3200" dirty="0">
                <a:solidFill>
                  <a:schemeClr val="tx1"/>
                </a:solidFill>
                <a:latin typeface="標楷體" panose="03000509000000000000" pitchFamily="65" charset="-120"/>
                <a:ea typeface="標楷體" panose="03000509000000000000" pitchFamily="65" charset="-120"/>
              </a:rPr>
              <a:t>Q1</a:t>
            </a:r>
            <a:r>
              <a:rPr lang="zh-TW" altLang="en-US" sz="3200" dirty="0">
                <a:solidFill>
                  <a:schemeClr val="tx1"/>
                </a:solidFill>
                <a:latin typeface="標楷體" panose="03000509000000000000" pitchFamily="65" charset="-120"/>
                <a:ea typeface="標楷體" panose="03000509000000000000" pitchFamily="65" charset="-120"/>
              </a:rPr>
              <a:t>：遺屬年金或遺屬一次金可以領多少</a:t>
            </a:r>
            <a:r>
              <a:rPr lang="en-US" altLang="zh-TW" sz="3200" dirty="0">
                <a:solidFill>
                  <a:schemeClr val="tx1"/>
                </a:solidFill>
                <a:latin typeface="標楷體" panose="03000509000000000000" pitchFamily="65" charset="-120"/>
                <a:ea typeface="標楷體" panose="03000509000000000000" pitchFamily="65" charset="-120"/>
              </a:rPr>
              <a:t>?</a:t>
            </a:r>
            <a:endParaRPr lang="zh-TW" altLang="en-US" sz="3200" dirty="0">
              <a:solidFill>
                <a:schemeClr val="tx1"/>
              </a:solidFill>
              <a:latin typeface="標楷體" panose="03000509000000000000" pitchFamily="65" charset="-120"/>
              <a:ea typeface="標楷體" panose="03000509000000000000" pitchFamily="65" charset="-120"/>
            </a:endParaRPr>
          </a:p>
        </p:txBody>
      </p:sp>
      <p:sp>
        <p:nvSpPr>
          <p:cNvPr id="2" name="內容版面配置區 1"/>
          <p:cNvSpPr>
            <a:spLocks noGrp="1"/>
          </p:cNvSpPr>
          <p:nvPr>
            <p:ph sz="quarter" idx="13"/>
          </p:nvPr>
        </p:nvSpPr>
        <p:spPr/>
        <p:txBody>
          <a:bodyPr/>
          <a:lstStyle/>
          <a:p>
            <a:endParaRPr lang="zh-TW" altLang="en-US" dirty="0"/>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545879" y="1738001"/>
            <a:ext cx="7930175" cy="4571319"/>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algn="just">
              <a:lnSpc>
                <a:spcPts val="4000"/>
              </a:lnSpc>
              <a:buSzPct val="90000"/>
            </a:pPr>
            <a:r>
              <a:rPr lang="en-US" altLang="zh-TW" sz="2800" dirty="0">
                <a:solidFill>
                  <a:schemeClr val="tx1"/>
                </a:solidFill>
                <a:latin typeface="標楷體" panose="03000509000000000000" pitchFamily="65" charset="-120"/>
              </a:rPr>
              <a:t>A:</a:t>
            </a:r>
          </a:p>
          <a:p>
            <a:pPr algn="just">
              <a:lnSpc>
                <a:spcPts val="4000"/>
              </a:lnSpc>
              <a:buSzPct val="90000"/>
            </a:pPr>
            <a:r>
              <a:rPr lang="zh-TW" altLang="en-US" sz="2800" dirty="0">
                <a:solidFill>
                  <a:schemeClr val="tx1"/>
                </a:solidFill>
                <a:latin typeface="標楷體" panose="03000509000000000000" pitchFamily="65" charset="-120"/>
              </a:rPr>
              <a:t>一、遺屬年金給付標準為所領月退休金的半數，</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如是兼領月退休金，依兼領比例月退休金的</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半數，如是擇領減額月退休金者，按減額月</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退休金的半數。</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二、遺屬一次金，為應領一次退休金減去已領月</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退休金的餘額，加上</a:t>
            </a:r>
            <a:r>
              <a:rPr lang="en-US" altLang="zh-TW" sz="2800" dirty="0">
                <a:solidFill>
                  <a:schemeClr val="tx1"/>
                </a:solidFill>
                <a:latin typeface="標楷體" panose="03000509000000000000" pitchFamily="65" charset="-120"/>
              </a:rPr>
              <a:t>6</a:t>
            </a:r>
            <a:r>
              <a:rPr lang="zh-TW" altLang="en-US" sz="2800" dirty="0">
                <a:solidFill>
                  <a:schemeClr val="tx1"/>
                </a:solidFill>
                <a:latin typeface="標楷體" panose="03000509000000000000" pitchFamily="65" charset="-120"/>
              </a:rPr>
              <a:t>個基數遺屬一次金。</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如沒有餘額，仍有</a:t>
            </a:r>
            <a:r>
              <a:rPr lang="en-US" altLang="zh-TW" sz="2800" dirty="0">
                <a:solidFill>
                  <a:schemeClr val="tx1"/>
                </a:solidFill>
                <a:latin typeface="標楷體" panose="03000509000000000000" pitchFamily="65" charset="-120"/>
              </a:rPr>
              <a:t>6</a:t>
            </a:r>
            <a:r>
              <a:rPr lang="zh-TW" altLang="en-US" sz="2800" dirty="0">
                <a:solidFill>
                  <a:schemeClr val="tx1"/>
                </a:solidFill>
                <a:latin typeface="標楷體" panose="03000509000000000000" pitchFamily="65" charset="-120"/>
              </a:rPr>
              <a:t>個基數的遺屬一次金。</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a:t>
            </a:r>
            <a:r>
              <a:rPr lang="zh-TW" altLang="en-US" sz="2800" dirty="0">
                <a:solidFill>
                  <a:schemeClr val="tx1"/>
                </a:solidFill>
                <a:latin typeface="標楷體" panose="03000509000000000000" pitchFamily="65" charset="-120"/>
              </a:rPr>
              <a:t>本薪*</a:t>
            </a:r>
            <a:r>
              <a:rPr lang="en-US" altLang="zh-TW" sz="2800" dirty="0">
                <a:solidFill>
                  <a:schemeClr val="tx1"/>
                </a:solidFill>
                <a:latin typeface="標楷體" panose="03000509000000000000" pitchFamily="65" charset="-120"/>
              </a:rPr>
              <a:t>2</a:t>
            </a:r>
            <a:r>
              <a:rPr lang="zh-TW" altLang="en-US" sz="2800" dirty="0">
                <a:solidFill>
                  <a:schemeClr val="tx1"/>
                </a:solidFill>
                <a:latin typeface="標楷體" panose="03000509000000000000" pitchFamily="65" charset="-120"/>
              </a:rPr>
              <a:t>*</a:t>
            </a:r>
            <a:r>
              <a:rPr lang="en-US" altLang="zh-TW" sz="2800" dirty="0">
                <a:solidFill>
                  <a:schemeClr val="tx1"/>
                </a:solidFill>
                <a:latin typeface="標楷體" panose="03000509000000000000" pitchFamily="65" charset="-120"/>
              </a:rPr>
              <a:t>6)</a:t>
            </a:r>
            <a:endParaRPr lang="ko-KR" altLang="en-US" sz="2800" dirty="0">
              <a:solidFill>
                <a:schemeClr val="tx1"/>
              </a:solidFill>
              <a:latin typeface="標楷體" panose="03000509000000000000" pitchFamily="65" charset="-120"/>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2097981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827584" y="552830"/>
            <a:ext cx="7773338" cy="1080120"/>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algn="l"/>
            <a:r>
              <a:rPr lang="en-US" altLang="zh-TW" sz="2800" dirty="0">
                <a:solidFill>
                  <a:schemeClr val="tx1"/>
                </a:solidFill>
                <a:latin typeface="標楷體" panose="03000509000000000000" pitchFamily="65" charset="-120"/>
                <a:ea typeface="標楷體" panose="03000509000000000000" pitchFamily="65" charset="-120"/>
              </a:rPr>
              <a:t>Q2</a:t>
            </a:r>
            <a:r>
              <a:rPr lang="zh-TW" altLang="en-US" sz="2800" dirty="0">
                <a:solidFill>
                  <a:schemeClr val="tx1"/>
                </a:solidFill>
                <a:latin typeface="標楷體" panose="03000509000000000000" pitchFamily="65" charset="-120"/>
                <a:ea typeface="標楷體" panose="03000509000000000000" pitchFamily="65" charset="-120"/>
              </a:rPr>
              <a:t>：配偶離婚後，於月退人員死前復合再婚，婚姻關係累計有</a:t>
            </a:r>
            <a:r>
              <a:rPr lang="en-US" altLang="zh-TW" sz="2800" dirty="0">
                <a:solidFill>
                  <a:schemeClr val="tx1"/>
                </a:solidFill>
                <a:latin typeface="標楷體" panose="03000509000000000000" pitchFamily="65" charset="-120"/>
                <a:ea typeface="標楷體" panose="03000509000000000000" pitchFamily="65" charset="-120"/>
              </a:rPr>
              <a:t>10</a:t>
            </a:r>
            <a:r>
              <a:rPr lang="zh-TW" altLang="en-US" sz="2800" dirty="0">
                <a:solidFill>
                  <a:schemeClr val="tx1"/>
                </a:solidFill>
                <a:latin typeface="標楷體" panose="03000509000000000000" pitchFamily="65" charset="-120"/>
                <a:ea typeface="標楷體" panose="03000509000000000000" pitchFamily="65" charset="-120"/>
              </a:rPr>
              <a:t>年，可以申請遺屬年金嗎</a:t>
            </a:r>
            <a:r>
              <a:rPr lang="en-US" altLang="zh-TW" sz="2800" dirty="0">
                <a:solidFill>
                  <a:schemeClr val="tx1"/>
                </a:solidFill>
                <a:latin typeface="標楷體" panose="03000509000000000000" pitchFamily="65" charset="-120"/>
                <a:ea typeface="標楷體" panose="03000509000000000000" pitchFamily="65" charset="-120"/>
              </a:rPr>
              <a:t>?</a:t>
            </a:r>
            <a:endParaRPr lang="zh-TW" altLang="en-US" sz="2800" dirty="0">
              <a:solidFill>
                <a:schemeClr val="tx1"/>
              </a:solidFill>
              <a:latin typeface="標楷體" panose="03000509000000000000" pitchFamily="65" charset="-120"/>
              <a:ea typeface="標楷體" panose="03000509000000000000" pitchFamily="65" charset="-120"/>
            </a:endParaRPr>
          </a:p>
        </p:txBody>
      </p:sp>
      <p:sp>
        <p:nvSpPr>
          <p:cNvPr id="2" name="內容版面配置區 1"/>
          <p:cNvSpPr>
            <a:spLocks noGrp="1"/>
          </p:cNvSpPr>
          <p:nvPr>
            <p:ph sz="quarter" idx="13"/>
          </p:nvPr>
        </p:nvSpPr>
        <p:spPr/>
        <p:txBody>
          <a:bodyPr/>
          <a:lstStyle/>
          <a:p>
            <a:endParaRPr lang="zh-TW" altLang="en-US" dirty="0"/>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534952" y="1844824"/>
            <a:ext cx="8213512" cy="4680519"/>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algn="just">
              <a:lnSpc>
                <a:spcPts val="4000"/>
              </a:lnSpc>
              <a:buSzPct val="90000"/>
            </a:pPr>
            <a:r>
              <a:rPr lang="en-US" altLang="zh-TW" sz="2800" dirty="0">
                <a:solidFill>
                  <a:schemeClr val="tx1"/>
                </a:solidFill>
                <a:latin typeface="標楷體" panose="03000509000000000000" pitchFamily="65" charset="-120"/>
              </a:rPr>
              <a:t>A:</a:t>
            </a:r>
          </a:p>
          <a:p>
            <a:pPr algn="just">
              <a:lnSpc>
                <a:spcPts val="4000"/>
              </a:lnSpc>
              <a:buSzPct val="90000"/>
            </a:pPr>
            <a:r>
              <a:rPr lang="zh-TW" altLang="en-US" sz="2800" dirty="0">
                <a:solidFill>
                  <a:schemeClr val="tx1"/>
                </a:solidFill>
                <a:latin typeface="標楷體" panose="03000509000000000000" pitchFamily="65" charset="-120"/>
              </a:rPr>
              <a:t>一、配偶需符合下列條件：</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1.</a:t>
            </a:r>
            <a:r>
              <a:rPr lang="zh-TW" altLang="en-US" sz="2800" dirty="0">
                <a:solidFill>
                  <a:schemeClr val="tx1"/>
                </a:solidFill>
                <a:latin typeface="標楷體" panose="03000509000000000000" pitchFamily="65" charset="-120"/>
              </a:rPr>
              <a:t>婚姻關係於亡故時已存續</a:t>
            </a:r>
            <a:r>
              <a:rPr lang="en-US" altLang="zh-TW" sz="2800" dirty="0">
                <a:solidFill>
                  <a:schemeClr val="tx1"/>
                </a:solidFill>
                <a:latin typeface="標楷體" panose="03000509000000000000" pitchFamily="65" charset="-120"/>
              </a:rPr>
              <a:t>10</a:t>
            </a:r>
            <a:r>
              <a:rPr lang="zh-TW" altLang="en-US" sz="2800" dirty="0">
                <a:solidFill>
                  <a:schemeClr val="tx1"/>
                </a:solidFill>
                <a:latin typeface="標楷體" panose="03000509000000000000" pitchFamily="65" charset="-120"/>
              </a:rPr>
              <a:t>年以上且未再婚</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2.</a:t>
            </a:r>
            <a:r>
              <a:rPr lang="zh-TW" altLang="en-US" sz="2800" dirty="0">
                <a:solidFill>
                  <a:schemeClr val="tx1"/>
                </a:solidFill>
                <a:latin typeface="標楷體" panose="03000509000000000000" pitchFamily="65" charset="-120"/>
              </a:rPr>
              <a:t>年滿</a:t>
            </a:r>
            <a:r>
              <a:rPr lang="en-US" altLang="zh-TW" sz="2800" dirty="0">
                <a:solidFill>
                  <a:schemeClr val="tx1"/>
                </a:solidFill>
                <a:latin typeface="標楷體" panose="03000509000000000000" pitchFamily="65" charset="-120"/>
              </a:rPr>
              <a:t>55</a:t>
            </a:r>
            <a:r>
              <a:rPr lang="zh-TW" altLang="en-US" sz="2800" dirty="0">
                <a:solidFill>
                  <a:schemeClr val="tx1"/>
                </a:solidFill>
                <a:latin typeface="標楷體" panose="03000509000000000000" pitchFamily="65" charset="-120"/>
              </a:rPr>
              <a:t>歲，或身心障礙且無工作能力；未滿</a:t>
            </a:r>
            <a:endParaRPr lang="en-US" altLang="zh-TW" sz="2800" dirty="0">
              <a:solidFill>
                <a:schemeClr val="tx1"/>
              </a:solidFill>
              <a:latin typeface="標楷體" panose="03000509000000000000" pitchFamily="65" charset="-120"/>
            </a:endParaRPr>
          </a:p>
          <a:p>
            <a:pPr>
              <a:lnSpc>
                <a:spcPts val="36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55</a:t>
            </a:r>
            <a:r>
              <a:rPr lang="zh-TW" altLang="en-US" sz="2800" dirty="0">
                <a:solidFill>
                  <a:schemeClr val="tx1"/>
                </a:solidFill>
                <a:latin typeface="標楷體" panose="03000509000000000000" pitchFamily="65" charset="-120"/>
              </a:rPr>
              <a:t>歲者，得至滿</a:t>
            </a:r>
            <a:r>
              <a:rPr lang="en-US" altLang="zh-TW" sz="2800" dirty="0">
                <a:solidFill>
                  <a:schemeClr val="tx1"/>
                </a:solidFill>
                <a:latin typeface="標楷體" panose="03000509000000000000" pitchFamily="65" charset="-120"/>
              </a:rPr>
              <a:t>55</a:t>
            </a:r>
            <a:r>
              <a:rPr lang="zh-TW" altLang="en-US" sz="2800" dirty="0">
                <a:solidFill>
                  <a:schemeClr val="tx1"/>
                </a:solidFill>
                <a:latin typeface="標楷體" panose="03000509000000000000" pitchFamily="65" charset="-120"/>
              </a:rPr>
              <a:t>歲支日起支領。</a:t>
            </a:r>
          </a:p>
          <a:p>
            <a:pPr algn="just">
              <a:lnSpc>
                <a:spcPts val="4000"/>
              </a:lnSpc>
              <a:buSzPct val="90000"/>
            </a:pPr>
            <a:r>
              <a:rPr lang="zh-TW" altLang="en-US" sz="2800" dirty="0">
                <a:solidFill>
                  <a:schemeClr val="tx1"/>
                </a:solidFill>
                <a:latin typeface="標楷體" panose="03000509000000000000" pitchFamily="65" charset="-120"/>
              </a:rPr>
              <a:t>二、月退人員亡故時之配偶，婚姻關係累積存續</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a:t>
            </a:r>
            <a:r>
              <a:rPr lang="en-US" altLang="zh-TW" sz="2800" dirty="0">
                <a:solidFill>
                  <a:schemeClr val="tx1"/>
                </a:solidFill>
                <a:latin typeface="標楷體" panose="03000509000000000000" pitchFamily="65" charset="-120"/>
              </a:rPr>
              <a:t>10</a:t>
            </a:r>
            <a:r>
              <a:rPr lang="zh-TW" altLang="en-US" sz="2800" dirty="0">
                <a:solidFill>
                  <a:schemeClr val="tx1"/>
                </a:solidFill>
                <a:latin typeface="標楷體" panose="03000509000000000000" pitchFamily="65" charset="-120"/>
              </a:rPr>
              <a:t>年以上未再婚，即符合前述第</a:t>
            </a:r>
            <a:r>
              <a:rPr lang="en-US" altLang="zh-TW" sz="2800" dirty="0">
                <a:solidFill>
                  <a:schemeClr val="tx1"/>
                </a:solidFill>
                <a:latin typeface="標楷體" panose="03000509000000000000" pitchFamily="65" charset="-120"/>
              </a:rPr>
              <a:t>1</a:t>
            </a:r>
            <a:r>
              <a:rPr lang="zh-TW" altLang="en-US" sz="2800" dirty="0">
                <a:solidFill>
                  <a:schemeClr val="tx1"/>
                </a:solidFill>
                <a:latin typeface="標楷體" panose="03000509000000000000" pitchFamily="65" charset="-120"/>
              </a:rPr>
              <a:t>點條件。舉</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例而言，兩人分分合合，有多段婚姻，可累</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    加計算。</a:t>
            </a:r>
            <a:endParaRPr lang="en-US" altLang="ko-KR" sz="2800" dirty="0">
              <a:solidFill>
                <a:schemeClr val="tx1"/>
              </a:solidFill>
              <a:latin typeface="標楷體" panose="03000509000000000000" pitchFamily="65" charset="-120"/>
            </a:endParaRPr>
          </a:p>
          <a:p>
            <a:pPr algn="just">
              <a:lnSpc>
                <a:spcPts val="4000"/>
              </a:lnSpc>
              <a:buSzPct val="90000"/>
            </a:pPr>
            <a:endParaRPr lang="ko-KR" altLang="en-US" sz="2800" dirty="0">
              <a:latin typeface="標楷體" panose="03000509000000000000" pitchFamily="65" charset="-120"/>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7018924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899592" y="584684"/>
            <a:ext cx="7773338" cy="1080120"/>
          </a:xfrm>
          <a:noFill/>
          <a:ln>
            <a:noFill/>
          </a:ln>
        </p:spPr>
        <p:style>
          <a:lnRef idx="1">
            <a:schemeClr val="accent3"/>
          </a:lnRef>
          <a:fillRef idx="1002">
            <a:schemeClr val="lt2"/>
          </a:fillRef>
          <a:effectRef idx="1">
            <a:schemeClr val="accent3"/>
          </a:effectRef>
          <a:fontRef idx="minor">
            <a:schemeClr val="dk1"/>
          </a:fontRef>
        </p:style>
        <p:txBody>
          <a:bodyPr>
            <a:normAutofit/>
          </a:bodyPr>
          <a:lstStyle/>
          <a:p>
            <a:pPr algn="l"/>
            <a:r>
              <a:rPr lang="en-US" altLang="zh-TW" sz="3200" dirty="0">
                <a:solidFill>
                  <a:schemeClr val="tx1"/>
                </a:solidFill>
                <a:latin typeface="標楷體" panose="03000509000000000000" pitchFamily="65" charset="-120"/>
                <a:ea typeface="標楷體" panose="03000509000000000000" pitchFamily="65" charset="-120"/>
              </a:rPr>
              <a:t>Q3</a:t>
            </a:r>
            <a:r>
              <a:rPr lang="zh-TW" altLang="en-US" sz="3200" dirty="0">
                <a:solidFill>
                  <a:schemeClr val="tx1"/>
                </a:solidFill>
                <a:latin typeface="標楷體" panose="03000509000000000000" pitchFamily="65" charset="-120"/>
                <a:ea typeface="標楷體" panose="03000509000000000000" pitchFamily="65" charset="-120"/>
              </a:rPr>
              <a:t>：遺族是退休公教人員，領有月退休金，可以申請遺屬年金嗎</a:t>
            </a:r>
            <a:r>
              <a:rPr lang="en-US" altLang="zh-TW" sz="3200" dirty="0">
                <a:solidFill>
                  <a:schemeClr val="tx1"/>
                </a:solidFill>
                <a:latin typeface="標楷體" panose="03000509000000000000" pitchFamily="65" charset="-120"/>
                <a:ea typeface="標楷體" panose="03000509000000000000" pitchFamily="65" charset="-120"/>
              </a:rPr>
              <a:t>?</a:t>
            </a:r>
            <a:endParaRPr lang="zh-TW" altLang="en-US" sz="3200" dirty="0">
              <a:solidFill>
                <a:schemeClr val="tx1"/>
              </a:solidFill>
              <a:latin typeface="標楷體" panose="03000509000000000000" pitchFamily="65" charset="-120"/>
              <a:ea typeface="標楷體" panose="03000509000000000000" pitchFamily="65" charset="-120"/>
            </a:endParaRP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742755" y="2060848"/>
            <a:ext cx="7930175" cy="4032447"/>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algn="just">
              <a:lnSpc>
                <a:spcPts val="4000"/>
              </a:lnSpc>
              <a:buSzPct val="90000"/>
            </a:pPr>
            <a:r>
              <a:rPr lang="en-US" altLang="zh-TW" sz="2800" dirty="0">
                <a:solidFill>
                  <a:schemeClr val="tx1"/>
                </a:solidFill>
                <a:latin typeface="標楷體" panose="03000509000000000000" pitchFamily="65" charset="-120"/>
              </a:rPr>
              <a:t>A:</a:t>
            </a:r>
          </a:p>
          <a:p>
            <a:pPr algn="just">
              <a:lnSpc>
                <a:spcPts val="4000"/>
              </a:lnSpc>
              <a:buSzPct val="90000"/>
            </a:pPr>
            <a:r>
              <a:rPr lang="zh-TW" altLang="en-US" sz="2800" dirty="0">
                <a:solidFill>
                  <a:schemeClr val="tx1"/>
                </a:solidFill>
                <a:latin typeface="標楷體" panose="03000509000000000000" pitchFamily="65" charset="-120"/>
              </a:rPr>
              <a:t>遺族已依法領有退休金、撫卹金、優惠存款利息</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，或其他由政府預算、公營事業機構支給之定期</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性退離給與者，不得擇領遺屬年金，但仍可支領</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遺屬一次金。另選擇放棄應領之 定期給與並經權</a:t>
            </a:r>
            <a:endParaRPr lang="en-US" altLang="zh-TW" sz="2800" dirty="0">
              <a:solidFill>
                <a:schemeClr val="tx1"/>
              </a:solidFill>
              <a:latin typeface="標楷體" panose="03000509000000000000" pitchFamily="65" charset="-120"/>
            </a:endParaRPr>
          </a:p>
          <a:p>
            <a:pPr algn="just">
              <a:lnSpc>
                <a:spcPts val="4000"/>
              </a:lnSpc>
              <a:buSzPct val="90000"/>
            </a:pPr>
            <a:r>
              <a:rPr lang="zh-TW" altLang="en-US" sz="2800" dirty="0">
                <a:solidFill>
                  <a:schemeClr val="tx1"/>
                </a:solidFill>
                <a:latin typeface="標楷體" panose="03000509000000000000" pitchFamily="65" charset="-120"/>
              </a:rPr>
              <a:t>責機關同意者，不在此限 。</a:t>
            </a:r>
            <a:endParaRPr lang="ko-KR" altLang="en-US" sz="2800" dirty="0">
              <a:solidFill>
                <a:schemeClr val="tx1"/>
              </a:solidFill>
              <a:latin typeface="標楷體" panose="03000509000000000000" pitchFamily="65" charset="-120"/>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392023367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84862" y="764704"/>
            <a:ext cx="7773338" cy="1080120"/>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algn="l"/>
            <a:r>
              <a:rPr lang="en-US" altLang="zh-TW" sz="3200" dirty="0">
                <a:solidFill>
                  <a:schemeClr val="tx1"/>
                </a:solidFill>
                <a:latin typeface="標楷體" panose="03000509000000000000" pitchFamily="65" charset="-120"/>
                <a:ea typeface="標楷體" panose="03000509000000000000" pitchFamily="65" charset="-120"/>
              </a:rPr>
              <a:t>Q4</a:t>
            </a:r>
            <a:r>
              <a:rPr lang="zh-TW" altLang="en-US" sz="3200" dirty="0">
                <a:solidFill>
                  <a:schemeClr val="tx1"/>
                </a:solidFill>
                <a:latin typeface="標楷體" panose="03000509000000000000" pitchFamily="65" charset="-120"/>
                <a:ea typeface="標楷體" panose="03000509000000000000" pitchFamily="65" charset="-120"/>
              </a:rPr>
              <a:t>：遺族領有勞保年金，可以選擇申請遺屬年金嗎</a:t>
            </a:r>
            <a:r>
              <a:rPr lang="en-US" altLang="zh-TW" sz="3200" dirty="0">
                <a:solidFill>
                  <a:schemeClr val="tx1"/>
                </a:solidFill>
                <a:latin typeface="標楷體" panose="03000509000000000000" pitchFamily="65" charset="-120"/>
                <a:ea typeface="標楷體" panose="03000509000000000000" pitchFamily="65" charset="-120"/>
              </a:rPr>
              <a:t>?</a:t>
            </a:r>
            <a:endParaRPr lang="zh-TW" altLang="en-US" sz="3200" dirty="0">
              <a:solidFill>
                <a:schemeClr val="tx1"/>
              </a:solidFill>
              <a:latin typeface="標楷體" panose="03000509000000000000" pitchFamily="65" charset="-120"/>
              <a:ea typeface="標楷體" panose="03000509000000000000" pitchFamily="65" charset="-120"/>
            </a:endParaRPr>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606443" y="2447552"/>
            <a:ext cx="7930175" cy="2997671"/>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algn="just">
              <a:lnSpc>
                <a:spcPts val="4000"/>
              </a:lnSpc>
              <a:buSzPct val="90000"/>
            </a:pPr>
            <a:r>
              <a:rPr lang="en-US" altLang="zh-TW" sz="2800" dirty="0">
                <a:solidFill>
                  <a:schemeClr val="tx1"/>
                </a:solidFill>
                <a:latin typeface="標楷體" panose="03000509000000000000" pitchFamily="65" charset="-120"/>
              </a:rPr>
              <a:t>A:</a:t>
            </a:r>
          </a:p>
          <a:p>
            <a:r>
              <a:rPr lang="zh-TW" altLang="en-US" sz="2800" dirty="0">
                <a:solidFill>
                  <a:schemeClr val="tx1"/>
                </a:solidFill>
                <a:latin typeface="標楷體" panose="03000509000000000000" pitchFamily="65" charset="-120"/>
              </a:rPr>
              <a:t>可以。所稱政府預算、公營事業機構支給之定期</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且持續給付之退離給與及優惠存款利息，不包含</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各類社會保險養老年金或老年年金。</a:t>
            </a:r>
            <a:endParaRPr lang="en-US" altLang="zh-TW" sz="2800" dirty="0">
              <a:solidFill>
                <a:schemeClr val="tx1"/>
              </a:solidFill>
              <a:latin typeface="標楷體" panose="03000509000000000000" pitchFamily="65" charset="-120"/>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23700673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899592" y="629469"/>
            <a:ext cx="7773338" cy="1080120"/>
          </a:xfrm>
          <a:noFill/>
          <a:ln>
            <a:noFill/>
          </a:ln>
        </p:spPr>
        <p:style>
          <a:lnRef idx="1">
            <a:schemeClr val="accent3"/>
          </a:lnRef>
          <a:fillRef idx="1002">
            <a:schemeClr val="lt2"/>
          </a:fillRef>
          <a:effectRef idx="1">
            <a:schemeClr val="accent3"/>
          </a:effectRef>
          <a:fontRef idx="minor">
            <a:schemeClr val="dk1"/>
          </a:fontRef>
        </p:style>
        <p:txBody>
          <a:bodyPr>
            <a:noAutofit/>
          </a:bodyPr>
          <a:lstStyle/>
          <a:p>
            <a:pPr algn="l"/>
            <a:r>
              <a:rPr lang="en-US" altLang="zh-TW" sz="3200" dirty="0" smtClean="0">
                <a:solidFill>
                  <a:schemeClr val="tx1"/>
                </a:solidFill>
                <a:latin typeface="標楷體" panose="03000509000000000000" pitchFamily="65" charset="-120"/>
                <a:ea typeface="標楷體" panose="03000509000000000000" pitchFamily="65" charset="-120"/>
              </a:rPr>
              <a:t>Q5</a:t>
            </a:r>
            <a:r>
              <a:rPr lang="zh-TW" altLang="en-US" sz="3200" dirty="0" smtClean="0">
                <a:solidFill>
                  <a:schemeClr val="tx1"/>
                </a:solidFill>
                <a:latin typeface="標楷體" panose="03000509000000000000" pitchFamily="65" charset="-120"/>
                <a:ea typeface="標楷體" panose="03000509000000000000" pitchFamily="65" charset="-120"/>
              </a:rPr>
              <a:t>：</a:t>
            </a:r>
            <a:r>
              <a:rPr lang="zh-TW" altLang="en-US" sz="3200" dirty="0">
                <a:solidFill>
                  <a:schemeClr val="tx1"/>
                </a:solidFill>
                <a:latin typeface="標楷體" panose="03000509000000000000" pitchFamily="65" charset="-120"/>
                <a:ea typeface="標楷體" panose="03000509000000000000" pitchFamily="65" charset="-120"/>
              </a:rPr>
              <a:t>家人就申請遺屬年金或一次金事宜尚無法取得共識，最遲多久以前要申請</a:t>
            </a:r>
            <a:r>
              <a:rPr lang="en-US" altLang="zh-TW" sz="3200" dirty="0">
                <a:solidFill>
                  <a:schemeClr val="tx1"/>
                </a:solidFill>
                <a:latin typeface="標楷體" panose="03000509000000000000" pitchFamily="65" charset="-120"/>
                <a:ea typeface="標楷體" panose="03000509000000000000" pitchFamily="65" charset="-120"/>
              </a:rPr>
              <a:t>?</a:t>
            </a:r>
            <a:endParaRPr lang="zh-TW" altLang="en-US" sz="3200" dirty="0">
              <a:solidFill>
                <a:schemeClr val="tx1"/>
              </a:solidFill>
              <a:latin typeface="標楷體" panose="03000509000000000000" pitchFamily="65" charset="-120"/>
              <a:ea typeface="標楷體" panose="03000509000000000000" pitchFamily="65" charset="-120"/>
            </a:endParaRPr>
          </a:p>
        </p:txBody>
      </p:sp>
      <p:sp>
        <p:nvSpPr>
          <p:cNvPr id="2" name="內容版面配置區 1"/>
          <p:cNvSpPr>
            <a:spLocks noGrp="1"/>
          </p:cNvSpPr>
          <p:nvPr>
            <p:ph sz="quarter" idx="13"/>
          </p:nvPr>
        </p:nvSpPr>
        <p:spPr/>
        <p:txBody>
          <a:bodyPr/>
          <a:lstStyle/>
          <a:p>
            <a:endParaRPr lang="zh-TW" altLang="en-US" dirty="0"/>
          </a:p>
        </p:txBody>
      </p:sp>
      <p:sp>
        <p:nvSpPr>
          <p:cNvPr id="4"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575556" y="2150418"/>
            <a:ext cx="7930175" cy="3888432"/>
          </a:xfrm>
          <a:prstGeom prst="roundRect">
            <a:avLst>
              <a:gd name="adj" fmla="val 9106"/>
            </a:avLst>
          </a:prstGeom>
          <a:gradFill>
            <a:gsLst>
              <a:gs pos="0">
                <a:schemeClr val="bg1"/>
              </a:gs>
              <a:gs pos="100000">
                <a:schemeClr val="accent1"/>
              </a:gs>
            </a:gsLst>
            <a:lin ang="2700000" scaled="1"/>
          </a:gradFill>
          <a:ln w="9525">
            <a:noFill/>
            <a:round/>
            <a:headEnd/>
            <a:tailEnd/>
          </a:ln>
          <a:effectLst/>
        </p:spPr>
        <p:txBody>
          <a:bodyPr wrap="none" anchor="ctr"/>
          <a:lstStyle/>
          <a:p>
            <a:pPr algn="just">
              <a:lnSpc>
                <a:spcPts val="4000"/>
              </a:lnSpc>
              <a:buSzPct val="90000"/>
            </a:pPr>
            <a:r>
              <a:rPr lang="en-US" altLang="zh-TW" sz="2800" dirty="0">
                <a:solidFill>
                  <a:schemeClr val="tx1"/>
                </a:solidFill>
                <a:latin typeface="標楷體" panose="03000509000000000000" pitchFamily="65" charset="-120"/>
              </a:rPr>
              <a:t>A:</a:t>
            </a:r>
          </a:p>
          <a:p>
            <a:r>
              <a:rPr lang="zh-TW" altLang="en-US" sz="2800" dirty="0">
                <a:solidFill>
                  <a:schemeClr val="tx1"/>
                </a:solidFill>
                <a:latin typeface="標楷體" panose="03000509000000000000" pitchFamily="65" charset="-120"/>
              </a:rPr>
              <a:t>退撫給與的請求權時效，依行政程序法為</a:t>
            </a:r>
            <a:r>
              <a:rPr lang="en-US" altLang="zh-TW" sz="2800" dirty="0">
                <a:solidFill>
                  <a:schemeClr val="tx1"/>
                </a:solidFill>
                <a:latin typeface="標楷體" panose="03000509000000000000" pitchFamily="65" charset="-120"/>
              </a:rPr>
              <a:t>10</a:t>
            </a:r>
            <a:r>
              <a:rPr lang="zh-TW" altLang="en-US" sz="2800" dirty="0">
                <a:solidFill>
                  <a:schemeClr val="tx1"/>
                </a:solidFill>
                <a:latin typeface="標楷體" panose="03000509000000000000" pitchFamily="65" charset="-120"/>
              </a:rPr>
              <a:t>年。</a:t>
            </a:r>
            <a:endParaRPr lang="en-US" altLang="zh-TW" sz="2800" dirty="0">
              <a:solidFill>
                <a:schemeClr val="tx1"/>
              </a:solidFill>
              <a:latin typeface="標楷體" panose="03000509000000000000" pitchFamily="65" charset="-120"/>
            </a:endParaRPr>
          </a:p>
          <a:p>
            <a:r>
              <a:rPr lang="zh-TW" altLang="en-US" sz="2800" dirty="0">
                <a:solidFill>
                  <a:schemeClr val="tx1"/>
                </a:solidFill>
                <a:latin typeface="標楷體" panose="03000509000000000000" pitchFamily="65" charset="-120"/>
              </a:rPr>
              <a:t>因此，最遲應在退休人員亡故</a:t>
            </a:r>
            <a:r>
              <a:rPr lang="en-US" altLang="zh-TW" sz="2800" dirty="0">
                <a:solidFill>
                  <a:schemeClr val="tx1"/>
                </a:solidFill>
                <a:latin typeface="標楷體" panose="03000509000000000000" pitchFamily="65" charset="-120"/>
              </a:rPr>
              <a:t>10</a:t>
            </a:r>
            <a:r>
              <a:rPr lang="zh-TW" altLang="en-US" sz="2800" dirty="0">
                <a:solidFill>
                  <a:schemeClr val="tx1"/>
                </a:solidFill>
                <a:latin typeface="標楷體" panose="03000509000000000000" pitchFamily="65" charset="-120"/>
              </a:rPr>
              <a:t>年內申請。</a:t>
            </a:r>
            <a:endParaRPr lang="en-US" altLang="zh-TW" sz="2800" dirty="0">
              <a:solidFill>
                <a:schemeClr val="tx1"/>
              </a:solidFill>
              <a:latin typeface="標楷體" panose="03000509000000000000" pitchFamily="65" charset="-120"/>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88640"/>
            <a:ext cx="792088" cy="792088"/>
          </a:xfrm>
          <a:prstGeom prst="rect">
            <a:avLst/>
          </a:prstGeom>
        </p:spPr>
      </p:pic>
    </p:spTree>
    <p:extLst>
      <p:ext uri="{BB962C8B-B14F-4D97-AF65-F5344CB8AC3E}">
        <p14:creationId xmlns:p14="http://schemas.microsoft.com/office/powerpoint/2010/main" xmlns="" val="18309930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佈景主題1">
  <a:themeElements>
    <a:clrScheme name="地鐵">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lnDef>
      <a:spPr>
        <a:ln w="53975">
          <a:headEnd type="triangle"/>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佈景主題1" id="{D52467B5-E950-4E89-9882-D2585229475F}" vid="{6B20DC7B-D541-446D-8303-2A8E7001E2BE}"/>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佈景主題1</Template>
  <TotalTime>11097</TotalTime>
  <Words>8058</Words>
  <Application>Microsoft Office PowerPoint</Application>
  <PresentationFormat>如螢幕大小 (4:3)</PresentationFormat>
  <Paragraphs>811</Paragraphs>
  <Slides>94</Slides>
  <Notes>94</Notes>
  <HiddenSlides>0</HiddenSlides>
  <MMClips>0</MMClips>
  <ScaleCrop>false</ScaleCrop>
  <HeadingPairs>
    <vt:vector size="4" baseType="variant">
      <vt:variant>
        <vt:lpstr>佈景主題</vt:lpstr>
      </vt:variant>
      <vt:variant>
        <vt:i4>1</vt:i4>
      </vt:variant>
      <vt:variant>
        <vt:lpstr>投影片標題</vt:lpstr>
      </vt:variant>
      <vt:variant>
        <vt:i4>94</vt:i4>
      </vt:variant>
    </vt:vector>
  </HeadingPairs>
  <TitlesOfParts>
    <vt:vector size="95" baseType="lpstr">
      <vt:lpstr>佈景主題1</vt:lpstr>
      <vt:lpstr>教育部暨所屬機關(構)學校教職員退撫制度及實務溝通座談簡報</vt:lpstr>
      <vt:lpstr>投影片 2</vt:lpstr>
      <vt:lpstr>退休條件(一) 教#17-19</vt:lpstr>
      <vt:lpstr>退休條件(二) 教#20、22-23</vt:lpstr>
      <vt:lpstr>退休年資採計規定1教#12-13</vt:lpstr>
      <vt:lpstr>退休年資採計規定2教#12-13</vt:lpstr>
      <vt:lpstr>屆齡退休生效日期教#21</vt:lpstr>
      <vt:lpstr>教師自願退休生效日期教#21教細#19</vt:lpstr>
      <vt:lpstr>申辦退休案規定教細#44</vt:lpstr>
      <vt:lpstr>常用問答集</vt:lpstr>
      <vt:lpstr>Q1：教師申請自願退休之條件，服務年滿25年，是否包括曾任私校教師之服務年資</vt:lpstr>
      <vt:lpstr>Q2：教師申請退休時，其曾服大專集訓證書如已經找不到，該如何處理</vt:lpstr>
      <vt:lpstr>Q3：教師如曾任私校教師年資可否列入退休指標數之年資計算</vt:lpstr>
      <vt:lpstr>投影片 14</vt:lpstr>
      <vt:lpstr>退休金給與種類及擇領條件教#18</vt:lpstr>
      <vt:lpstr>未達月退起支年齡擇領方式教＃32</vt:lpstr>
      <vt:lpstr>不受起支年齡限制情形教＃32</vt:lpstr>
      <vt:lpstr> 教育人員自願退休月退起支年齡教#32</vt:lpstr>
      <vt:lpstr> 教育人員自願退休指標數計算(年資+年齡)</vt:lpstr>
      <vt:lpstr>一次退休金計算方式（舊制) 教#15、29</vt:lpstr>
      <vt:lpstr>一次退休金計算方式（新制）     教#15、30</vt:lpstr>
      <vt:lpstr>月退休金計算方式（舊制）教#15、29</vt:lpstr>
      <vt:lpstr>月退休金計算方式（新制）教#15、30</vt:lpstr>
      <vt:lpstr>107.7.1後退休金計算基準 (不適用107.6.30前已退休者)公#27教#28</vt:lpstr>
      <vt:lpstr>其他現金給與補償金</vt:lpstr>
      <vt:lpstr>公保養老給付</vt:lpstr>
      <vt:lpstr>公保養老給計算案例</vt:lpstr>
      <vt:lpstr>優惠存款公教#36</vt:lpstr>
      <vt:lpstr>離婚配偶退休金請求權１教#83-84</vt:lpstr>
      <vt:lpstr>離婚配偶退休金請求權２</vt:lpstr>
      <vt:lpstr>離婚配偶退休金請求權案例說明</vt:lpstr>
      <vt:lpstr>  常用問答集 Q&amp;A  </vt:lpstr>
      <vt:lpstr>Q1、退休人員於展期年金期間亡故之給付為何。 </vt:lpstr>
      <vt:lpstr>Q2、優惠存款與公保養老給付的取捨為何。 </vt:lpstr>
      <vt:lpstr>投影片 35</vt:lpstr>
      <vt:lpstr>何謂退休所得替代率教＃4</vt:lpstr>
      <vt:lpstr>何謂退休所得替代率</vt:lpstr>
      <vt:lpstr>何謂退休所得替代率教＃37Ⅱ、38</vt:lpstr>
      <vt:lpstr>　　何謂退休所得替代率</vt:lpstr>
      <vt:lpstr>退休所得替代率之上限及調降教＃39Ⅱ</vt:lpstr>
      <vt:lpstr>退休所得替代率之上限及調降 教＃37Ⅱ、38、39</vt:lpstr>
      <vt:lpstr>退休所得替代率之上限及調降教＃39Ⅰ</vt:lpstr>
      <vt:lpstr>退休所得替代率之上限及調降教＃33</vt:lpstr>
      <vt:lpstr>投影片 44</vt:lpstr>
      <vt:lpstr>Q1：本次年金改革分10年調降退休所得替代率上限，         逐年調降1.5%，是否從個人退休當年算10年逐年調降?</vt:lpstr>
      <vt:lpstr>Q2：「退休所得替代率上限金額」就是日後可領的月退休所得嗎?</vt:lpstr>
      <vt:lpstr>Q3：曾兼任行政主管是否退休所得替代率上限金額比較高?</vt:lpstr>
      <vt:lpstr>Q4：私立學校任教年資是否計入退休所得替代率?</vt:lpstr>
      <vt:lpstr>投影片 49</vt:lpstr>
      <vt:lpstr>任職滿5年離職教#10、86</vt:lpstr>
      <vt:lpstr>任職滿15年離職教#87</vt:lpstr>
      <vt:lpstr>已離職者，辦理退休金方式教#87</vt:lpstr>
      <vt:lpstr>任職滿5年離職年資保留，不幸亡故教#86</vt:lpstr>
      <vt:lpstr>任職滿5年離職，不適用年資保留情形</vt:lpstr>
      <vt:lpstr>曾有其他職域年資後，任公職教＃87</vt:lpstr>
      <vt:lpstr>常用問答集</vt:lpstr>
      <vt:lpstr>案例-美美擔任公務人員13年後離職</vt:lpstr>
      <vt:lpstr>案例-美美在企業任職滿13年後轉任公務人員</vt:lpstr>
      <vt:lpstr>Q1：任職5年，未滿 15年併計其他職域年資成就退休月退金，領月退休金期間亡故，是否有遺屬年金？</vt:lpstr>
      <vt:lpstr>Q2：併計其他職域年資，是否有明確定義？</vt:lpstr>
      <vt:lpstr>投影片 61</vt:lpstr>
      <vt:lpstr>退休再任限制(一) 教#77</vt:lpstr>
      <vt:lpstr>退休再任限制(二) 教#77、教細＃109</vt:lpstr>
      <vt:lpstr>退休再任限制(三) 教#77、教細＃110</vt:lpstr>
      <vt:lpstr>退休再任限制(四) 教#77、教細＃111</vt:lpstr>
      <vt:lpstr>退休再任限制(五) 教#77、教細＃109</vt:lpstr>
      <vt:lpstr>退休再任限制(六) 教#78、教細＃112</vt:lpstr>
      <vt:lpstr>常用問答集</vt:lpstr>
      <vt:lpstr>Q1：退休教師同時擔任公立學校兼任教師及私立學校兼任教師職務，應否停止支領月退休金及停辦優惠存款？</vt:lpstr>
      <vt:lpstr>Q2：退休教師再任中小學三個月以下短期代理代課教師是否屬退撫條例第77條第1項退休職務再任範圍？</vt:lpstr>
      <vt:lpstr>六、停領（喪失）退休金事由</vt:lpstr>
      <vt:lpstr>喪失領受月退休金之權利教＃75Ⅱ </vt:lpstr>
      <vt:lpstr>停止領受月退休金之權利至 原因消滅時恢復 (一) 教＃76條Ⅰ、Ⅱ</vt:lpstr>
      <vt:lpstr>停止領受月退休金之權利至 原因消滅時恢復 (二)教＃77、教細＃109</vt:lpstr>
      <vt:lpstr>停止領受月退休金之除外 教＃78</vt:lpstr>
      <vt:lpstr>投影片 76</vt:lpstr>
      <vt:lpstr>常用問答集</vt:lpstr>
      <vt:lpstr>Q1：赴大陸地區長期居住如何認定?</vt:lpstr>
      <vt:lpstr>投影片 79</vt:lpstr>
      <vt:lpstr>遺屬一次(年)金 教#43-50</vt:lpstr>
      <vt:lpstr>遺屬一次(年)金 教#43-50</vt:lpstr>
      <vt:lpstr>遺屬年金教#45、46</vt:lpstr>
      <vt:lpstr>遺屬年金教#45、46</vt:lpstr>
      <vt:lpstr>撫卹金教#51-61</vt:lpstr>
      <vt:lpstr>撫卹金 教#51-61</vt:lpstr>
      <vt:lpstr>撫卹金 教#51-61</vt:lpstr>
      <vt:lpstr>撫卹金教#51-61</vt:lpstr>
      <vt:lpstr>撫卹金教#51-61</vt:lpstr>
      <vt:lpstr>常用問答集</vt:lpstr>
      <vt:lpstr>Q1：遺屬年金或遺屬一次金可以領多少?</vt:lpstr>
      <vt:lpstr>Q2：配偶離婚後，於月退人員死前復合再婚，婚姻關係累計有10年，可以申請遺屬年金嗎?</vt:lpstr>
      <vt:lpstr>Q3：遺族是退休公教人員，領有月退休金，可以申請遺屬年金嗎?</vt:lpstr>
      <vt:lpstr>Q4：遺族領有勞保年金，可以選擇申請遺屬年金嗎?</vt:lpstr>
      <vt:lpstr>Q5：家人就申請遺屬年金或一次金事宜尚無法取得共識，最遲多久以前要申請?</vt:lpstr>
    </vt:vector>
  </TitlesOfParts>
  <Company>C.M.T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教職員退休法制研討</dc:title>
  <dc:creator>微軟用戶</dc:creator>
  <cp:lastModifiedBy>User</cp:lastModifiedBy>
  <cp:revision>1309</cp:revision>
  <cp:lastPrinted>2019-07-24T10:18:33Z</cp:lastPrinted>
  <dcterms:created xsi:type="dcterms:W3CDTF">2016-03-22T15:36:52Z</dcterms:created>
  <dcterms:modified xsi:type="dcterms:W3CDTF">2019-08-27T09:07:13Z</dcterms:modified>
</cp:coreProperties>
</file>